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2" r:id="rId1"/>
  </p:sldMasterIdLst>
  <p:notesMasterIdLst>
    <p:notesMasterId r:id="rId43"/>
  </p:notesMasterIdLst>
  <p:sldIdLst>
    <p:sldId id="256" r:id="rId2"/>
    <p:sldId id="345" r:id="rId3"/>
    <p:sldId id="346" r:id="rId4"/>
    <p:sldId id="348" r:id="rId5"/>
    <p:sldId id="349" r:id="rId6"/>
    <p:sldId id="350" r:id="rId7"/>
    <p:sldId id="351" r:id="rId8"/>
    <p:sldId id="300" r:id="rId9"/>
    <p:sldId id="301" r:id="rId10"/>
    <p:sldId id="374" r:id="rId11"/>
    <p:sldId id="354" r:id="rId12"/>
    <p:sldId id="353" r:id="rId13"/>
    <p:sldId id="285" r:id="rId14"/>
    <p:sldId id="375" r:id="rId15"/>
    <p:sldId id="336" r:id="rId16"/>
    <p:sldId id="372" r:id="rId17"/>
    <p:sldId id="286" r:id="rId18"/>
    <p:sldId id="355" r:id="rId19"/>
    <p:sldId id="356" r:id="rId20"/>
    <p:sldId id="365" r:id="rId21"/>
    <p:sldId id="366" r:id="rId22"/>
    <p:sldId id="357" r:id="rId23"/>
    <p:sldId id="358" r:id="rId24"/>
    <p:sldId id="328" r:id="rId25"/>
    <p:sldId id="359" r:id="rId26"/>
    <p:sldId id="360" r:id="rId27"/>
    <p:sldId id="361" r:id="rId28"/>
    <p:sldId id="362" r:id="rId29"/>
    <p:sldId id="373" r:id="rId30"/>
    <p:sldId id="363" r:id="rId31"/>
    <p:sldId id="364" r:id="rId32"/>
    <p:sldId id="293" r:id="rId33"/>
    <p:sldId id="294" r:id="rId34"/>
    <p:sldId id="367" r:id="rId35"/>
    <p:sldId id="368" r:id="rId36"/>
    <p:sldId id="369" r:id="rId37"/>
    <p:sldId id="370" r:id="rId38"/>
    <p:sldId id="371" r:id="rId39"/>
    <p:sldId id="376" r:id="rId40"/>
    <p:sldId id="377" r:id="rId41"/>
    <p:sldId id="295" r:id="rId4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FFCC"/>
    <a:srgbClr val="E8FA7E"/>
    <a:srgbClr val="FFFF66"/>
    <a:srgbClr val="99FFCC"/>
    <a:srgbClr val="DFDD99"/>
    <a:srgbClr val="E7B757"/>
    <a:srgbClr val="E26518"/>
    <a:srgbClr val="C1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2024 год</c:v>
                </c:pt>
                <c:pt idx="1">
                  <c:v>План 2025 год</c:v>
                </c:pt>
                <c:pt idx="2">
                  <c:v>Факт 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2906120.9</c:v>
                </c:pt>
                <c:pt idx="1">
                  <c:v>3708632.5</c:v>
                </c:pt>
                <c:pt idx="2">
                  <c:v>3659143.6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45060051807109"/>
          <c:y val="4.2398605987250702E-3"/>
          <c:w val="0.78851490916213984"/>
          <c:h val="0.586564349148848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54.3</c:v>
                </c:pt>
                <c:pt idx="1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009130564440214E-2"/>
          <c:y val="0.60321092212170702"/>
          <c:w val="0.92099086943555974"/>
          <c:h val="0.36711011773882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377268538789806"/>
          <c:y val="2.4237029218975668E-2"/>
        </c:manualLayout>
      </c:layout>
      <c:overlay val="0"/>
      <c:spPr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24"/>
            <c:spPr>
              <a:solidFill>
                <a:srgbClr val="FFFF66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23387.3</c:v>
                </c:pt>
                <c:pt idx="1">
                  <c:v>30779.200000000001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358107.5</c:v>
                </c:pt>
                <c:pt idx="1">
                  <c:v>23443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13904</c:v>
                </c:pt>
                <c:pt idx="1">
                  <c:v>13904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82572428372902E-2"/>
          <c:y val="0.12640983613653317"/>
          <c:w val="0.9559053721731946"/>
          <c:h val="0.84587715362073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44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7-4AB0-8DD6-09D9ECC8A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7-4AB0-8DD6-09D9ECC8AF8A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7-4AB0-8DD6-09D9ECC8AF8A}"/>
              </c:ext>
            </c:extLst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7-4AB0-8DD6-09D9ECC8AF8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7-4AB0-8DD6-09D9ECC8AF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7-4AB0-8DD6-09D9ECC8AF8A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AB7-4AB0-8DD6-09D9ECC8AF8A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AB7-4AB0-8DD6-09D9ECC8AF8A}"/>
              </c:ext>
            </c:extLst>
          </c:dPt>
          <c:dPt>
            <c:idx val="8"/>
            <c:bubble3D val="0"/>
            <c:explosion val="42"/>
            <c:extLst>
              <c:ext xmlns:c16="http://schemas.microsoft.com/office/drawing/2014/chart" uri="{C3380CC4-5D6E-409C-BE32-E72D297353CC}">
                <c16:uniqueId val="{00000011-9AB7-4AB0-8DD6-09D9ECC8AF8A}"/>
              </c:ext>
            </c:extLst>
          </c:dPt>
          <c:dLbls>
            <c:dLbl>
              <c:idx val="0"/>
              <c:layout>
                <c:manualLayout>
                  <c:x val="0.11273385223234894"/>
                  <c:y val="5.05246891759501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AB0-8DD6-09D9ECC8AF8A}"/>
                </c:ext>
              </c:extLst>
            </c:dLbl>
            <c:dLbl>
              <c:idx val="1"/>
              <c:layout>
                <c:manualLayout>
                  <c:x val="5.2074417212440043E-2"/>
                  <c:y val="-1.82447260549693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AB0-8DD6-09D9ECC8AF8A}"/>
                </c:ext>
              </c:extLst>
            </c:dLbl>
            <c:dLbl>
              <c:idx val="2"/>
              <c:layout>
                <c:manualLayout>
                  <c:x val="2.6199514040445146E-3"/>
                  <c:y val="-0.118883796461287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AB0-8DD6-09D9ECC8AF8A}"/>
                </c:ext>
              </c:extLst>
            </c:dLbl>
            <c:dLbl>
              <c:idx val="3"/>
              <c:layout>
                <c:manualLayout>
                  <c:x val="-9.3127780883010089E-2"/>
                  <c:y val="2.26802902130643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AB7-4AB0-8DD6-09D9ECC8AF8A}"/>
                </c:ext>
              </c:extLst>
            </c:dLbl>
            <c:dLbl>
              <c:idx val="4"/>
              <c:layout>
                <c:manualLayout>
                  <c:x val="-1.5277601289623992E-16"/>
                  <c:y val="-0.183459593955649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AB0-8DD6-09D9ECC8AF8A}"/>
                </c:ext>
              </c:extLst>
            </c:dLbl>
            <c:dLbl>
              <c:idx val="5"/>
              <c:layout>
                <c:manualLayout>
                  <c:x val="-1.302001312335958E-3"/>
                  <c:y val="4.717612545215017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56189067754951"/>
                      <c:h val="0.12645059639837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AB7-4AB0-8DD6-09D9ECC8AF8A}"/>
                </c:ext>
              </c:extLst>
            </c:dLbl>
            <c:dLbl>
              <c:idx val="6"/>
              <c:layout>
                <c:manualLayout>
                  <c:x val="-3.6010435302211867E-2"/>
                  <c:y val="0.1455946633635223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53756561679787"/>
                      <c:h val="0.12353876264830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AB7-4AB0-8DD6-09D9ECC8AF8A}"/>
                </c:ext>
              </c:extLst>
            </c:dLbl>
            <c:dLbl>
              <c:idx val="7"/>
              <c:layout>
                <c:manualLayout>
                  <c:x val="-7.8539124015748113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04014065851692"/>
                      <c:h val="0.11666723177944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AB7-4AB0-8DD6-09D9ECC8AF8A}"/>
                </c:ext>
              </c:extLst>
            </c:dLbl>
            <c:dLbl>
              <c:idx val="8"/>
              <c:layout>
                <c:manualLayout>
                  <c:x val="-2.5367700131233597E-2"/>
                  <c:y val="1.9839065500658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B7-4AB0-8DD6-09D9ECC8AF8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МБТ общего характера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626738.1</c:v>
                </c:pt>
                <c:pt idx="1">
                  <c:v>315879.7</c:v>
                </c:pt>
                <c:pt idx="2">
                  <c:v>300610.59999999998</c:v>
                </c:pt>
                <c:pt idx="3">
                  <c:v>3456753.2</c:v>
                </c:pt>
                <c:pt idx="4">
                  <c:v>270558.8</c:v>
                </c:pt>
                <c:pt idx="5">
                  <c:v>54166.5</c:v>
                </c:pt>
                <c:pt idx="6">
                  <c:v>381550.5</c:v>
                </c:pt>
                <c:pt idx="7">
                  <c:v>236686.1</c:v>
                </c:pt>
                <c:pt idx="8">
                  <c:v>83246.599999999948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B7-4AB0-8DD6-09D9ECC8A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(факт) </c:v>
                </c:pt>
                <c:pt idx="1">
                  <c:v>2025 год (план)</c:v>
                </c:pt>
                <c:pt idx="2">
                  <c:v>2025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4894653.4000000004</c:v>
                </c:pt>
                <c:pt idx="1">
                  <c:v>5976929.7999999998</c:v>
                </c:pt>
                <c:pt idx="2">
                  <c:v>5726190.0999999996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FF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7058.9</c:v>
                </c:pt>
                <c:pt idx="1">
                  <c:v>619679.19999999995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985542.1</c:v>
                </c:pt>
                <c:pt idx="1">
                  <c:v>1987998.5</c:v>
                </c:pt>
                <c:pt idx="2">
                  <c:v>230478.2</c:v>
                </c:pt>
                <c:pt idx="3">
                  <c:v>2370.8000000000002</c:v>
                </c:pt>
                <c:pt idx="4">
                  <c:v>53969.4</c:v>
                </c:pt>
                <c:pt idx="5">
                  <c:v>196394.2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91952286241534142"/>
          <c:h val="0.6009086629001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4338.8</c:v>
                </c:pt>
                <c:pt idx="1">
                  <c:v>264597</c:v>
                </c:pt>
                <c:pt idx="2">
                  <c:v>375.6</c:v>
                </c:pt>
                <c:pt idx="3">
                  <c:v>1247.4000000000001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631245499617408"/>
                  <c:y val="1.64804603923866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9.8799393008379727E-2"/>
                  <c:y val="-0.194240679208215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Подымахинское сельское поселение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1700</c:v>
                </c:pt>
                <c:pt idx="1">
                  <c:v>2554</c:v>
                </c:pt>
                <c:pt idx="2">
                  <c:v>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57423771966089E-2"/>
          <c:y val="0.75908044225661575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783145652478428E-3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1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BF-4B08-B686-FFA8ACB69C1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BF-4B08-B686-FFA8ACB69C17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BF-4B08-B686-FFA8ACB69C1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BF-4B08-B686-FFA8ACB69C17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BF-4B08-B686-FFA8ACB69C17}"/>
              </c:ext>
            </c:extLst>
          </c:dPt>
          <c:dLbls>
            <c:dLbl>
              <c:idx val="0"/>
              <c:layout>
                <c:manualLayout>
                  <c:x val="-0.19566079302447698"/>
                  <c:y val="2.7777673998079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BF-4B08-B686-FFA8ACB69C17}"/>
                </c:ext>
              </c:extLst>
            </c:dLbl>
            <c:dLbl>
              <c:idx val="1"/>
              <c:layout>
                <c:manualLayout>
                  <c:x val="0.15908537581079982"/>
                  <c:y val="-0.126457756355276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BF-4B08-B686-FFA8ACB69C17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BF-4B08-B686-FFA8ACB69C17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BF-4B08-B686-FFA8ACB69C1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Нийское сельское поселение</c:v>
                </c:pt>
                <c:pt idx="1">
                  <c:v>Усть-Кутское городское поселение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2200</c:v>
                </c:pt>
                <c:pt idx="1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BF-4B08-B686-FFA8ACB69C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19702729536579"/>
          <c:y val="0.742908629447946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bg1">
              <a:alpha val="60000"/>
            </a:schemeClr>
          </a:solidFill>
        </a:ln>
      </dgm:spPr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86950" custLinFactNeighborX="7288" custLinFactNeighborY="-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132" custLinFactNeighborY="3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219381" custScaleY="178539" custLinFactX="-92037" custLinFactNeighborX="-100000" custLinFactNeighborY="19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450080" custScaleY="201463" custLinFactX="200000" custLinFactNeighborX="237732" custLinFactNeighborY="159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65370" custScaleY="153810" custLinFactX="88429" custLinFactNeighborX="100000" custLinFactNeighborY="24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482756" custScaleY="183236" custLinFactX="-200000" custLinFactNeighborX="-280331" custLinFactNeighborY="34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100000" custLinFactNeighborX="-106254" custLinFactNeighborY="11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54730" custScaleY="141899" custLinFactX="200000" custLinFactNeighborX="236121" custLinFactNeighborY="164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43407" custScaleY="112779" custLinFactX="85978" custLinFactNeighborX="100000" custLinFactNeighborY="-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405581" custScaleY="154638" custLinFactX="-200000" custLinFactNeighborX="-298373" custLinFactNeighborY="-2174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2739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222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681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211017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68664" cy="886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406"/>
              </a:lnTo>
              <a:lnTo>
                <a:pt x="1168664" y="692406"/>
              </a:lnTo>
              <a:lnTo>
                <a:pt x="1168664" y="886534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300676" y="713990"/>
          <a:ext cx="991583" cy="846248"/>
        </a:xfrm>
        <a:custGeom>
          <a:avLst/>
          <a:gdLst/>
          <a:ahLst/>
          <a:cxnLst/>
          <a:rect l="0" t="0" r="0" b="0"/>
          <a:pathLst>
            <a:path>
              <a:moveTo>
                <a:pt x="991583" y="0"/>
              </a:moveTo>
              <a:lnTo>
                <a:pt x="991583" y="652120"/>
              </a:lnTo>
              <a:lnTo>
                <a:pt x="0" y="652120"/>
              </a:lnTo>
              <a:lnTo>
                <a:pt x="0" y="846248"/>
              </a:lnTo>
            </a:path>
          </a:pathLst>
        </a:custGeom>
        <a:noFill/>
        <a:ln w="9525" cap="rnd" cmpd="sng" algn="ctr">
          <a:solidFill>
            <a:schemeClr val="bg1">
              <a:alpha val="60000"/>
            </a:schemeClr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kern="120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76260" y="1560238"/>
          <a:ext cx="1848830" cy="172819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kern="12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6260" y="1560238"/>
        <a:ext cx="1848830" cy="1728194"/>
      </dsp:txXfrm>
    </dsp:sp>
    <dsp:sp modelId="{C6C07E92-C4EE-4DF3-87E5-0AEA588D179A}">
      <dsp:nvSpPr>
        <dsp:cNvPr id="0" name=""/>
        <dsp:cNvSpPr/>
      </dsp:nvSpPr>
      <dsp:spPr>
        <a:xfrm>
          <a:off x="4536508" y="1600524"/>
          <a:ext cx="1848830" cy="171788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sp:txBody>
      <dsp:txXfrm>
        <a:off x="4536508" y="1600524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kern="12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840847" y="263111"/>
          <a:ext cx="4060413" cy="149456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40847" y="263111"/>
        <a:ext cx="4060413" cy="1494567"/>
      </dsp:txXfrm>
    </dsp:sp>
    <dsp:sp modelId="{EBBDD845-5043-4447-84EC-9DEBB6FEBD6B}">
      <dsp:nvSpPr>
        <dsp:cNvPr id="0" name=""/>
        <dsp:cNvSpPr/>
      </dsp:nvSpPr>
      <dsp:spPr>
        <a:xfrm>
          <a:off x="6765364" y="135234"/>
          <a:ext cx="3729988" cy="168646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6344751" y="2155549"/>
          <a:ext cx="4911601" cy="12875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344751" y="2155549"/>
        <a:ext cx="4911601" cy="1287558"/>
      </dsp:txXfrm>
    </dsp:sp>
    <dsp:sp modelId="{6EC8D5BF-643B-45EE-9641-0E553B0C9059}">
      <dsp:nvSpPr>
        <dsp:cNvPr id="0" name=""/>
        <dsp:cNvSpPr/>
      </dsp:nvSpPr>
      <dsp:spPr>
        <a:xfrm>
          <a:off x="754598" y="2115619"/>
          <a:ext cx="4000786" cy="15338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878364" y="3914882"/>
          <a:ext cx="3396143" cy="5397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78364" y="3914882"/>
        <a:ext cx="3396143" cy="539751"/>
      </dsp:txXfrm>
    </dsp:sp>
    <dsp:sp modelId="{55FC6A32-887A-43FA-AC5D-09EB62901C8C}">
      <dsp:nvSpPr>
        <dsp:cNvPr id="0" name=""/>
        <dsp:cNvSpPr/>
      </dsp:nvSpPr>
      <dsp:spPr>
        <a:xfrm>
          <a:off x="7115631" y="3635995"/>
          <a:ext cx="2939785" cy="11878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6560907" y="4992745"/>
          <a:ext cx="4505099" cy="94408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560907" y="4992745"/>
        <a:ext cx="4505099" cy="944084"/>
      </dsp:txXfrm>
    </dsp:sp>
    <dsp:sp modelId="{60D6BF8A-C700-451F-9C46-18C4E7A7F5E1}">
      <dsp:nvSpPr>
        <dsp:cNvPr id="0" name=""/>
        <dsp:cNvSpPr/>
      </dsp:nvSpPr>
      <dsp:spPr>
        <a:xfrm>
          <a:off x="983136" y="4642335"/>
          <a:ext cx="3361207" cy="12944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5383"/>
          <a:ext cx="1244671" cy="1048476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2278" y="228929"/>
        <a:ext cx="880115" cy="741384"/>
      </dsp:txXfrm>
    </dsp:sp>
    <dsp:sp modelId="{4808FD08-84CB-4EFB-AE49-916838E8D945}">
      <dsp:nvSpPr>
        <dsp:cNvPr id="0" name=""/>
        <dsp:cNvSpPr/>
      </dsp:nvSpPr>
      <dsp:spPr>
        <a:xfrm>
          <a:off x="1298642" y="392759"/>
          <a:ext cx="374552" cy="37455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48289" y="535988"/>
        <a:ext cx="275258" cy="88094"/>
      </dsp:txXfrm>
    </dsp:sp>
    <dsp:sp modelId="{FA271F03-B031-4CAA-9A95-49A06179296A}">
      <dsp:nvSpPr>
        <dsp:cNvPr id="0" name=""/>
        <dsp:cNvSpPr/>
      </dsp:nvSpPr>
      <dsp:spPr>
        <a:xfrm>
          <a:off x="1725632" y="18781"/>
          <a:ext cx="1196127" cy="1122508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900801" y="183168"/>
        <a:ext cx="845789" cy="793734"/>
      </dsp:txXfrm>
    </dsp:sp>
    <dsp:sp modelId="{8097F6F5-3EFA-4272-8574-76054B97D297}">
      <dsp:nvSpPr>
        <dsp:cNvPr id="0" name=""/>
        <dsp:cNvSpPr/>
      </dsp:nvSpPr>
      <dsp:spPr>
        <a:xfrm>
          <a:off x="2974197" y="392759"/>
          <a:ext cx="374552" cy="37455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023844" y="469917"/>
        <a:ext cx="275258" cy="220236"/>
      </dsp:txXfrm>
    </dsp:sp>
    <dsp:sp modelId="{190F60A8-85FE-46C4-8155-014F5E606585}">
      <dsp:nvSpPr>
        <dsp:cNvPr id="0" name=""/>
        <dsp:cNvSpPr/>
      </dsp:nvSpPr>
      <dsp:spPr>
        <a:xfrm>
          <a:off x="3401187" y="4506"/>
          <a:ext cx="1088140" cy="1151058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5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560541" y="173075"/>
        <a:ext cx="769432" cy="813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41329"/>
          <a:ext cx="1146302" cy="945630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67872" y="279813"/>
        <a:ext cx="810558" cy="668662"/>
      </dsp:txXfrm>
    </dsp:sp>
    <dsp:sp modelId="{4808FD08-84CB-4EFB-AE49-916838E8D945}">
      <dsp:nvSpPr>
        <dsp:cNvPr id="0" name=""/>
        <dsp:cNvSpPr/>
      </dsp:nvSpPr>
      <dsp:spPr>
        <a:xfrm>
          <a:off x="1194023" y="427573"/>
          <a:ext cx="337812" cy="33781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38800" y="556752"/>
        <a:ext cx="248258" cy="79454"/>
      </dsp:txXfrm>
    </dsp:sp>
    <dsp:sp modelId="{FA271F03-B031-4CAA-9A95-49A06179296A}">
      <dsp:nvSpPr>
        <dsp:cNvPr id="0" name=""/>
        <dsp:cNvSpPr/>
      </dsp:nvSpPr>
      <dsp:spPr>
        <a:xfrm>
          <a:off x="1579129" y="90279"/>
          <a:ext cx="1229037" cy="1012400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59117" y="238542"/>
        <a:ext cx="869061" cy="715874"/>
      </dsp:txXfrm>
    </dsp:sp>
    <dsp:sp modelId="{8097F6F5-3EFA-4272-8574-76054B97D297}">
      <dsp:nvSpPr>
        <dsp:cNvPr id="0" name=""/>
        <dsp:cNvSpPr/>
      </dsp:nvSpPr>
      <dsp:spPr>
        <a:xfrm>
          <a:off x="2855460" y="427573"/>
          <a:ext cx="337812" cy="33781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900237" y="497162"/>
        <a:ext cx="248258" cy="198634"/>
      </dsp:txXfrm>
    </dsp:sp>
    <dsp:sp modelId="{190F60A8-85FE-46C4-8155-014F5E606585}">
      <dsp:nvSpPr>
        <dsp:cNvPr id="0" name=""/>
        <dsp:cNvSpPr/>
      </dsp:nvSpPr>
      <dsp:spPr>
        <a:xfrm>
          <a:off x="3240567" y="77404"/>
          <a:ext cx="981403" cy="1038150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4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84290" y="229438"/>
        <a:ext cx="693957" cy="734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911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4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6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17.06.2026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17.06.2026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tint val="97000"/>
                <a:hueMod val="92000"/>
                <a:satMod val="169000"/>
                <a:lumMod val="164000"/>
              </a:schemeClr>
            </a:gs>
            <a:gs pos="70000">
              <a:srgbClr val="3596BF"/>
            </a:gs>
            <a:gs pos="9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6/17/2026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1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88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in-ukmo.ru/" TargetMode="External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9496" y="191686"/>
            <a:ext cx="8352928" cy="5142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509120"/>
            <a:ext cx="3528392" cy="2016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0" y="4830029"/>
            <a:ext cx="4392488" cy="136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5077" t="19485" r="19731" b="31297"/>
          <a:stretch/>
        </p:blipFill>
        <p:spPr>
          <a:xfrm>
            <a:off x="4655840" y="4673752"/>
            <a:ext cx="3456384" cy="2184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39416" y="1347996"/>
            <a:ext cx="9793088" cy="2683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4000" b="1" i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4000" b="1" i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</a:rPr>
              <a:t>Усть-Кутского</a:t>
            </a:r>
            <a:r>
              <a:rPr lang="ru-RU" sz="4000" b="1" i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</a:rPr>
              <a:t> муниципального образования за 2025 год, 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</a:rPr>
              <a:t>утвержденный Решением Думы УКМО от 27.05.2026 № 47</a:t>
            </a:r>
            <a:endParaRPr lang="ru-RU" sz="3200" b="1" i="1" dirty="0">
              <a:ln w="22225">
                <a:solidFill>
                  <a:srgbClr val="00206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безопасность и правоохранительная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8551" y="6311509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Межбюджетные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Физическая культура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92" y="5005321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96" y="506134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Охрана окружающей среды</a:t>
            </a:r>
            <a:endParaRPr lang="ru-RU" sz="1200" dirty="0">
              <a:ln w="10541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-126125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988495"/>
              </p:ext>
            </p:extLst>
          </p:nvPr>
        </p:nvGraphicFramePr>
        <p:xfrm>
          <a:off x="94510" y="926203"/>
          <a:ext cx="5929481" cy="5444183"/>
        </p:xfrm>
        <a:graphic>
          <a:graphicData uri="http://schemas.openxmlformats.org/drawingml/2006/table">
            <a:tbl>
              <a:tblPr firstRow="1" firstCol="1" bandRow="1"/>
              <a:tblGrid>
                <a:gridCol w="2599712">
                  <a:extLst>
                    <a:ext uri="{9D8B030D-6E8A-4147-A177-3AD203B41FA5}">
                      <a16:colId xmlns:a16="http://schemas.microsoft.com/office/drawing/2014/main" val="2175339705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2300303719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930669832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028011817"/>
                    </a:ext>
                  </a:extLst>
                </a:gridCol>
              </a:tblGrid>
              <a:tr h="620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04343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008"/>
                  </a:ext>
                </a:extLst>
              </a:tr>
              <a:tr h="4684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54032"/>
                  </a:ext>
                </a:extLst>
              </a:tr>
              <a:tr h="484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86902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353"/>
                  </a:ext>
                </a:extLst>
              </a:tr>
              <a:tr h="413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22638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3982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8610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74026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2481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4369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405 502.9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381 550.5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607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8033"/>
                  </a:ext>
                </a:extLst>
              </a:tr>
              <a:tr h="827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74998"/>
                  </a:ext>
                </a:extLst>
              </a:tr>
              <a:tr h="3173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397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418546"/>
              </p:ext>
            </p:extLst>
          </p:nvPr>
        </p:nvGraphicFramePr>
        <p:xfrm>
          <a:off x="6096000" y="926203"/>
          <a:ext cx="609600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43472" y="165244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67408" y="1104110"/>
            <a:ext cx="8208912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5 726 190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95,8%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831 536,7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85,5%. 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470379"/>
              </p:ext>
            </p:extLst>
          </p:nvPr>
        </p:nvGraphicFramePr>
        <p:xfrm>
          <a:off x="-816768" y="2204864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720" y="791615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55409"/>
              </p:ext>
            </p:extLst>
          </p:nvPr>
        </p:nvGraphicFramePr>
        <p:xfrm>
          <a:off x="247624" y="1275927"/>
          <a:ext cx="6192688" cy="533164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7 497.3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7 406.6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15 163.5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15 137.6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224 142.9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218 070.8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83 129.7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82 857.5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48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004613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305 809.8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296 558.5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03271092"/>
              </p:ext>
            </p:extLst>
          </p:nvPr>
        </p:nvGraphicFramePr>
        <p:xfrm>
          <a:off x="6262554" y="1835170"/>
          <a:ext cx="4585974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176120" y="1573560"/>
            <a:ext cx="247369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5400" y="116632"/>
            <a:ext cx="10873208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на 2025 год по функциональной структуре (тыс. руб.)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71464" y="188640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7408" y="2481496"/>
            <a:ext cx="4254526" cy="166758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органов местного самоуправления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44072" y="3668704"/>
            <a:ext cx="4752527" cy="1541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владению, пользованию и распоряжению имуществом, находящимся в муниципальной собственности поселения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самоуправления 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26128" y="865829"/>
            <a:ext cx="4464496" cy="13416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организационное и материально-техническое обеспечение подготовки и проведения муниципальных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выборов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352347" y="4169128"/>
            <a:ext cx="2376264" cy="1708143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Ручейское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568371" y="999638"/>
            <a:ext cx="2160240" cy="1461810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4 502,0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3080158" y="999638"/>
            <a:ext cx="2304255" cy="1481858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3107335" y="4179377"/>
            <a:ext cx="2376264" cy="169789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Янтальское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770244" y="2249989"/>
            <a:ext cx="2376264" cy="129614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542,1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932203" y="5255496"/>
            <a:ext cx="2376264" cy="130930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480,8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5041361" y="620688"/>
            <a:ext cx="823002" cy="2925445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>
            <a:off x="6027889" y="585043"/>
            <a:ext cx="773665" cy="3528392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11197156" y="391562"/>
            <a:ext cx="515467" cy="1216152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7448" y="54271"/>
            <a:ext cx="10272464" cy="683049"/>
          </a:xfrm>
          <a:solidFill>
            <a:srgbClr val="DFDD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sz="1800" b="1" cap="none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</a:t>
            </a:r>
            <a:b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переданным областным государственным полномочиям 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(тыс. руб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800" b="1" cap="none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26386863"/>
              </p:ext>
            </p:extLst>
          </p:nvPr>
        </p:nvGraphicFramePr>
        <p:xfrm>
          <a:off x="407368" y="737320"/>
          <a:ext cx="115932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3432" y="123137"/>
            <a:ext cx="10513168" cy="612967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8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2025 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15681" y="900635"/>
            <a:ext cx="5551966" cy="54179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87165"/>
              </p:ext>
            </p:extLst>
          </p:nvPr>
        </p:nvGraphicFramePr>
        <p:xfrm>
          <a:off x="2639616" y="1576585"/>
          <a:ext cx="6408710" cy="114714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4267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594">
            <a:off x="363613" y="3220864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987032" y="3212206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331804" y="4067206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26518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09947"/>
              </p:ext>
            </p:extLst>
          </p:nvPr>
        </p:nvGraphicFramePr>
        <p:xfrm>
          <a:off x="2927646" y="1037392"/>
          <a:ext cx="5976665" cy="187418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115101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9883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8872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28 413.1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28 241.5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7" y="542879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44956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2956302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751548" y="4841106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maz.ru/upload/resize_cache/iblock/211/632_338_1/211262534d1058f98a6b3c01fe72d4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44" y="3716757"/>
            <a:ext cx="3116449" cy="237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Стрелка вниз 1"/>
          <p:cNvSpPr/>
          <p:nvPr/>
        </p:nvSpPr>
        <p:spPr>
          <a:xfrm>
            <a:off x="7320136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646204" y="20385"/>
            <a:ext cx="5148064" cy="391024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Национальная экономика (тыс. руб.)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0" y="6041738"/>
            <a:ext cx="2057059" cy="457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12 825,0 тыс. 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367" y="3875416"/>
            <a:ext cx="2232249" cy="705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42234"/>
            <a:ext cx="4464495" cy="209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7148" t="18787" r="3310" b="15603"/>
          <a:stretch/>
        </p:blipFill>
        <p:spPr>
          <a:xfrm>
            <a:off x="7932203" y="4149275"/>
            <a:ext cx="4140454" cy="249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816080" y="2560574"/>
            <a:ext cx="4788023" cy="5078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02180" y="3291258"/>
            <a:ext cx="2675626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173 359,5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919089"/>
              </p:ext>
            </p:extLst>
          </p:nvPr>
        </p:nvGraphicFramePr>
        <p:xfrm>
          <a:off x="5015880" y="478391"/>
          <a:ext cx="6408712" cy="200263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94544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366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260 239.6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240 187.7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50 054.5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49 530.6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8499" y="33012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50 435,1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531202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-757" r="71" b="7286"/>
          <a:stretch/>
        </p:blipFill>
        <p:spPr bwMode="auto">
          <a:xfrm>
            <a:off x="8224169" y="5124566"/>
            <a:ext cx="3711870" cy="1731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20" y="2075272"/>
            <a:ext cx="3426637" cy="2082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24638" r="11456"/>
          <a:stretch/>
        </p:blipFill>
        <p:spPr bwMode="auto">
          <a:xfrm>
            <a:off x="3422613" y="2479372"/>
            <a:ext cx="2448273" cy="178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dzeninfra.ru/get-zen_doc/271828/pub_66131028be267c0740db0265_6613103332b52a3884981741/scale_2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7" y="201113"/>
            <a:ext cx="2814053" cy="187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367808" y="150818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57361"/>
              </p:ext>
            </p:extLst>
          </p:nvPr>
        </p:nvGraphicFramePr>
        <p:xfrm>
          <a:off x="3811181" y="718700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93 965.7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69 315.8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34 393.4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2603" y="2047159"/>
            <a:ext cx="3312368" cy="1642767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жилого фонда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находящегося 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47 557,6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74855" y="2709418"/>
            <a:ext cx="2232248" cy="1439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квартиры в муниципальную собственность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для служебного пользования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21 194,3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" y="4446546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173644" y="4589348"/>
            <a:ext cx="3260761" cy="184625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за коммунальные услуги в пользу ООО «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Теплосервис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16 560,6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27042" y="3953262"/>
            <a:ext cx="4223792" cy="1272172"/>
          </a:xfrm>
          <a:prstGeom prst="roundRect">
            <a:avLst/>
          </a:prstGeom>
          <a:solidFill>
            <a:srgbClr val="99FFCC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мусоровоз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задней загрузкой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машина дорожная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МД-03 на базе промышленного трактора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навесным оборудованием 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прицепом для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Звёздный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17 749,1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2025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53">
            <a:off x="8358878" y="4582148"/>
            <a:ext cx="3689513" cy="2047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19517"/>
          <a:stretch/>
        </p:blipFill>
        <p:spPr>
          <a:xfrm rot="21118990">
            <a:off x="6381947" y="4702838"/>
            <a:ext cx="2448273" cy="193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81" y="1010709"/>
            <a:ext cx="2755390" cy="198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870" y="2677645"/>
            <a:ext cx="2888882" cy="1659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4272189" y="5366349"/>
            <a:ext cx="210226" cy="5302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8" y="2677645"/>
            <a:ext cx="2862774" cy="164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/>
          <a:stretch/>
        </p:blipFill>
        <p:spPr>
          <a:xfrm>
            <a:off x="236032" y="2754863"/>
            <a:ext cx="2623454" cy="15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16474" t="18160" r="11158" b="5370"/>
          <a:stretch/>
        </p:blipFill>
        <p:spPr>
          <a:xfrm>
            <a:off x="281100" y="395088"/>
            <a:ext cx="2643009" cy="165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935305" y="2529390"/>
            <a:ext cx="2128867" cy="9378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176 250,8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8" y="333124"/>
            <a:ext cx="2278899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4 172,0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9255734" flipV="1">
            <a:off x="3140772" y="2147932"/>
            <a:ext cx="738930" cy="159177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8817207">
            <a:off x="7735508" y="1252684"/>
            <a:ext cx="1370241" cy="13391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671010" y="5348646"/>
            <a:ext cx="1947594" cy="81665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15 644,8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9280" y="5102853"/>
            <a:ext cx="3592918" cy="1161920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13758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5 980,2 тыс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5379398"/>
              </p:ext>
            </p:extLst>
          </p:nvPr>
        </p:nvGraphicFramePr>
        <p:xfrm>
          <a:off x="6346650" y="3477430"/>
          <a:ext cx="5654006" cy="32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12040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1 028 821.6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985 542.1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2 083 409.2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1 987 998.5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237 240.0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230 478.2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57 936.6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53 969.4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202 229.5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196 394.2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70682"/>
              </p:ext>
            </p:extLst>
          </p:nvPr>
        </p:nvGraphicFramePr>
        <p:xfrm>
          <a:off x="119336" y="683129"/>
          <a:ext cx="7164796" cy="131445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176 645.4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174 360.1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97 520.5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96 198.7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0543763"/>
              </p:ext>
            </p:extLst>
          </p:nvPr>
        </p:nvGraphicFramePr>
        <p:xfrm>
          <a:off x="6372430" y="2520373"/>
          <a:ext cx="5700234" cy="431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71400"/>
            <a:ext cx="12192000" cy="68580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61852242"/>
              </p:ext>
            </p:extLst>
          </p:nvPr>
        </p:nvGraphicFramePr>
        <p:xfrm>
          <a:off x="106996" y="951442"/>
          <a:ext cx="5989004" cy="593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415480" y="116632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376" y="665312"/>
            <a:ext cx="4536504" cy="1550952"/>
          </a:xfrm>
          <a:solidFill>
            <a:srgbClr val="DFDD9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учреждений культуры и на оплату коммунальных услуг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68380" y="702608"/>
            <a:ext cx="5065240" cy="1971600"/>
          </a:xfrm>
          <a:prstGeom prst="rect">
            <a:avLst/>
          </a:prstGeom>
          <a:solidFill>
            <a:srgbClr val="DFDD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по созданию условий для организации досуга и обеспечения жителей поселения услугами организаций культуры, в рамках муниципальной программы "Район моей мечты"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00374720"/>
              </p:ext>
            </p:extLst>
          </p:nvPr>
        </p:nvGraphicFramePr>
        <p:xfrm>
          <a:off x="6468380" y="1353751"/>
          <a:ext cx="5738007" cy="562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29655864"/>
              </p:ext>
            </p:extLst>
          </p:nvPr>
        </p:nvGraphicFramePr>
        <p:xfrm>
          <a:off x="6456040" y="745489"/>
          <a:ext cx="5472608" cy="611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2" y="1834454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20975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18 064.7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17 532.7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ИТОГО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840240"/>
              </p:ext>
            </p:extLst>
          </p:nvPr>
        </p:nvGraphicFramePr>
        <p:xfrm>
          <a:off x="5015880" y="2892740"/>
          <a:ext cx="73448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7 521.6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1 401.0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659.8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1 289.9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1 792,9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0" y="3429000"/>
            <a:ext cx="3597949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для одного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ребенка,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один из родителей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которого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159255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25</a:t>
              </a: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331044094"/>
              </p:ext>
            </p:extLst>
          </p:nvPr>
        </p:nvGraphicFramePr>
        <p:xfrm>
          <a:off x="2768211" y="5381186"/>
          <a:ext cx="4490862" cy="11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049048000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878414" y="3630659"/>
            <a:ext cx="164991" cy="871551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324010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9 271,1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вносились изменения.</a:t>
            </a:r>
          </a:p>
          <a:p>
            <a:pPr algn="just"/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показатели районного бюджета утверждены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57" y="4624152"/>
            <a:ext cx="4680520" cy="205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133" b="10684"/>
          <a:stretch/>
        </p:blipFill>
        <p:spPr bwMode="auto">
          <a:xfrm>
            <a:off x="417732" y="4725144"/>
            <a:ext cx="3662044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17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471337" y="4184949"/>
            <a:ext cx="3600399" cy="104425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1 686,1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348713" y="547490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9569042" y="547490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9 336,4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1 912,3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29914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405 502.9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381 550.5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94.1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33037845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04363911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236 686,1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387105" y="1588870"/>
            <a:ext cx="5774854" cy="4154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7392144" y="548680"/>
            <a:ext cx="4608512" cy="3888432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2026 года отсутствует</a:t>
            </a:r>
            <a:endParaRPr lang="ru-RU" sz="3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35559" y="116632"/>
            <a:ext cx="806489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66559"/>
              </p:ext>
            </p:extLst>
          </p:nvPr>
        </p:nvGraphicFramePr>
        <p:xfrm>
          <a:off x="623392" y="685800"/>
          <a:ext cx="11089231" cy="595301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14062">
                  <a:extLst>
                    <a:ext uri="{9D8B030D-6E8A-4147-A177-3AD203B41FA5}">
                      <a16:colId xmlns:a16="http://schemas.microsoft.com/office/drawing/2014/main" val="2395502555"/>
                    </a:ext>
                  </a:extLst>
                </a:gridCol>
                <a:gridCol w="4947655">
                  <a:extLst>
                    <a:ext uri="{9D8B030D-6E8A-4147-A177-3AD203B41FA5}">
                      <a16:colId xmlns:a16="http://schemas.microsoft.com/office/drawing/2014/main" val="1465476904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4059216063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1530561780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778292075"/>
                    </a:ext>
                  </a:extLst>
                </a:gridCol>
              </a:tblGrid>
              <a:tr h="317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за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05674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Ю0 00000 Национальный проект "Молодежь и дети"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70196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Ю4 00000 Региональный проект "Все лучшее детям"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705980"/>
                  </a:ext>
                </a:extLst>
              </a:tr>
              <a:tr h="492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795Ю455591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оснащение предметных кабинетов муниципальных общеобразовательных организаций оборудованием, средствами обучения и воспитания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000080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Ю6 00000 Региональный проект "Педагоги и наставники"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098591"/>
                  </a:ext>
                </a:extLst>
              </a:tr>
              <a:tr h="1165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795Ю653031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 в Иркутской области,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98 383.4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350983"/>
                  </a:ext>
                </a:extLst>
              </a:tr>
              <a:tr h="656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795Ю650501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советникам директоров по воспитанию и взаимодействию с детскими общественными объединениями муниципальных общеобразовательных организаций Иркутской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561825"/>
                  </a:ext>
                </a:extLst>
              </a:tr>
              <a:tr h="820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795Ю651791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в Иркутской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063010"/>
                  </a:ext>
                </a:extLst>
              </a:tr>
              <a:tr h="3064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Д0 00000 Национальный проект "Продолжительная и активная жизнь"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19209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ДА 00000 Региональный проект "Здоровье для каждого"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57604"/>
                  </a:ext>
                </a:extLst>
              </a:tr>
              <a:tr h="831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795ДА22100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510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106 757.2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105 861.6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1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88525"/>
              </p:ext>
            </p:extLst>
          </p:nvPr>
        </p:nvGraphicFramePr>
        <p:xfrm>
          <a:off x="479377" y="1124744"/>
          <a:ext cx="11305254" cy="5428126"/>
        </p:xfrm>
        <a:graphic>
          <a:graphicData uri="http://schemas.openxmlformats.org/drawingml/2006/table">
            <a:tbl>
              <a:tblPr/>
              <a:tblGrid>
                <a:gridCol w="4699983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607292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02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785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90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4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78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434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266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"Район моей мечты"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  <a:tr h="554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2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55330"/>
              </p:ext>
            </p:extLst>
          </p:nvPr>
        </p:nvGraphicFramePr>
        <p:xfrm>
          <a:off x="479375" y="316854"/>
          <a:ext cx="11377264" cy="6208490"/>
        </p:xfrm>
        <a:graphic>
          <a:graphicData uri="http://schemas.openxmlformats.org/drawingml/2006/table">
            <a:tbl>
              <a:tblPr/>
              <a:tblGrid>
                <a:gridCol w="4757979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36427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54024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47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59 204.8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40 471.9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15 368.3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8913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51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89 593.1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176 664.8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171 158.2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586 659.5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542 817.9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277 088.9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383 917.6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359 965.2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79534"/>
              </p:ext>
            </p:extLst>
          </p:nvPr>
        </p:nvGraphicFramePr>
        <p:xfrm>
          <a:off x="479374" y="188640"/>
          <a:ext cx="11305258" cy="6444915"/>
        </p:xfrm>
        <a:graphic>
          <a:graphicData uri="http://schemas.openxmlformats.org/drawingml/2006/table">
            <a:tbl>
              <a:tblPr/>
              <a:tblGrid>
                <a:gridCol w="4699990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607295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4998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31 705.0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55 787.2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474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51 762.0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47 794.8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905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68818"/>
                  </a:ext>
                </a:extLst>
              </a:tr>
              <a:tr h="85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027062"/>
                  </a:ext>
                </a:extLst>
              </a:tr>
              <a:tr h="231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954 734.2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1 624 134.7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1 509 089.3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415480" y="188641"/>
            <a:ext cx="10009112" cy="50405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Расходы бюджета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на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реализацию «Мастер плана» (тыс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94599"/>
              </p:ext>
            </p:extLst>
          </p:nvPr>
        </p:nvGraphicFramePr>
        <p:xfrm>
          <a:off x="1919536" y="908720"/>
          <a:ext cx="8928992" cy="5681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7180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00939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50873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59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28768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дорожной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52008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 (ул. Центральная, от ул. Еловая до ул. Нагорная)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955520"/>
                  </a:ext>
                </a:extLst>
              </a:tr>
              <a:tr h="633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 по ул. Нагорная, подъездная дорога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Иркутская область кадастровый номер 38:18:000000:2812 (от ул. Нагорная, до ул. Центральная)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96944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Еловая(вдоль ул. Еловая до ул. Центральной)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6068"/>
                  </a:ext>
                </a:extLst>
              </a:tr>
              <a:tr h="79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от мостового перехода через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Еловый до пересечения с ул. Нагорная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34370"/>
                  </a:ext>
                </a:extLst>
              </a:tr>
              <a:tr h="34350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инженерной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91457"/>
                  </a:ext>
                </a:extLst>
              </a:tr>
              <a:tr h="287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Котельная 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биотопливе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районе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п.РЭБ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г.Усть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77 019.4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57 625.4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35905"/>
                  </a:ext>
                </a:extLst>
              </a:tr>
              <a:tr h="3184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образования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202902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здания МОУ СОШ № 7 на месте старого и благоустройство прилегающей территории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377 223.7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334 934.9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699286"/>
                  </a:ext>
                </a:extLst>
              </a:tr>
              <a:tr h="431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"МДОУ ДС № 3 УКМО, строительство модульного пищеблока, здания прачечной с помещением для хозяйственного инвентаря"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2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3392" y="163261"/>
            <a:ext cx="10801200" cy="404813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4377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5 893 777,9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5 754 483,7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2 095 340,1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- 88 842,8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28 293,6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33" y1="35444" x2="69652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17270"/>
            <a:ext cx="2938441" cy="35355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35" y="3384227"/>
            <a:ext cx="5384493" cy="302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93945"/>
              </p:ext>
            </p:extLst>
          </p:nvPr>
        </p:nvGraphicFramePr>
        <p:xfrm>
          <a:off x="1775520" y="188640"/>
          <a:ext cx="9001000" cy="6453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6512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17881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66607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635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5725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бюджетного учреждения дополнительного образования Центра дополнительного образования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3176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помещений и внутренних инженерных сетей в столовой и пищеблоке МОУ СОШ № 4 УКМО, расположенного по адресу: Россия, 666780, Иркутская область, г. Усть-Кут, ул. Речников, 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59994"/>
                  </a:ext>
                </a:extLst>
              </a:tr>
              <a:tr h="303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МОУ СОШ № 6 Капитальный ремонт наружного освещения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15790"/>
                  </a:ext>
                </a:extLst>
              </a:tr>
              <a:tr h="556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дошкольного образовательного учреждения Центр развития ребенка Детский сад № 46 (отопление, окна)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2864"/>
                  </a:ext>
                </a:extLst>
              </a:tr>
              <a:tr h="316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прилегающей территории МОУ СОШ № 10 УКМО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76437"/>
                  </a:ext>
                </a:extLst>
              </a:tr>
              <a:tr h="401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"Капитальный ремонт МОУ СОШ №2 - корпуса Литера А2, копруса литера А1"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77962"/>
                  </a:ext>
                </a:extLst>
              </a:tr>
              <a:tr h="422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"Детский сад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Сибирячок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на "90 мест в г. Усть-Куте",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485910"/>
                  </a:ext>
                </a:extLst>
              </a:tr>
              <a:tr h="266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образования»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528 384.4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485 906.5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73755"/>
                  </a:ext>
                </a:extLst>
              </a:tr>
              <a:tr h="29117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спорта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348784"/>
                  </a:ext>
                </a:extLst>
              </a:tr>
              <a:tr h="24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Капительный ремонт стадиона Водник в г. Усть-Куте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6762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"Строительство ФОК в Мкр Речники-2"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015909"/>
                  </a:ext>
                </a:extLst>
              </a:tr>
              <a:tr h="2448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спортивного зала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458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 ФОКОТ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480651"/>
                  </a:ext>
                </a:extLst>
              </a:tr>
              <a:tr h="372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Капитальный ремонт многофункциональной спортивной площадки в п.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Верхнемарково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99064"/>
                  </a:ext>
                </a:extLst>
              </a:tr>
              <a:tr h="2083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спорта»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81 745.8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67 842.7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91663"/>
                  </a:ext>
                </a:extLst>
              </a:tr>
              <a:tr h="218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объекты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13084"/>
                  </a:ext>
                </a:extLst>
              </a:tr>
              <a:tr h="446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объекта по адресу г. Усть-Кут, ул. Новая, д. 20 в рамках создания дома молодёжи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2 977.7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127295"/>
                  </a:ext>
                </a:extLst>
              </a:tr>
              <a:tr h="218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объектам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740 562.4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27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71"/>
            <a:ext cx="4028792" cy="341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041" r="5312"/>
          <a:stretch/>
        </p:blipFill>
        <p:spPr>
          <a:xfrm>
            <a:off x="8007924" y="3440090"/>
            <a:ext cx="4184076" cy="341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047"/>
          <a:stretch/>
        </p:blipFill>
        <p:spPr>
          <a:xfrm>
            <a:off x="4026280" y="-2602"/>
            <a:ext cx="405172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4" y="-2602"/>
            <a:ext cx="4184076" cy="343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280" y="3450194"/>
            <a:ext cx="3980884" cy="341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01"/>
            <a:ext cx="4027040" cy="34188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0522" y="973563"/>
            <a:ext cx="10729192" cy="5449361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8"/>
              </a:rPr>
              <a:t>www.admin-ukmo.ru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32656"/>
            <a:ext cx="1116124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77398" y="146210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031782034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879,0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500308"/>
            <a:ext cx="5040559" cy="2357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479847"/>
            <a:ext cx="3654937" cy="2243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71664" y="185181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698359" y="825146"/>
            <a:ext cx="10657184" cy="4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143,6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98,7%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148604"/>
              </p:ext>
            </p:extLst>
          </p:nvPr>
        </p:nvGraphicFramePr>
        <p:xfrm>
          <a:off x="695400" y="1355726"/>
          <a:ext cx="1080120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904312" y="1355726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753 022,7 тыс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 на 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25,9%.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1077"/>
              </p:ext>
            </p:extLst>
          </p:nvPr>
        </p:nvGraphicFramePr>
        <p:xfrm>
          <a:off x="839416" y="764704"/>
          <a:ext cx="10513168" cy="59359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2 501 494,2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2 443 770,0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16 195,7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15 980,0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99 346,7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98 636,1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34 377,6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27 857,8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27 634,9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 - всего,       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40 549,4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38 267,4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д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муниципальному   району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214447134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901 843,1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902 937,8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67 724,1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10 616,3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10 712,4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17 970,4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18 363,4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района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971004738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89316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095 340,1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111 821,4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1 921 290,4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1 870 981,8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122 330,9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121 164,8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2">
      <a:dk1>
        <a:sysClr val="windowText" lastClr="000000"/>
      </a:dk1>
      <a:lt1>
        <a:sysClr val="window" lastClr="FFFFFF"/>
      </a:lt1>
      <a:dk2>
        <a:srgbClr val="146194"/>
      </a:dk2>
      <a:lt2>
        <a:srgbClr val="C8F0FA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24527</TotalTime>
  <Words>3769</Words>
  <Application>Microsoft Office PowerPoint</Application>
  <PresentationFormat>Широкоэкранный</PresentationFormat>
  <Paragraphs>927</Paragraphs>
  <Slides>41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Arial Narrow</vt:lpstr>
      <vt:lpstr>Calibri</vt:lpstr>
      <vt:lpstr>Century Gothic</vt:lpstr>
      <vt:lpstr>Segoe UI Black</vt:lpstr>
      <vt:lpstr>Times New Roman</vt:lpstr>
      <vt:lpstr>Trebuchet MS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Исполнение основных параметров районного бюджета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органов местного самоуправления поселений</vt:lpstr>
      <vt:lpstr>Распределение расходов бюджета Усть-Кутского муниципального образования  по переданным областным государственным полномочиям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учреждений культуры и на оплату коммунальных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1797</cp:revision>
  <cp:lastPrinted>2025-04-25T03:20:37Z</cp:lastPrinted>
  <dcterms:created xsi:type="dcterms:W3CDTF">2016-09-27T03:14:33Z</dcterms:created>
  <dcterms:modified xsi:type="dcterms:W3CDTF">2026-06-17T01:23:52Z</dcterms:modified>
  <cp:contentStatus/>
</cp:coreProperties>
</file>