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9"/>
  </p:notesMasterIdLst>
  <p:sldIdLst>
    <p:sldId id="256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2" r:id="rId17"/>
    <p:sldId id="283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</p:sldIdLst>
  <p:sldSz cx="9144000" cy="6858000" type="screen4x3"/>
  <p:notesSz cx="6718300" cy="98679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Lucida Sans Unicode" pitchFamily="3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18300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718300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718300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718300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0"/>
            <a:ext cx="29114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05238" y="0"/>
            <a:ext cx="29114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9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7600" cy="36941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0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68925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9372600"/>
            <a:ext cx="2911475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3805238" y="9372600"/>
            <a:ext cx="29051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D7BB882A-EFF5-477B-A4D7-52A983EF8CE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135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47658A-D0D7-46FD-80F2-6D97303B3AE2}" type="slidenum">
              <a:rPr lang="ru-RU"/>
              <a:pPr/>
              <a:t>1</a:t>
            </a:fld>
            <a:endParaRPr lang="ru-RU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892175" y="739775"/>
            <a:ext cx="4932363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341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ED7BDD-0F00-4F2C-A235-1A83A4C6E7B0}" type="slidenum">
              <a:rPr lang="ru-RU"/>
              <a:pPr/>
              <a:t>10</a:t>
            </a:fld>
            <a:endParaRPr lang="ru-RU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846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F0F3C8-A43F-4714-8611-20FFB8908204}" type="slidenum">
              <a:rPr lang="ru-RU"/>
              <a:pPr/>
              <a:t>11</a:t>
            </a:fld>
            <a:endParaRPr lang="ru-RU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985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5E86BE-3F3B-49BA-846E-D0C7DA248CFF}" type="slidenum">
              <a:rPr lang="ru-RU"/>
              <a:pPr/>
              <a:t>12</a:t>
            </a:fld>
            <a:endParaRPr lang="ru-RU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6679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4A74E21-F691-4960-B662-194B89C2F5AA}" type="slidenum">
              <a:rPr lang="ru-RU"/>
              <a:pPr/>
              <a:t>13</a:t>
            </a:fld>
            <a:endParaRPr lang="ru-RU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7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B88F06-FB31-4BC2-A1D1-05BCB5D404B0}" type="slidenum">
              <a:rPr lang="ru-RU"/>
              <a:pPr/>
              <a:t>14</a:t>
            </a:fld>
            <a:endParaRPr lang="ru-RU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0700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1A6EA5-8BB4-443F-B9F5-7A7AAAC074E8}" type="slidenum">
              <a:rPr lang="ru-RU"/>
              <a:pPr/>
              <a:t>17</a:t>
            </a:fld>
            <a:endParaRPr lang="ru-RU"/>
          </a:p>
        </p:txBody>
      </p:sp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DD2386B0-1904-4909-91D4-E140EBB35AAE}" type="slidenum">
              <a:rPr lang="ru-RU" sz="1200">
                <a:solidFill>
                  <a:srgbClr val="000000"/>
                </a:solidFill>
              </a:rPr>
              <a:pPr algn="r"/>
              <a:t>17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155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62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42790B-0139-41AE-B1D8-4158BDC901FC}" type="slidenum">
              <a:rPr lang="ru-RU"/>
              <a:pPr/>
              <a:t>18</a:t>
            </a:fld>
            <a:endParaRPr lang="ru-RU"/>
          </a:p>
        </p:txBody>
      </p:sp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11BBB29E-BD88-42A8-86E9-D107E18E87B9}" type="slidenum">
              <a:rPr lang="ru-RU" sz="1200">
                <a:solidFill>
                  <a:srgbClr val="000000"/>
                </a:solidFill>
              </a:rPr>
              <a:pPr algn="r"/>
              <a:t>18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0179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367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2629616-A9F9-4E89-A619-70B77C38341B}" type="slidenum">
              <a:rPr lang="ru-RU"/>
              <a:pPr/>
              <a:t>19</a:t>
            </a:fld>
            <a:endParaRPr lang="ru-RU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A33B8F85-2B66-4FA4-9F87-5C07DD0FABFE}" type="slidenum">
              <a:rPr lang="ru-RU" sz="1200">
                <a:solidFill>
                  <a:srgbClr val="000000"/>
                </a:solidFill>
              </a:rPr>
              <a:pPr algn="r"/>
              <a:t>19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3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0573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0C189D-A27E-4A1F-8587-724B98A88A26}" type="slidenum">
              <a:rPr lang="ru-RU"/>
              <a:pPr/>
              <a:t>20</a:t>
            </a:fld>
            <a:endParaRPr lang="ru-RU"/>
          </a:p>
        </p:txBody>
      </p:sp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0662F150-4B93-4CA6-AA9D-4A0FF8959CA7}" type="slidenum">
              <a:rPr lang="ru-RU" sz="1200">
                <a:solidFill>
                  <a:srgbClr val="000000"/>
                </a:solidFill>
              </a:rPr>
              <a:pPr algn="r"/>
              <a:t>20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27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8432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26B4480-C198-421A-A9E4-E8A353DC9B29}" type="slidenum">
              <a:rPr lang="ru-RU"/>
              <a:pPr/>
              <a:t>21</a:t>
            </a:fld>
            <a:endParaRPr lang="ru-RU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B7789A27-E311-4EF6-8624-A62711FF3396}" type="slidenum">
              <a:rPr lang="ru-RU" sz="1200">
                <a:solidFill>
                  <a:srgbClr val="000000"/>
                </a:solidFill>
              </a:rPr>
              <a:pPr algn="r"/>
              <a:t>21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3251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75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0A98BB-9654-4018-9DEB-79269C41928F}" type="slidenum">
              <a:rPr lang="ru-RU"/>
              <a:pPr/>
              <a:t>2</a:t>
            </a:fld>
            <a:endParaRPr lang="ru-RU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892175" y="739775"/>
            <a:ext cx="4932363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4690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DBC6E5-C901-43B1-BFE8-87E13D0C7515}" type="slidenum">
              <a:rPr lang="ru-RU"/>
              <a:pPr/>
              <a:t>22</a:t>
            </a:fld>
            <a:endParaRPr lang="ru-RU"/>
          </a:p>
        </p:txBody>
      </p:sp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23A283E7-237F-4D64-8E28-78AB30C70306}" type="slidenum">
              <a:rPr lang="ru-RU" sz="1200">
                <a:solidFill>
                  <a:srgbClr val="000000"/>
                </a:solidFill>
              </a:rPr>
              <a:pPr algn="r"/>
              <a:t>22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5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2005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F09782-3717-40A5-A17C-928556D7C738}" type="slidenum">
              <a:rPr lang="ru-RU"/>
              <a:pPr/>
              <a:t>23</a:t>
            </a:fld>
            <a:endParaRPr lang="ru-RU"/>
          </a:p>
        </p:txBody>
      </p:sp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4C47DB42-9188-4C87-BB16-FEBFB3F3223B}" type="slidenum">
              <a:rPr lang="ru-RU" sz="1200">
                <a:solidFill>
                  <a:srgbClr val="000000"/>
                </a:solidFill>
              </a:rPr>
              <a:pPr algn="r"/>
              <a:t>23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299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5526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3676EC-36E0-4139-974F-26AA8B402F07}" type="slidenum">
              <a:rPr lang="ru-RU"/>
              <a:pPr/>
              <a:t>24</a:t>
            </a:fld>
            <a:endParaRPr lang="ru-RU"/>
          </a:p>
        </p:txBody>
      </p:sp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15DDAD9A-3B91-4BE1-BAC5-CB3E010D4329}" type="slidenum">
              <a:rPr lang="ru-RU" sz="1200">
                <a:solidFill>
                  <a:srgbClr val="000000"/>
                </a:solidFill>
              </a:rPr>
              <a:pPr algn="r"/>
              <a:t>24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23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5553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4359A60-03FE-46A5-A9D8-8080A509620D}" type="slidenum">
              <a:rPr lang="ru-RU"/>
              <a:pPr/>
              <a:t>25</a:t>
            </a:fld>
            <a:endParaRPr lang="ru-RU"/>
          </a:p>
        </p:txBody>
      </p:sp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A16D40C3-76FF-4B6A-A683-BB5672AE00B1}" type="slidenum">
              <a:rPr lang="ru-RU" sz="1200">
                <a:solidFill>
                  <a:srgbClr val="000000"/>
                </a:solidFill>
              </a:rPr>
              <a:pPr algn="r"/>
              <a:t>25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47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889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10C9AD-71ED-4D14-B94E-068B072699D6}" type="slidenum">
              <a:rPr lang="ru-RU"/>
              <a:pPr/>
              <a:t>3</a:t>
            </a:fld>
            <a:endParaRPr lang="ru-RU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892175" y="739775"/>
            <a:ext cx="4932363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812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A06002-8E52-4212-AF81-9038CE933EB5}" type="slidenum">
              <a:rPr lang="ru-RU"/>
              <a:pPr/>
              <a:t>4</a:t>
            </a:fld>
            <a:endParaRPr lang="ru-RU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E64AB709-D901-415F-8D05-60B822BA47B9}" type="slidenum">
              <a:rPr lang="ru-RU" sz="1200">
                <a:solidFill>
                  <a:srgbClr val="000000"/>
                </a:solidFill>
              </a:rPr>
              <a:pPr algn="r"/>
              <a:t>4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891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941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EF73280-17AF-42FF-86B7-8E54663DCB72}" type="slidenum">
              <a:rPr lang="ru-RU"/>
              <a:pPr/>
              <a:t>5</a:t>
            </a:fld>
            <a:endParaRPr lang="ru-RU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892175" y="739775"/>
            <a:ext cx="4932363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770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2DEFAA1-DA82-4CFE-BADA-35B2E5BFFBA7}" type="slidenum">
              <a:rPr lang="ru-RU"/>
              <a:pPr/>
              <a:t>6</a:t>
            </a:fld>
            <a:endParaRPr lang="ru-RU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892175" y="739775"/>
            <a:ext cx="4932363" cy="36988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298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84D0F2-BE3A-4122-9C5C-AEBFF8F387F3}" type="slidenum">
              <a:rPr lang="ru-RU"/>
              <a:pPr/>
              <a:t>7</a:t>
            </a:fld>
            <a:endParaRPr lang="ru-RU"/>
          </a:p>
        </p:txBody>
      </p:sp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3805238" y="9372600"/>
            <a:ext cx="2909887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fld id="{EA63CB6A-340D-4FD6-A4CA-363FD2D67651}" type="slidenum">
              <a:rPr lang="ru-RU" sz="1200">
                <a:solidFill>
                  <a:srgbClr val="000000"/>
                </a:solidFill>
              </a:rPr>
              <a:pPr algn="r"/>
              <a:t>7</a:t>
            </a:fld>
            <a:endParaRPr lang="ru-RU" sz="1200">
              <a:solidFill>
                <a:srgbClr val="000000"/>
              </a:solidFill>
            </a:endParaRP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892175" y="739775"/>
            <a:ext cx="4933950" cy="37004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3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402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8E6E7A-BCF5-455B-B035-EA7EF7F4E4BB}" type="slidenum">
              <a:rPr lang="ru-RU"/>
              <a:pPr/>
              <a:t>8</a:t>
            </a:fld>
            <a:endParaRPr lang="ru-RU"/>
          </a:p>
        </p:txBody>
      </p:sp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053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F46BF6-FD68-4D21-8FD2-09EE38AE848F}" type="slidenum">
              <a:rPr lang="ru-RU"/>
              <a:pPr/>
              <a:t>9</a:t>
            </a:fld>
            <a:endParaRPr lang="ru-RU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892175" y="739775"/>
            <a:ext cx="4929188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4687888"/>
            <a:ext cx="5370512" cy="3790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29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2DDA74-6CBF-462F-808B-2E12543A73D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86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8BEAF0-CCC7-4DE8-9336-416A772DB3B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28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0338" y="463550"/>
            <a:ext cx="1941512" cy="56261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2138" cy="56261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8C68360-C154-4E77-95A1-4365607C903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96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5173EF7-6E69-4386-87FC-DF39D9C9414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13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1B83DA-DF31-45F2-A1A7-CAC43CFA903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0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AFED5A2-0D25-440F-B0A2-236E634E28F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35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30A00D-57C7-4003-B3A0-18ED6E635DF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70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BA9DDC-0B20-4FFA-A83B-960440F60FE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53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5877E7-0836-4795-ABB3-F2AA71F4470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87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A4F1A42-6A29-4C19-B0DE-87FF628DC97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67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B4802C-8EFD-40DB-ADB2-F832EDF0DB3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3799F86-1485-43B5-AD71-5383577CAE6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84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9B3F809-47F6-4C17-B614-52D0195C0F9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33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EB5706-5CBA-4AEC-B216-2454BBCBFE8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61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0338" y="463550"/>
            <a:ext cx="1941512" cy="56261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2138" cy="56261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594466-2E23-4079-B676-CDFF8C3297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B264E9B-5D70-4C7C-91D3-A43DB304D69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02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E240CF-D0DC-442D-834D-C7D355D3E1C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48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CBFD76-A409-4E0B-BED5-845065F38B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29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77E1AFD-035C-4BD1-88CD-93FCC2114C2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39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D22464-F44B-480B-8DC1-92572B337E1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17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94025ED-472B-4DAA-9E9D-49C2DF60C4F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61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69314F-FE5E-46C2-A986-2020286391F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48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60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605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865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E4B1867C-FD96-4AE4-A6CD-AC5E5EA2BC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660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605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865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3F2939F9-3BA1-44BD-9CF8-4EC5C2ED8FA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pitchFamily="32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l%20%22sub_3331" TargetMode="External"/><Relationship Id="rId3" Type="http://schemas.openxmlformats.org/officeDocument/2006/relationships/hyperlink" Target="garantF1://70197282.1000" TargetMode="External"/><Relationship Id="rId7" Type="http://schemas.openxmlformats.org/officeDocument/2006/relationships/hyperlink" Target="garantF1://70197282.110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garantF1://70518396.29" TargetMode="External"/><Relationship Id="rId5" Type="http://schemas.openxmlformats.org/officeDocument/2006/relationships/hyperlink" Target="garantF1://70310194.0" TargetMode="External"/><Relationship Id="rId10" Type="http://schemas.openxmlformats.org/officeDocument/2006/relationships/hyperlink" Target="l%20%22sub_3333" TargetMode="External"/><Relationship Id="rId4" Type="http://schemas.openxmlformats.org/officeDocument/2006/relationships/hyperlink" Target="garantF1://70197282.0" TargetMode="External"/><Relationship Id="rId9" Type="http://schemas.openxmlformats.org/officeDocument/2006/relationships/hyperlink" Target="l%20%22sub_3332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6096000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00113" y="1844675"/>
            <a:ext cx="7416800" cy="32707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66"/>
                </a:solidFill>
                <a:latin typeface="Georgia" pitchFamily="16" charset="0"/>
              </a:rPr>
              <a:t>Финансовое обеспечение в </a:t>
            </a:r>
            <a:r>
              <a:rPr lang="ru-RU" b="1" dirty="0" smtClean="0">
                <a:solidFill>
                  <a:srgbClr val="A50021"/>
                </a:solidFill>
                <a:latin typeface="Georgia" pitchFamily="16" charset="0"/>
              </a:rPr>
              <a:t>2020</a:t>
            </a:r>
            <a:r>
              <a:rPr lang="ru-RU" b="1" dirty="0" smtClean="0">
                <a:solidFill>
                  <a:srgbClr val="000066"/>
                </a:solidFill>
                <a:latin typeface="Georgia" pitchFamily="16" charset="0"/>
              </a:rPr>
              <a:t> </a:t>
            </a:r>
            <a:r>
              <a:rPr lang="ru-RU" b="1" dirty="0">
                <a:solidFill>
                  <a:srgbClr val="000066"/>
                </a:solidFill>
                <a:latin typeface="Georgia" pitchFamily="16" charset="0"/>
              </a:rPr>
              <a:t>году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66"/>
                </a:solidFill>
                <a:latin typeface="Georgia" pitchFamily="16" charset="0"/>
              </a:rPr>
              <a:t>с вредными и (или) опасными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000066"/>
                </a:solidFill>
                <a:latin typeface="Georgia" pitchFamily="16" charset="0"/>
              </a:rPr>
              <a:t>производственными факторами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0" y="6248400"/>
            <a:ext cx="868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/>
          <a:p>
            <a:pPr algn="ctr"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solidFill>
                  <a:srgbClr val="003366"/>
                </a:solidFill>
                <a:latin typeface="Garamond" pitchFamily="16" charset="0"/>
              </a:rPr>
              <a:t>Усть-Кут  </a:t>
            </a:r>
            <a:endParaRPr lang="ru-RU" b="1" dirty="0">
              <a:solidFill>
                <a:srgbClr val="003366"/>
              </a:solidFill>
              <a:latin typeface="Garamond" pitchFamily="16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1052513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0" y="0"/>
            <a:ext cx="8926513" cy="846138"/>
            <a:chOff x="0" y="0"/>
            <a:chExt cx="5623" cy="533"/>
          </a:xfrm>
        </p:grpSpPr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839" y="0"/>
              <a:ext cx="4785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4103" name="Group 7"/>
            <p:cNvGrpSpPr>
              <a:grpSpLocks/>
            </p:cNvGrpSpPr>
            <p:nvPr/>
          </p:nvGrpSpPr>
          <p:grpSpPr bwMode="auto">
            <a:xfrm>
              <a:off x="0" y="0"/>
              <a:ext cx="5623" cy="533"/>
              <a:chOff x="0" y="0"/>
              <a:chExt cx="5623" cy="533"/>
            </a:xfrm>
          </p:grpSpPr>
          <p:pic>
            <p:nvPicPr>
              <p:cNvPr id="4104" name="Picture 8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4" cy="5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31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106" name="Group 10"/>
              <p:cNvGrpSpPr>
                <a:grpSpLocks/>
              </p:cNvGrpSpPr>
              <p:nvPr/>
            </p:nvGrpSpPr>
            <p:grpSpPr bwMode="auto">
              <a:xfrm>
                <a:off x="0" y="300"/>
                <a:ext cx="5623" cy="46"/>
                <a:chOff x="0" y="300"/>
                <a:chExt cx="5623" cy="46"/>
              </a:xfrm>
            </p:grpSpPr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3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3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auto">
                <a:xfrm>
                  <a:off x="0" y="346"/>
                  <a:ext cx="153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360363" y="141288"/>
            <a:ext cx="8640762" cy="651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600" b="1">
                <a:solidFill>
                  <a:srgbClr val="000066"/>
                </a:solidFill>
                <a:latin typeface="Arial" charset="0"/>
              </a:rPr>
              <a:t>Одновременно со списком работников, направляемых на обучение по охране труда, страхователь представляет в территориальный орган Фонда документы, подтверждающие принадлежность указанных в них работников к той или иной категории работников, имеющих право проходить обучение за счет средств обязательного социального страхования от несчастных случаев на производстве и профессиональных заболеваний, а именно:</a:t>
            </a:r>
          </a:p>
          <a:p>
            <a:r>
              <a:rPr lang="ru-RU" sz="1200" b="1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200" b="1">
                <a:solidFill>
                  <a:srgbClr val="000000"/>
                </a:solidFill>
                <a:latin typeface="Arial" charset="0"/>
              </a:rPr>
              <a:t>в случае включения в список руководителей организаций малого предпринимательства и работников организаций малого предпринимательства (с численностью работников до 50 человек), на которых возложены обязанности специалистов по охране труда: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- копии приказов о назначении на должность руководителей организаций малого предпринимательства;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- справку о средней численности работников организации малого предпринимательства за прошедший календарный год;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- копии приказов о возложении на работников организаций малого предпринимательства (с численностью работников до 50 человек) обязанностей специалистов по охране труда;</a:t>
            </a:r>
          </a:p>
          <a:p>
            <a:r>
              <a:rPr lang="ru-RU" sz="1200" b="1">
                <a:solidFill>
                  <a:srgbClr val="000066"/>
                </a:solidFill>
                <a:latin typeface="Arial" charset="0"/>
              </a:rPr>
              <a:t>	в случае включения в список руководителей государственных (муниципальных) учреждений 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- копии трудовых книжек или копии приказов о назначении на должность (приеме на работу) руководителей государственных (муниципальных) учреждений;</a:t>
            </a:r>
          </a:p>
          <a:p>
            <a:r>
              <a:rPr lang="ru-RU" sz="1200" b="1">
                <a:solidFill>
                  <a:srgbClr val="000066"/>
                </a:solidFill>
                <a:latin typeface="Arial" charset="0"/>
              </a:rPr>
              <a:t>	в случае включения в список руководителей и специалистов служб охраны труда организаций 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- копии приказов о назначении на должность (приеме на работу) руководителей и специалистов служб охраны труда организаций;</a:t>
            </a:r>
          </a:p>
          <a:p>
            <a:r>
              <a:rPr lang="ru-RU" sz="1200" b="1">
                <a:solidFill>
                  <a:srgbClr val="000066"/>
                </a:solidFill>
                <a:latin typeface="Arial" charset="0"/>
              </a:rPr>
              <a:t>	в случае включения в список членов комитетов (комиссий) по охране труда - копии приказов работодателей об утверждении состава комитета (комиссии) по охране труда;</a:t>
            </a:r>
          </a:p>
          <a:p>
            <a:r>
              <a:rPr lang="ru-RU" sz="1200" b="1">
                <a:solidFill>
                  <a:srgbClr val="000066"/>
                </a:solidFill>
                <a:latin typeface="Arial" charset="0"/>
              </a:rPr>
              <a:t>в случае включения в список уполномоченных (доверенных) лиц по охране труда профессиональных союзов и иных уполномоченных работниками представительных органов 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- выписки из протоколов решений профсоюзных органов или иных уполномоченных работниками представительных органов о назначении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79388" y="88900"/>
            <a:ext cx="8820150" cy="581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900" b="1" i="1" dirty="0">
                <a:solidFill>
                  <a:srgbClr val="DC2300"/>
                </a:solidFill>
                <a:latin typeface="Arial" charset="0"/>
              </a:rPr>
              <a:t>г) приобретение работникам, занятым на работах с вредными и (или) опасными условиями труда, а также на работах, выполняемых в особых температурных условиях или связанных с загрязнением, специальной одежды, специальной обуви и других средств индивидуальной защиты (далее - СИЗ) в соответствии с типовыми нормами бесплатной выдачи СИЗ (далее - типовые нормы) и (или) на основании результатов проведения специальной оценки условий труда, а также смывающих и (или) обезвреживающих средств;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charset="0"/>
              </a:rPr>
              <a:t>	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charset="0"/>
              </a:rPr>
              <a:t>	- перечень приобретаемых СИЗ с указанием профессий (должностей) работников, норм выдачи СИЗ со ссылкой на соответствующий пункт типовых норм, а также количества и стоимости приобретаемых СИЗ;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charset="0"/>
              </a:rPr>
              <a:t>	- перечень СИЗ, приобретаемых с учетом результатов проведения специальной оценки условий труда (если срок действия результатов аттестации рабочих мест по условиям труда, проведенной в соответствии с действовавшим до дня вступления в силу Федерального закона от 28 декабря 2013 г. N 426-ФЗ "О специальной оценке условий труда" (Собрание законодательства Российской Федерации, 2013, N 52, ст. 6991) порядком, не истек, то с учетом аттестации рабочих мест по условиям труда), с указанием профессий (должностей) работников, норм выдачи СИЗ, а также количества и стоимости приобретаемых СИЗ;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charset="0"/>
              </a:rPr>
              <a:t>	- копии сертификатов (деклараций) соответствия для СИЗ, подлежащих обязательной сертификации (декларированию);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79388" y="539750"/>
            <a:ext cx="8820150" cy="596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900" b="1" i="1" dirty="0">
                <a:solidFill>
                  <a:srgbClr val="DC2300"/>
                </a:solidFill>
                <a:latin typeface="Arial" charset="0"/>
              </a:rPr>
              <a:t>д) санаторно-курортное лечение работников, занятых на работах с вредными и (или) опасными производственными факторами;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заключительный акт врачебной комиссии по итогам проведения обязательных периодических медицинских осмотров (обследований) работников (далее - заключительный акт);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списки работников, направляемых на санаторно-курортное лечение, с указанием рекомендаций, содержащихся в заключительном акте;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копия лицензии организации, осуществляющей санаторно-курортное лечение работников на территории Российской Федерации;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копия договоров (счетов) на приобретение путевок;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калькуляция стоимости путевки;</a:t>
            </a:r>
          </a:p>
          <a:p>
            <a:pPr algn="ctr"/>
            <a:endParaRPr lang="ru-RU" sz="1900" b="1" dirty="0">
              <a:solidFill>
                <a:srgbClr val="DC2300"/>
              </a:solidFill>
              <a:latin typeface="Arial" charset="0"/>
            </a:endParaRPr>
          </a:p>
          <a:p>
            <a:pPr algn="ctr"/>
            <a:r>
              <a:rPr lang="ru-RU" sz="1900" b="1" i="1" dirty="0">
                <a:solidFill>
                  <a:srgbClr val="DC2300"/>
                </a:solidFill>
                <a:latin typeface="Arial" charset="0"/>
              </a:rPr>
              <a:t>е) проведение обязательных периодических медицинских осмотров (обследований) работников, занятых на работах с вредными и (или) опасными производственными факторами;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копия списка работников, подлежащих прохождению обязательных периодических медицинских осмотров (обследований) в текущем календарном году, утвержденного работодателем в установленном порядке(2);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копия договора с медицинской организацией на проведение обязательных периодических медицинских осмотров (обследований) работников;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копия лицензии медицинской организации на осуществление работ и оказание услуг, связанных с проведением обязательных предварительных и периодических медицинских осмотров (обследований) работников;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79388" y="360363"/>
            <a:ext cx="8820150" cy="585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900" b="1" i="1" dirty="0">
                <a:solidFill>
                  <a:srgbClr val="DC2300"/>
                </a:solidFill>
                <a:latin typeface="Arial" charset="0"/>
              </a:rPr>
              <a:t>ж) обеспечение лечебно-профилактическим питанием (далее - ЛПП) работников, для которых указанное питание предусмотрено Перечнем производств, профессий и должностей, работа в которых дает право на бесплатное получение лечебно-профилактического питания в связи с особо вредными условиями труда, утвержденным приказом </a:t>
            </a:r>
            <a:r>
              <a:rPr lang="ru-RU" sz="1900" b="1" i="1" dirty="0" err="1">
                <a:solidFill>
                  <a:srgbClr val="DC2300"/>
                </a:solidFill>
                <a:latin typeface="Arial" charset="0"/>
              </a:rPr>
              <a:t>Минздравсоцразвития</a:t>
            </a:r>
            <a:r>
              <a:rPr lang="ru-RU" sz="1900" b="1" i="1" dirty="0">
                <a:solidFill>
                  <a:srgbClr val="DC2300"/>
                </a:solidFill>
                <a:latin typeface="Arial" charset="0"/>
              </a:rPr>
              <a:t> России от 16 февраля 2009 г. N 46н (зарегистрирован Министерством юстиции Российской Федерации 20 апреля 2009 г. N 13796) (далее — Перечень);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перечень работников, которым выдается ЛПП, с указанием их профессий (должностей) и норм выдачи со ссылкой на соответствующий пункт Перечня;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номер рациона ЛПП;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график занятости работников, имеющих право на получение ЛПП;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копии документов о фактически отработанном работниками времени в особо вредных условиях труда;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копии постатейных смет расходов, запланированных страхователем на обеспечение работников ЛПП, на планируемый период;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копии договоров страхователя с организациями общественного питания, если выдача ЛПП производилась не в структурных подразделениях страхователя;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charset="0"/>
              </a:rPr>
              <a:t>	- копии документов, подтверждающих затраты страхователя на обеспечение работников ЛПП;</a:t>
            </a:r>
          </a:p>
          <a:p>
            <a:pPr algn="ctr"/>
            <a:endParaRPr lang="ru-RU" sz="1600" b="1" dirty="0">
              <a:solidFill>
                <a:srgbClr val="000000"/>
              </a:solidFill>
              <a:latin typeface="Arial" charset="0"/>
            </a:endParaRPr>
          </a:p>
          <a:p>
            <a:endParaRPr lang="ru-RU" sz="1900" b="1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22225" y="179388"/>
            <a:ext cx="8977313" cy="679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з) приобретение страхователями, работники которых проходят обязательные </a:t>
            </a:r>
            <a:r>
              <a:rPr lang="ru-RU" sz="1500" b="1" i="1" dirty="0" err="1">
                <a:solidFill>
                  <a:srgbClr val="DC2300"/>
                </a:solidFill>
                <a:latin typeface="Arial" charset="0"/>
              </a:rPr>
              <a:t>предсменные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 и (или) </a:t>
            </a:r>
            <a:r>
              <a:rPr lang="ru-RU" sz="1500" b="1" i="1" dirty="0" err="1">
                <a:solidFill>
                  <a:srgbClr val="DC2300"/>
                </a:solidFill>
                <a:latin typeface="Arial" charset="0"/>
              </a:rPr>
              <a:t>предрейсовые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 медицинские осмотры, приборов для определения наличия и уровня содержания алкоголя (</a:t>
            </a:r>
            <a:r>
              <a:rPr lang="ru-RU" sz="1500" b="1" i="1" dirty="0" err="1">
                <a:solidFill>
                  <a:srgbClr val="DC2300"/>
                </a:solidFill>
                <a:latin typeface="Arial" charset="0"/>
              </a:rPr>
              <a:t>алкотестеры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 или </a:t>
            </a:r>
            <a:r>
              <a:rPr lang="ru-RU" sz="1500" b="1" i="1" dirty="0" err="1">
                <a:solidFill>
                  <a:srgbClr val="DC2300"/>
                </a:solidFill>
                <a:latin typeface="Arial" charset="0"/>
              </a:rPr>
              <a:t>алкометры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);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- копия локального нормативного акта о проведении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предсменных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и (или)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предрейсовых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медицинских осмотров работников;</a:t>
            </a:r>
          </a:p>
          <a:p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	- копия лицензии страхователя на осуществление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предсменных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и (или)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предрейсовых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медицинских осмотров работников или копию договора страхователя с организацией, оказывающей услуги по проведению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предсменных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и (или)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предрейсовых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медицинских осмотров работников, с приложением лицензии данной организации на право осуществления указанного вида деятельности;</a:t>
            </a:r>
          </a:p>
          <a:p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	- копии счетов на оплату приобретаемых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алкотестеров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 или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алкометров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;</a:t>
            </a:r>
          </a:p>
          <a:p>
            <a:pPr algn="ctr"/>
            <a:r>
              <a:rPr lang="ru-RU" sz="1600" b="1" i="1" dirty="0">
                <a:solidFill>
                  <a:srgbClr val="DC2300"/>
                </a:solidFill>
                <a:latin typeface="Arial" charset="0"/>
              </a:rPr>
              <a:t>и) приобретение страхователями, осуществляющими пассажирские и грузовые перевозки, приборов контроля за режимом труда и отдыха водителей (</a:t>
            </a:r>
            <a:r>
              <a:rPr lang="ru-RU" sz="1600" b="1" i="1" dirty="0" err="1">
                <a:solidFill>
                  <a:srgbClr val="DC2300"/>
                </a:solidFill>
                <a:latin typeface="Arial" charset="0"/>
              </a:rPr>
              <a:t>тахографов</a:t>
            </a:r>
            <a:r>
              <a:rPr lang="ru-RU" sz="1600" b="1" i="1" dirty="0">
                <a:solidFill>
                  <a:srgbClr val="DC2300"/>
                </a:solidFill>
                <a:latin typeface="Arial" charset="0"/>
              </a:rPr>
              <a:t>);</a:t>
            </a:r>
          </a:p>
          <a:p>
            <a:r>
              <a:rPr lang="ru-RU" sz="1600" b="1" dirty="0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- копии лицензий на осуществление страхователем пассажирских и (или) грузовых перевозок (при наличии) и (или) копию документа, подтверждающего соответствующий вид экономической деятельности страхователя;</a:t>
            </a:r>
          </a:p>
          <a:p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	- перечень транспортных средств (далее - ТС), подлежащих оснащению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тахографами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, с указанием их государственного регистрационного номера, даты выпуска, сведений о прохождении ТС последнего технического осмотра;</a:t>
            </a:r>
          </a:p>
          <a:p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	- копии паспортов ТС;</a:t>
            </a:r>
          </a:p>
          <a:p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	- копию свидетельства о регистрации ТС в органах Государственной инспекции безопасности дорожного движения;</a:t>
            </a:r>
          </a:p>
          <a:p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	- копии счетов на оплату приобретаемых </a:t>
            </a:r>
            <a:r>
              <a:rPr lang="ru-RU" sz="1500" b="1" dirty="0" err="1">
                <a:solidFill>
                  <a:srgbClr val="000066"/>
                </a:solidFill>
                <a:latin typeface="Arial" charset="0"/>
              </a:rPr>
              <a:t>тахографов</a:t>
            </a:r>
            <a:r>
              <a:rPr lang="ru-RU" sz="1500" b="1" dirty="0">
                <a:solidFill>
                  <a:srgbClr val="000066"/>
                </a:solidFill>
                <a:latin typeface="Arial" charset="0"/>
              </a:rPr>
              <a:t>;</a:t>
            </a:r>
          </a:p>
          <a:p>
            <a:pPr algn="ctr"/>
            <a:r>
              <a:rPr lang="ru-RU" sz="1600" b="1" i="1" dirty="0">
                <a:solidFill>
                  <a:srgbClr val="DC2300"/>
                </a:solidFill>
                <a:latin typeface="Arial" charset="0"/>
              </a:rPr>
              <a:t>к) приобретение страхователями аптечек для оказания первой помощи.</a:t>
            </a:r>
          </a:p>
          <a:p>
            <a:r>
              <a:rPr lang="ru-RU" sz="1500" b="1" dirty="0">
                <a:solidFill>
                  <a:srgbClr val="000000"/>
                </a:solidFill>
                <a:latin typeface="Arial" charset="0"/>
              </a:rPr>
              <a:t>- перечень приобретаемых медицинских изделий(3) с указанием количества и стоимости приобретаемых медицинских изделий, а также с указанием санитарных постов, подлежащих комплектацией аптечками.</a:t>
            </a:r>
          </a:p>
          <a:p>
            <a:pPr algn="ctr"/>
            <a:endParaRPr lang="ru-RU" sz="1500" b="1" i="1" dirty="0">
              <a:solidFill>
                <a:srgbClr val="DC2300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79388" y="360363"/>
            <a:ext cx="8820150" cy="585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lvl="0" algn="just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ru-RU" sz="1500" b="1" i="1" dirty="0" smtClean="0">
                <a:solidFill>
                  <a:srgbClr val="DC2300"/>
                </a:solidFill>
                <a:latin typeface="Arial" charset="0"/>
              </a:rPr>
              <a:t>л) приобретение 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отдельных приборов, устройств, оборудования и (или) комплексов (систем) приборов, устройств, оборудования, непосредственно предназначенных для обеспечения безопасности работников и (или) контроля за безопасным ведением работ в рамках технологических процессов, в том числе на подземных работах</a:t>
            </a:r>
            <a:r>
              <a:rPr lang="ru-RU" sz="1500" b="1" i="1" dirty="0" smtClean="0">
                <a:solidFill>
                  <a:srgbClr val="DC2300"/>
                </a:solidFill>
                <a:latin typeface="Arial" charset="0"/>
              </a:rPr>
              <a:t>;</a:t>
            </a:r>
            <a:endParaRPr lang="ru-RU" sz="1500" b="1" i="1" dirty="0">
              <a:solidFill>
                <a:srgbClr val="DC2300"/>
              </a:solidFill>
              <a:latin typeface="Arial" charset="0"/>
            </a:endParaRPr>
          </a:p>
          <a:p>
            <a:pPr lvl="0" algn="just"/>
            <a:r>
              <a:rPr lang="ru-RU" sz="1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м) приобретение отдельных приборов, устройств, оборудования и (или) комплексов (систем) приборов, устройств, оборудования, непосредственно обеспечивающих проведение обучения по вопросам безопасного ведения работ, в том числе горных работ, и действиям в случае аварии или инцидента на опасном производственном объекте и (или) дистанционную видео- и аудио фиксацию инструктажей, обучения и иных форм подготовки работников по безопасному производству работ, а также хранение результатов такой фиксации</a:t>
            </a:r>
            <a:r>
              <a:rPr lang="ru-RU" sz="1500" b="1" i="1" dirty="0" smtClean="0">
                <a:solidFill>
                  <a:srgbClr val="DC2300"/>
                </a:solidFill>
                <a:latin typeface="Arial" charset="0"/>
              </a:rPr>
              <a:t>.</a:t>
            </a:r>
          </a:p>
          <a:p>
            <a:pPr algn="just"/>
            <a:r>
              <a:rPr lang="ru-RU" sz="1500" b="1" dirty="0">
                <a:solidFill>
                  <a:schemeClr val="accent2"/>
                </a:solidFill>
              </a:rPr>
              <a:t>- копии документов, обосновывающих приобретение организацией соответствующих приборов, устройств, оборудования и (или) комплексов (систем) приборов, устройств, оборудования</a:t>
            </a:r>
            <a:r>
              <a:rPr lang="ru-RU" sz="1500" b="1" dirty="0" smtClean="0">
                <a:solidFill>
                  <a:schemeClr val="accent2"/>
                </a:solidFill>
              </a:rPr>
              <a:t>;</a:t>
            </a:r>
            <a:endParaRPr lang="ru-RU" sz="1500" b="1" dirty="0">
              <a:solidFill>
                <a:schemeClr val="accent2"/>
              </a:solidFill>
            </a:endParaRPr>
          </a:p>
          <a:p>
            <a:pPr algn="just"/>
            <a:r>
              <a:rPr lang="ru-RU" sz="1500" b="1" dirty="0">
                <a:solidFill>
                  <a:schemeClr val="accent2"/>
                </a:solidFill>
              </a:rPr>
              <a:t>- копии (выписки из) технических проектов и (или) проектной документации, которыми предусмотрено приобретение отдельных приборов, устройств, оборудования и (или) комплексов (систем) приборов, устройств, оборудования, непосредственно предназначенных для обеспечения безопасности работников и (или) контроля за безопасным ведением работ в рамках технологических процессов, в том числе на подземных работах;</a:t>
            </a:r>
          </a:p>
          <a:p>
            <a:pPr algn="just"/>
            <a:r>
              <a:rPr lang="ru-RU" sz="1500" b="1" dirty="0">
                <a:solidFill>
                  <a:schemeClr val="accent2"/>
                </a:solidFill>
              </a:rPr>
              <a:t>- сведения о лицензии на осуществление образовательной деятельности, в случае приобретения отдельных приборов, устройств, оборудования и (или) комплексов (систем) приборов, устройств, оборудования, непосредственно обеспечивающих проведение обучения по вопросам безопасного ведения работ, в том числе горных работ, и действиям в случае аварии или инцидента на опасном производственном объекте и (или) дистанционную видео- и </a:t>
            </a:r>
            <a:r>
              <a:rPr lang="ru-RU" sz="1500" b="1" dirty="0" err="1">
                <a:solidFill>
                  <a:schemeClr val="accent2"/>
                </a:solidFill>
              </a:rPr>
              <a:t>аудиофиксацию</a:t>
            </a:r>
            <a:r>
              <a:rPr lang="ru-RU" sz="1500" b="1" dirty="0">
                <a:solidFill>
                  <a:schemeClr val="accent2"/>
                </a:solidFill>
              </a:rPr>
              <a:t> обучения работников по безопасному производству работ, а также хранение результатов такой фиксации.</a:t>
            </a:r>
          </a:p>
          <a:p>
            <a:pPr lvl="0" algn="just"/>
            <a:endParaRPr lang="ru-RU" sz="1500" b="1" i="1" dirty="0" smtClean="0">
              <a:solidFill>
                <a:srgbClr val="DC2300"/>
              </a:solidFill>
              <a:latin typeface="Arial" charset="0"/>
            </a:endParaRPr>
          </a:p>
          <a:p>
            <a:pPr lvl="0" algn="just"/>
            <a:endParaRPr lang="ru-RU" sz="1500" b="1" i="1" dirty="0">
              <a:solidFill>
                <a:srgbClr val="DC2300"/>
              </a:solidFill>
              <a:latin typeface="Arial" charset="0"/>
            </a:endParaRPr>
          </a:p>
          <a:p>
            <a:pPr algn="just"/>
            <a:r>
              <a:rPr lang="ru-RU" sz="1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endParaRPr lang="ru-RU" sz="15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40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sz="1500" b="1" i="1" dirty="0">
                <a:solidFill>
                  <a:srgbClr val="DC2300"/>
                </a:solidFill>
                <a:latin typeface="Arial" charset="0"/>
              </a:rPr>
              <a:t>н) санаторно-курортное лечение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</a:t>
            </a:r>
            <a:r>
              <a:rPr lang="ru-RU" sz="1500" b="1" i="1" dirty="0" smtClean="0">
                <a:solidFill>
                  <a:srgbClr val="DC2300"/>
                </a:solidFill>
                <a:latin typeface="Arial" charset="0"/>
              </a:rPr>
              <a:t>.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</a:rPr>
              <a:t>-</a:t>
            </a:r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копию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справки для получения путевки на СКЛ (форма №070/у) при отсутствии заключительного акта;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-реестр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работников, направляемых на СКЛ, с указанием рекомендаций, содержащихся в справке по форме №070/у, при отсутствии заключительного акта;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-копию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документа, удостоверяющего личность работника, направляемого на СКЛ;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-письменное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согласие работника на обработку персональных данных;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-копию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лицензии организации, осуществляющей СКЛ работников на территории РФ;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-копию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договора с организацией, осуществляющей СКЛ работников, и (или) счетов на приобретение путевок;</a:t>
            </a:r>
          </a:p>
          <a:p>
            <a:pPr lvl="0" algn="just"/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-калькуляция </a:t>
            </a:r>
            <a:r>
              <a:rPr lang="ru-RU" sz="1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стоимости путевки</a:t>
            </a:r>
            <a:r>
              <a:rPr lang="ru-RU" sz="15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500" b="1" dirty="0" smtClean="0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700" b="1" dirty="0" smtClean="0">
                <a:solidFill>
                  <a:srgbClr val="000066"/>
                </a:solidFill>
                <a:latin typeface="Arial" charset="0"/>
              </a:rPr>
              <a:t>Объём </a:t>
            </a:r>
            <a:r>
              <a:rPr lang="ru-RU" sz="1700" b="1" dirty="0">
                <a:solidFill>
                  <a:srgbClr val="000066"/>
                </a:solidFill>
                <a:latin typeface="Arial" charset="0"/>
              </a:rPr>
              <a:t>средств, направляемых на указанные цели, может быть увеличен до 30% сумм страховых взносов на обязательное социальное страхование от несчастных случаев на производстве и профессиональных заболеваний, при условии направления страхователем дополнительного объема средств на санаторно-курортное лечение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законодательством.</a:t>
            </a:r>
          </a:p>
          <a:p>
            <a:pPr lvl="0"/>
            <a:endParaRPr lang="ru-RU" sz="1500" b="1" dirty="0">
              <a:solidFill>
                <a:schemeClr val="accent2"/>
              </a:solidFill>
            </a:endParaRPr>
          </a:p>
          <a:p>
            <a:endParaRPr lang="ru-RU" sz="1500" b="1" i="1" dirty="0" smtClean="0">
              <a:solidFill>
                <a:srgbClr val="DC2300"/>
              </a:solidFill>
              <a:latin typeface="Arial" charset="0"/>
            </a:endParaRPr>
          </a:p>
          <a:p>
            <a:endParaRPr lang="ru-RU" sz="1900" b="1" i="1" dirty="0">
              <a:solidFill>
                <a:srgbClr val="DC23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38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5949950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39750" y="1844675"/>
            <a:ext cx="7991475" cy="384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CC0000"/>
                </a:solidFill>
                <a:latin typeface="Arial" charset="0"/>
              </a:rPr>
              <a:t>Недостатки </a:t>
            </a:r>
            <a:r>
              <a:rPr lang="ru-RU" sz="2800" b="1">
                <a:solidFill>
                  <a:srgbClr val="CC0000"/>
                </a:solidFill>
                <a:latin typeface="Garamond" pitchFamily="16" charset="0"/>
              </a:rPr>
              <a:t>и проблемы</a:t>
            </a:r>
            <a:r>
              <a:rPr lang="ru-RU" sz="2800" b="1">
                <a:solidFill>
                  <a:srgbClr val="000066"/>
                </a:solidFill>
                <a:latin typeface="Garamond" pitchFamily="16" charset="0"/>
              </a:rPr>
              <a:t>, </a:t>
            </a:r>
          </a:p>
          <a:p>
            <a:pPr algn="ctr">
              <a:lnSpc>
                <a:spcPct val="11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000066"/>
                </a:solidFill>
                <a:latin typeface="Garamond" pitchFamily="16" charset="0"/>
              </a:rPr>
              <a:t>возникавшие в ходе рассмотрения документов по финансовому обеспечению предупредительных мер по сокращению производственного травматизма и профессиональных заболеваний</a:t>
            </a:r>
            <a:r>
              <a:rPr lang="ru-RU" sz="2800" b="1">
                <a:solidFill>
                  <a:srgbClr val="000066"/>
                </a:solidFill>
                <a:latin typeface="Arial" charset="0"/>
              </a:rPr>
              <a:t> </a:t>
            </a:r>
          </a:p>
          <a:p>
            <a:pPr algn="ctr">
              <a:lnSpc>
                <a:spcPct val="11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800" b="1">
              <a:solidFill>
                <a:srgbClr val="000066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000066"/>
                </a:solidFill>
                <a:latin typeface="Arial" charset="0"/>
              </a:rPr>
              <a:t>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52400" y="6248400"/>
            <a:ext cx="868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981075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1511" name="Group 7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1512" name="Picture 8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1513" name="Line 9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684213" y="765175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  <p:sp>
        <p:nvSpPr>
          <p:cNvPr id="22530" name="AutoShape 2"/>
          <p:cNvSpPr>
            <a:spLocks noChangeArrowheads="1"/>
          </p:cNvSpPr>
          <p:nvPr/>
        </p:nvSpPr>
        <p:spPr bwMode="auto">
          <a:xfrm rot="16200000">
            <a:off x="48419" y="3956843"/>
            <a:ext cx="649288" cy="755651"/>
          </a:xfrm>
          <a:prstGeom prst="downArrow">
            <a:avLst>
              <a:gd name="adj1" fmla="val 48806"/>
              <a:gd name="adj2" fmla="val 4156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787400" y="1557338"/>
            <a:ext cx="8137525" cy="51847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 dirty="0" smtClean="0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2000" b="1" dirty="0">
                <a:solidFill>
                  <a:srgbClr val="B84700"/>
                </a:solidFill>
                <a:latin typeface="Arial" charset="0"/>
              </a:rPr>
              <a:t>Н</a:t>
            </a:r>
            <a:r>
              <a:rPr lang="ru-RU" sz="1800" b="1" dirty="0">
                <a:solidFill>
                  <a:srgbClr val="B84700"/>
                </a:solidFill>
                <a:latin typeface="Lucida Sans Unicode" pitchFamily="32" charset="0"/>
              </a:rPr>
              <a:t>есоблюдение сроков предоставления документов</a:t>
            </a:r>
            <a:r>
              <a:rPr lang="ru-RU" sz="1800" b="1" dirty="0">
                <a:solidFill>
                  <a:srgbClr val="000099"/>
                </a:solidFill>
                <a:latin typeface="Lucida Sans Unicode" pitchFamily="32" charset="0"/>
              </a:rPr>
              <a:t>, документы предоставляются после 1-го августа;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99"/>
              </a:solidFill>
              <a:latin typeface="Lucida Sans Unicode" pitchFamily="32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Lucida Sans Unicode" pitchFamily="32" charset="0"/>
              </a:rPr>
              <a:t> </a:t>
            </a:r>
            <a:r>
              <a:rPr lang="ru-RU" sz="1800" b="1" dirty="0">
                <a:solidFill>
                  <a:srgbClr val="CC3300"/>
                </a:solidFill>
                <a:latin typeface="Lucida Sans Unicode" pitchFamily="32" charset="0"/>
              </a:rPr>
              <a:t>Наличие недоимки, пени и штрафов</a:t>
            </a:r>
            <a:r>
              <a:rPr lang="ru-RU" sz="1800" b="1" dirty="0">
                <a:solidFill>
                  <a:srgbClr val="000099"/>
                </a:solidFill>
                <a:latin typeface="Lucida Sans Unicode" pitchFamily="32" charset="0"/>
              </a:rPr>
              <a:t>, не погашенных на день подачи страхователем заявления в филиал. 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99"/>
              </a:solidFill>
              <a:latin typeface="Lucida Sans Unicode" pitchFamily="32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Lucida Sans Unicode" pitchFamily="32" charset="0"/>
              </a:rPr>
              <a:t>На титульном листе Расчета (в  подсистеме, на бумажном носителе) </a:t>
            </a:r>
            <a:r>
              <a:rPr lang="ru-RU" sz="1800" b="1" dirty="0">
                <a:solidFill>
                  <a:srgbClr val="CC3300"/>
                </a:solidFill>
                <a:latin typeface="Lucida Sans Unicode" pitchFamily="32" charset="0"/>
              </a:rPr>
              <a:t>отсутствовали данные о работниках, работающих в контакте с вредными и(или) опасными произв. Факторами;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CC3300"/>
              </a:solidFill>
              <a:latin typeface="Lucida Sans Unicode" pitchFamily="32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 smtClean="0">
                <a:solidFill>
                  <a:srgbClr val="CC3300"/>
                </a:solidFill>
                <a:latin typeface="Lucida Sans Unicode" pitchFamily="32" charset="0"/>
              </a:rPr>
              <a:t> </a:t>
            </a:r>
            <a:r>
              <a:rPr lang="ru-RU" sz="1800" b="1" dirty="0">
                <a:solidFill>
                  <a:srgbClr val="CC3300"/>
                </a:solidFill>
                <a:latin typeface="Lucida Sans Unicode" pitchFamily="32" charset="0"/>
              </a:rPr>
              <a:t>Копии документов заверены ненадлежащим образом.</a:t>
            </a:r>
          </a:p>
          <a:p>
            <a:pPr algn="just" eaLnBrk="1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CC3300"/>
                </a:solidFill>
                <a:latin typeface="Lucida Sans Unicode" pitchFamily="32" charset="0"/>
              </a:rPr>
              <a:t> 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00"/>
              </a:solidFill>
              <a:latin typeface="Lucida Sans Unicode" pitchFamily="32" charset="0"/>
            </a:endParaRPr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2534" name="Group 6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2535" name="Picture 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2536" name="Line 8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2538" name="Line 10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39" name="Line 11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2540" name="Line 12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AutoShape 1"/>
          <p:cNvSpPr>
            <a:spLocks noChangeArrowheads="1"/>
          </p:cNvSpPr>
          <p:nvPr/>
        </p:nvSpPr>
        <p:spPr bwMode="auto">
          <a:xfrm rot="16200000">
            <a:off x="48419" y="3525043"/>
            <a:ext cx="649288" cy="755651"/>
          </a:xfrm>
          <a:prstGeom prst="downArrow">
            <a:avLst>
              <a:gd name="adj1" fmla="val 48806"/>
              <a:gd name="adj2" fmla="val 4156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755650" y="1557338"/>
            <a:ext cx="8137525" cy="50403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В планах финансового обеспечения: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 наименование предупредительных мер </a:t>
            </a: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не соответствовало наименованию,</a:t>
            </a:r>
            <a:r>
              <a:rPr lang="ru-RU" sz="1800" b="1" dirty="0">
                <a:solidFill>
                  <a:srgbClr val="CC3300"/>
                </a:solidFill>
              </a:rPr>
              <a:t> </a:t>
            </a: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указанному в Правилах</a:t>
            </a:r>
            <a:r>
              <a:rPr lang="ru-RU" sz="1800" b="1" dirty="0">
                <a:solidFill>
                  <a:srgbClr val="CC3300"/>
                </a:solidFill>
              </a:rPr>
              <a:t>;</a:t>
            </a: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 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CC3300"/>
              </a:solidFill>
              <a:latin typeface="Arial" charset="0"/>
            </a:endParaRPr>
          </a:p>
          <a:p>
            <a:pPr algn="just">
              <a:buClr>
                <a:srgbClr val="CC3300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В обосновании (гр. 3) указывался документ, в котором не указано данное направление;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CC3300"/>
              </a:solidFill>
              <a:latin typeface="Arial" charset="0"/>
            </a:endParaRPr>
          </a:p>
          <a:p>
            <a:pPr algn="just">
              <a:buClr>
                <a:srgbClr val="CC3300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Отсутствовала печать страхователя, дата подписания плана;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CC3300"/>
              </a:solidFill>
              <a:latin typeface="Arial" charset="0"/>
            </a:endParaRPr>
          </a:p>
          <a:p>
            <a:pPr algn="just">
              <a:buClr>
                <a:srgbClr val="CC3300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Подписи руководителя и главного бухгалтера, а также согласование с филиалом – на отдельном листе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CC3300"/>
              </a:solidFill>
              <a:latin typeface="Arial" charset="0"/>
            </a:endParaRPr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3556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3557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3558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3559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560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3561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62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3563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684213" y="765175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1268413"/>
            <a:ext cx="9144000" cy="460375"/>
          </a:xfrm>
          <a:prstGeom prst="rect">
            <a:avLst/>
          </a:prstGeom>
          <a:gradFill rotWithShape="0">
            <a:gsLst>
              <a:gs pos="0">
                <a:srgbClr val="DDEAFF"/>
              </a:gs>
              <a:gs pos="50000">
                <a:srgbClr val="FFFFFF"/>
              </a:gs>
              <a:gs pos="100000">
                <a:srgbClr val="DDEA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>
                <a:solidFill>
                  <a:srgbClr val="CC3300"/>
                </a:solidFill>
                <a:latin typeface="Lucida Sans Unicode" pitchFamily="32" charset="0"/>
              </a:rPr>
              <a:t>НОРМАТИВНЫЕ АКТЫ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07950" y="2852738"/>
            <a:ext cx="8856663" cy="341850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336699"/>
                </a:solidFill>
                <a:latin typeface="Lucida Sans Unicode" pitchFamily="32" charset="0"/>
              </a:rPr>
              <a:t>Приказ Министерства здравоохранения и социального развития РФ от 10 декабря 2012 г. </a:t>
            </a:r>
            <a: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  <a:t>N </a:t>
            </a:r>
            <a:r>
              <a:rPr lang="ru-RU" b="1" dirty="0" smtClean="0">
                <a:solidFill>
                  <a:srgbClr val="CC3300"/>
                </a:solidFill>
                <a:latin typeface="Lucida Sans Unicode" pitchFamily="32" charset="0"/>
              </a:rPr>
              <a:t>580н (ред. от 03.12.2018)</a:t>
            </a:r>
            <a: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  <a:t/>
            </a:r>
            <a:b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</a:br>
            <a: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  <a:t>"Об утверждении Правил финансового обеспечения 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факторами"</a:t>
            </a:r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0" y="0"/>
            <a:ext cx="9142413" cy="846138"/>
            <a:chOff x="0" y="0"/>
            <a:chExt cx="5759" cy="533"/>
          </a:xfrm>
        </p:grpSpPr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859" y="0"/>
              <a:ext cx="490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4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4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6149" name="Group 5"/>
            <p:cNvGrpSpPr>
              <a:grpSpLocks/>
            </p:cNvGrpSpPr>
            <p:nvPr/>
          </p:nvGrpSpPr>
          <p:grpSpPr bwMode="auto">
            <a:xfrm>
              <a:off x="0" y="0"/>
              <a:ext cx="5758" cy="533"/>
              <a:chOff x="0" y="0"/>
              <a:chExt cx="5758" cy="533"/>
            </a:xfrm>
          </p:grpSpPr>
          <p:pic>
            <p:nvPicPr>
              <p:cNvPr id="6150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2" y="0"/>
                <a:ext cx="649" cy="5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812" y="346"/>
                <a:ext cx="4947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152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758" cy="46"/>
                <a:chOff x="0" y="300"/>
                <a:chExt cx="5758" cy="46"/>
              </a:xfrm>
            </p:grpSpPr>
            <p:sp>
              <p:nvSpPr>
                <p:cNvPr id="6153" name="Line 9"/>
                <p:cNvSpPr>
                  <a:spLocks noChangeShapeType="1"/>
                </p:cNvSpPr>
                <p:nvPr/>
              </p:nvSpPr>
              <p:spPr bwMode="auto">
                <a:xfrm>
                  <a:off x="812" y="300"/>
                  <a:ext cx="4947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4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7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55" name="Line 11"/>
                <p:cNvSpPr>
                  <a:spLocks noChangeShapeType="1"/>
                </p:cNvSpPr>
                <p:nvPr/>
              </p:nvSpPr>
              <p:spPr bwMode="auto">
                <a:xfrm>
                  <a:off x="0" y="346"/>
                  <a:ext cx="157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4211638" y="1844675"/>
            <a:ext cx="576262" cy="935038"/>
          </a:xfrm>
          <a:prstGeom prst="downArrow">
            <a:avLst>
              <a:gd name="adj1" fmla="val 48806"/>
              <a:gd name="adj2" fmla="val 57948"/>
            </a:avLst>
          </a:prstGeom>
          <a:gradFill rotWithShape="0">
            <a:gsLst>
              <a:gs pos="0">
                <a:srgbClr val="CCECFF"/>
              </a:gs>
              <a:gs pos="50000">
                <a:srgbClr val="336699"/>
              </a:gs>
              <a:gs pos="100000">
                <a:srgbClr val="CCE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utoShape 1"/>
          <p:cNvSpPr>
            <a:spLocks noChangeArrowheads="1"/>
          </p:cNvSpPr>
          <p:nvPr/>
        </p:nvSpPr>
        <p:spPr bwMode="auto">
          <a:xfrm rot="16200000">
            <a:off x="48419" y="3812381"/>
            <a:ext cx="649287" cy="755651"/>
          </a:xfrm>
          <a:prstGeom prst="downArrow">
            <a:avLst>
              <a:gd name="adj1" fmla="val 48806"/>
              <a:gd name="adj2" fmla="val 4156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827088" y="1700213"/>
            <a:ext cx="8066087" cy="48244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u="sng" dirty="0">
                <a:solidFill>
                  <a:srgbClr val="000099"/>
                </a:solidFill>
                <a:latin typeface="Arial" charset="0"/>
              </a:rPr>
              <a:t> Специальная оценка условий труда</a:t>
            </a:r>
          </a:p>
          <a:p>
            <a:pPr algn="just" eaLnBrk="1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- в приказах страхователей о создании комиссии для проведения специальной оценки условий труда в организации, присутствовали представители организации, осуществляющие функции по проведению специальной оценки труда;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-</a:t>
            </a:r>
            <a:r>
              <a:rPr lang="ru-RU" sz="1800" b="1" dirty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в договорах с организациями, осуществляющими функции по проведению специальной оценки труда, не были указаны количество рабочих мест, подлежащих специальной оценки условий труда, стоимость ее проведения. Данные договоры не были подписаны одной из сторон;</a:t>
            </a:r>
          </a:p>
          <a:p>
            <a:pPr algn="just">
              <a:buClr>
                <a:srgbClr val="000099"/>
              </a:buClr>
              <a:buFont typeface="Arial" charset="0"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количество рабочих мест в перечне РМ, подлежащих</a:t>
            </a:r>
          </a:p>
          <a:p>
            <a:pPr algn="just" eaLnBrk="1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специальной оценки условий труда, не соответствовало количеству РМ, указанному в договоре;</a:t>
            </a:r>
          </a:p>
          <a:p>
            <a:pPr algn="just" eaLnBrk="1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- в перечне рабочих мест (приложение к договору) не было указано общее количество рабочих мест, подлежащих специальной оценки условий труда.</a:t>
            </a: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4581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4582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4583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584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4585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586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587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684213" y="765175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AutoShape 1"/>
          <p:cNvSpPr>
            <a:spLocks noChangeArrowheads="1"/>
          </p:cNvSpPr>
          <p:nvPr/>
        </p:nvSpPr>
        <p:spPr bwMode="auto">
          <a:xfrm rot="16200000">
            <a:off x="12700" y="3921125"/>
            <a:ext cx="576262" cy="611188"/>
          </a:xfrm>
          <a:prstGeom prst="downArrow">
            <a:avLst>
              <a:gd name="adj1" fmla="val 48806"/>
              <a:gd name="adj2" fmla="val 37877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84213" y="1916113"/>
            <a:ext cx="8137525" cy="46085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u="sng" dirty="0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u="sng" dirty="0">
                <a:solidFill>
                  <a:srgbClr val="000099"/>
                </a:solidFill>
                <a:latin typeface="Arial" charset="0"/>
              </a:rPr>
              <a:t>ОБУЧЕНИЕ ПО ОХРАНЕ ТРУДА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u="sng" dirty="0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в списках работников, направляемых на обучение, некорректно, не в соответствии  с Правилами были указаны категории работников; 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в списках в графе 5 (основание направления) номер и дата приказа не совпадали с приказом, находящимся в документах;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dirty="0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отсутствовали программы обучения, утвержденные в установленном порядке;</a:t>
            </a:r>
          </a:p>
        </p:txBody>
      </p:sp>
      <p:grpSp>
        <p:nvGrpSpPr>
          <p:cNvPr id="25603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5604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5605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5606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5607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08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5609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10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611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84213" y="765175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utoShape 1"/>
          <p:cNvSpPr>
            <a:spLocks noChangeArrowheads="1"/>
          </p:cNvSpPr>
          <p:nvPr/>
        </p:nvSpPr>
        <p:spPr bwMode="auto">
          <a:xfrm rot="16200000">
            <a:off x="48419" y="3956843"/>
            <a:ext cx="649288" cy="755651"/>
          </a:xfrm>
          <a:prstGeom prst="downArrow">
            <a:avLst>
              <a:gd name="adj1" fmla="val 48806"/>
              <a:gd name="adj2" fmla="val 4156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755650" y="2205038"/>
            <a:ext cx="8208963" cy="4392612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 На обучение направлялись работники, не подходившие ни  к одной из категорий работников, имеющих право проходить обучение по охране труда за счет средств обязательного социального страхования от несчастных случаев на производстве и профессиональных заболеваний;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 Отсутствовали приказы страхователей о направлении работников на обучение, о создании комиссии или комитета по охране труда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6628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6629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6630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6631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6632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6633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634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635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84213" y="908050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AutoShape 1"/>
          <p:cNvSpPr>
            <a:spLocks noChangeArrowheads="1"/>
          </p:cNvSpPr>
          <p:nvPr/>
        </p:nvSpPr>
        <p:spPr bwMode="auto">
          <a:xfrm rot="16200000">
            <a:off x="-17462" y="3733800"/>
            <a:ext cx="647700" cy="612775"/>
          </a:xfrm>
          <a:prstGeom prst="downArrow">
            <a:avLst>
              <a:gd name="adj1" fmla="val 48806"/>
              <a:gd name="adj2" fmla="val 3571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755650" y="1484313"/>
            <a:ext cx="8281988" cy="52292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u="sng">
                <a:solidFill>
                  <a:srgbClr val="000099"/>
                </a:solidFill>
                <a:latin typeface="Arial" charset="0"/>
                <a:cs typeface="Arial" charset="0"/>
              </a:rPr>
              <a:t>СИЗ</a:t>
            </a:r>
            <a:r>
              <a:rPr lang="ru-RU" sz="2000" b="1">
                <a:solidFill>
                  <a:srgbClr val="000099"/>
                </a:solidFill>
                <a:latin typeface="Arial" charset="0"/>
                <a:cs typeface="Arial" charset="0"/>
              </a:rPr>
              <a:t>: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  <a:cs typeface="Arial" charset="0"/>
              </a:rPr>
              <a:t>При приобретении СИЗ с учетом результатов АРМ по условиям труда в протоколах оценки обеспеченности работников СИЗ отсутствовали предложения по улучшению обеспеченности СИЗ;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Неверное указание наименований СИЗ (не в соответствии с Типовыми нормами), </a:t>
            </a:r>
            <a:r>
              <a:rPr lang="ru-RU" sz="1800" b="1">
                <a:solidFill>
                  <a:srgbClr val="000099"/>
                </a:solidFill>
                <a:latin typeface="Arial" charset="0"/>
                <a:cs typeface="Arial" charset="0"/>
              </a:rPr>
              <a:t>норм эксплуатации</a:t>
            </a:r>
            <a:r>
              <a:rPr lang="ru-RU" sz="1800" b="1">
                <a:solidFill>
                  <a:srgbClr val="000099"/>
                </a:solidFill>
                <a:latin typeface="Arial" charset="0"/>
              </a:rPr>
              <a:t>, норм выдачи, количество по расчету </a:t>
            </a:r>
            <a:r>
              <a:rPr lang="ru-RU" sz="1800" b="1">
                <a:solidFill>
                  <a:srgbClr val="000099"/>
                </a:solidFill>
                <a:latin typeface="Arial" charset="0"/>
                <a:cs typeface="Arial" charset="0"/>
              </a:rPr>
              <a:t>и т.п.;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Ненадлежащее представление сертификатов СИЗ (не читаемые, с истекшим сроком действия), без приложений;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В обосновании не указывалось наименование документов, а также пункт ТОН;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Количество СИЗ превышало количество работающих, кому положены указанные СИЗы;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u="sng">
              <a:solidFill>
                <a:srgbClr val="000099"/>
              </a:solidFill>
              <a:latin typeface="Arial" charset="0"/>
            </a:endParaRP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99"/>
              </a:solidFill>
              <a:latin typeface="Arial" charset="0"/>
            </a:endParaRP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99"/>
              </a:solidFill>
              <a:latin typeface="Arial" charset="0"/>
            </a:endParaRP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99"/>
              </a:solidFill>
              <a:latin typeface="Arial" charset="0"/>
            </a:endParaRP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99"/>
              </a:solidFill>
              <a:latin typeface="Arial" charset="0"/>
            </a:endParaRP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7652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7653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7654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7655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656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7657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658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659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84213" y="620713"/>
            <a:ext cx="7920037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utoShape 1"/>
          <p:cNvSpPr>
            <a:spLocks noChangeArrowheads="1"/>
          </p:cNvSpPr>
          <p:nvPr/>
        </p:nvSpPr>
        <p:spPr bwMode="auto">
          <a:xfrm rot="16200000">
            <a:off x="-54769" y="3559969"/>
            <a:ext cx="649288" cy="539750"/>
          </a:xfrm>
          <a:prstGeom prst="downArrow">
            <a:avLst>
              <a:gd name="adj1" fmla="val 48806"/>
              <a:gd name="adj2" fmla="val 3571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611188" y="1557338"/>
            <a:ext cx="8388350" cy="51133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u="sng">
                <a:solidFill>
                  <a:srgbClr val="000099"/>
                </a:solidFill>
                <a:latin typeface="Arial" charset="0"/>
              </a:rPr>
              <a:t>СКЛ </a:t>
            </a:r>
          </a:p>
          <a:p>
            <a:pPr algn="just">
              <a:buClr>
                <a:srgbClr val="000099"/>
              </a:buClr>
              <a:buFont typeface="Arial" charset="0"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заключительные акты по итогам проведения обязательных ПМО представлялись не в полном объеме, отсутствовали пункты актов с рекоменда</a:t>
            </a:r>
            <a:r>
              <a:rPr lang="ru-RU" sz="1900" b="1">
                <a:solidFill>
                  <a:srgbClr val="000099"/>
                </a:solidFill>
                <a:latin typeface="Arial" charset="0"/>
              </a:rPr>
              <a:t>циями на СКЛ, председателем </a:t>
            </a:r>
            <a:r>
              <a:rPr lang="ru-RU" sz="1800" b="1">
                <a:solidFill>
                  <a:srgbClr val="000099"/>
                </a:solidFill>
                <a:latin typeface="Arial" charset="0"/>
              </a:rPr>
              <a:t>комиссии был не врач – профпатолог;</a:t>
            </a:r>
          </a:p>
          <a:p>
            <a:pPr algn="just">
              <a:buClr>
                <a:srgbClr val="000099"/>
              </a:buClr>
              <a:buFont typeface="Arial" charset="0"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900" b="1">
                <a:solidFill>
                  <a:srgbClr val="000099"/>
                </a:solidFill>
                <a:latin typeface="Arial" charset="0"/>
              </a:rPr>
              <a:t>в</a:t>
            </a:r>
            <a:r>
              <a:rPr lang="ru-RU" sz="1800" b="1">
                <a:solidFill>
                  <a:srgbClr val="000099"/>
                </a:solidFill>
                <a:latin typeface="Arial" charset="0"/>
              </a:rPr>
              <a:t> списках работников  наименования вредных и(или) опасных производственных факторов не соответствовали требованиям приказа Минздравсоцразвития РФ от 12.04.2011г. № 302н «Об утверждении перечней вредных и (или) опасных производственных факторов и работ..», </a:t>
            </a:r>
          </a:p>
          <a:p>
            <a:pPr algn="just">
              <a:buClr>
                <a:srgbClr val="000099"/>
              </a:buClr>
              <a:buFont typeface="Arial" charset="0"/>
              <a:buChar char="-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Лицензии организаций, осуществляющих СКЛ, представлялись не полностью;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-  отсутствовали договоры (счета) на приобретение путевок;</a:t>
            </a:r>
          </a:p>
          <a:p>
            <a:pPr algn="just">
              <a:buClrTx/>
              <a:buSz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>
                <a:solidFill>
                  <a:srgbClr val="000099"/>
                </a:solidFill>
                <a:latin typeface="Arial" charset="0"/>
              </a:rPr>
              <a:t>- отсутствовали калькуляция стоимости путевок, вместо них иногда представлялись прайс-листы с указанием стоимости одного койко-дня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8676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8677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8678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8679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8680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8681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682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8683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684213" y="692150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AutoShape 1"/>
          <p:cNvSpPr>
            <a:spLocks noChangeArrowheads="1"/>
          </p:cNvSpPr>
          <p:nvPr/>
        </p:nvSpPr>
        <p:spPr bwMode="auto">
          <a:xfrm rot="16200000">
            <a:off x="-53975" y="3554413"/>
            <a:ext cx="647700" cy="539750"/>
          </a:xfrm>
          <a:prstGeom prst="downArrow">
            <a:avLst>
              <a:gd name="adj1" fmla="val 48806"/>
              <a:gd name="adj2" fmla="val 35713"/>
            </a:avLst>
          </a:prstGeom>
          <a:gradFill rotWithShape="0">
            <a:gsLst>
              <a:gs pos="0">
                <a:srgbClr val="10100A"/>
              </a:gs>
              <a:gs pos="50000">
                <a:srgbClr val="FFFF99"/>
              </a:gs>
              <a:gs pos="100000">
                <a:srgbClr val="10100A"/>
              </a:gs>
            </a:gsLst>
            <a:lin ang="5400000" scaled="1"/>
          </a:gradFill>
          <a:ln w="9360">
            <a:solidFill>
              <a:srgbClr val="96969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11188" y="1628775"/>
            <a:ext cx="8353425" cy="50419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u="sng" dirty="0">
              <a:solidFill>
                <a:srgbClr val="000099"/>
              </a:solidFill>
              <a:latin typeface="Arial" charset="0"/>
            </a:endParaRP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u="sng" dirty="0">
                <a:solidFill>
                  <a:srgbClr val="000099"/>
                </a:solidFill>
                <a:latin typeface="Arial" charset="0"/>
              </a:rPr>
              <a:t>Обязательные ПМО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в поименных списках работников, некорректно (не в соответствии с приказом </a:t>
            </a:r>
            <a:r>
              <a:rPr lang="ru-RU" sz="1800" b="1" dirty="0" err="1">
                <a:solidFill>
                  <a:srgbClr val="000099"/>
                </a:solidFill>
                <a:latin typeface="Arial" charset="0"/>
              </a:rPr>
              <a:t>Минздравсоцразвития</a:t>
            </a: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 от 12.04.2011г. № 302н) были указаны вредные и (или) опасные производственные  факторы;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представлялись калькуляции стоимости 1 медосмотра, что не предусмотрено правилами;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в списках не был указан стаж работы  или направлялись работники, которые не отработали 1 года;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лицензии на проведение ПМО представлялись не в полном объеме</a:t>
            </a:r>
            <a:r>
              <a:rPr lang="ru-RU" sz="2000" b="1" dirty="0">
                <a:solidFill>
                  <a:srgbClr val="000099"/>
                </a:solidFill>
                <a:latin typeface="Arial" charset="0"/>
              </a:rPr>
              <a:t>;</a:t>
            </a:r>
          </a:p>
          <a:p>
            <a:pPr algn="just">
              <a:buClr>
                <a:srgbClr val="000099"/>
              </a:buClr>
              <a:buFont typeface="Wingdings" charset="2"/>
              <a:buChar char="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1800" b="1" dirty="0">
                <a:solidFill>
                  <a:srgbClr val="000099"/>
                </a:solidFill>
                <a:latin typeface="Arial" charset="0"/>
              </a:rPr>
              <a:t>договоры на проведение ПМО предоставлялись без пролонгации срока действия договора (без доп. соглашения</a:t>
            </a:r>
            <a:r>
              <a:rPr lang="ru-RU" sz="1800" b="1" dirty="0" smtClean="0">
                <a:solidFill>
                  <a:srgbClr val="000099"/>
                </a:solidFill>
                <a:latin typeface="Arial" charset="0"/>
              </a:rPr>
              <a:t>);</a:t>
            </a:r>
            <a:endParaRPr lang="ru-RU" sz="1800" b="1" dirty="0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29700" name="Rectangle 4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29701" name="Group 5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29702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29703" name="Line 7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704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29705" name="Line 9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706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707" name="Line 11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684213" y="765175"/>
            <a:ext cx="7920037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ОСНОВНЫЕ ЗАМЕЧАНИЯ</a:t>
            </a:r>
          </a:p>
          <a:p>
            <a:pPr algn="ctr"/>
            <a:r>
              <a:rPr lang="ru-RU" sz="2200" b="1">
                <a:solidFill>
                  <a:srgbClr val="000099"/>
                </a:solidFill>
                <a:latin typeface="Lucida Sans Unicode" pitchFamily="32" charset="0"/>
              </a:rPr>
              <a:t>по документам: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684213" y="404664"/>
            <a:ext cx="8137525" cy="6119961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66"/>
              </a:gs>
              <a:gs pos="50000">
                <a:srgbClr val="FFFFFF"/>
              </a:gs>
              <a:gs pos="100000">
                <a:srgbClr val="FFCC66"/>
              </a:gs>
            </a:gsLst>
            <a:lin ang="5400000" scaled="1"/>
          </a:gradFill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800" b="1" u="sng" dirty="0">
              <a:solidFill>
                <a:srgbClr val="000099"/>
              </a:solidFill>
              <a:latin typeface="Arial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500" b="1" dirty="0">
                <a:solidFill>
                  <a:schemeClr val="accent2"/>
                </a:solidFill>
                <a:latin typeface="Times New Roman"/>
                <a:ea typeface="SimSun"/>
              </a:rPr>
              <a:t>с</a:t>
            </a: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 01.01.2020г Иркутская область присоединилась к проекту ФСС РФ «Прямые выплаты»</a:t>
            </a:r>
          </a:p>
          <a:p>
            <a:pPr indent="457200" algn="just">
              <a:spcAft>
                <a:spcPts val="0"/>
              </a:spcAft>
            </a:pP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Согласно «Положения об особенностях возмещения расходов страхователя в 2012-2020 </a:t>
            </a:r>
            <a:r>
              <a:rPr lang="ru-RU" sz="1500" b="1" dirty="0" err="1">
                <a:solidFill>
                  <a:schemeClr val="accent2"/>
                </a:solidFill>
                <a:latin typeface="Times New Roman"/>
                <a:ea typeface="Times New Roman"/>
              </a:rPr>
              <a:t>гг</a:t>
            </a: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 на предупредительные меры по сокращению производственного травматизма и профессиональных заболеваний работников в субъектах Российской Федерации», </a:t>
            </a:r>
            <a:r>
              <a:rPr lang="ru-RU" sz="1500" b="1" u="sng" dirty="0">
                <a:solidFill>
                  <a:schemeClr val="accent2"/>
                </a:solidFill>
                <a:latin typeface="Times New Roman"/>
                <a:ea typeface="Times New Roman"/>
              </a:rPr>
              <a:t>участвующих в реализации пилотного проекта</a:t>
            </a: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 (утв. Постановлением Правительства РФ от 21.04.2011г. № 294)</a:t>
            </a:r>
          </a:p>
          <a:p>
            <a:pPr indent="457200" algn="just">
              <a:spcAft>
                <a:spcPts val="0"/>
              </a:spcAft>
            </a:pPr>
            <a:r>
              <a:rPr lang="ru-RU" sz="1500" b="1" dirty="0" smtClean="0">
                <a:solidFill>
                  <a:schemeClr val="accent2"/>
                </a:solidFill>
                <a:latin typeface="Times New Roman"/>
                <a:ea typeface="Times New Roman"/>
              </a:rPr>
              <a:t>п.3-5 </a:t>
            </a: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Оплата предупредительных мер осуществляется страхователем за счет собственных средств </a:t>
            </a:r>
            <a:r>
              <a:rPr lang="ru-RU" sz="1500" b="1" u="sng" dirty="0">
                <a:solidFill>
                  <a:schemeClr val="accent2"/>
                </a:solidFill>
                <a:latin typeface="Times New Roman"/>
                <a:ea typeface="Times New Roman"/>
              </a:rPr>
              <a:t>с последующим возмещением</a:t>
            </a: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 за счет средств бюджета Фонда произведенных страхователем расходов в пределах суммы, согласованной с органом Фонда на эти цели. </a:t>
            </a:r>
          </a:p>
          <a:p>
            <a:pPr indent="457200" algn="just">
              <a:spcAft>
                <a:spcPts val="0"/>
              </a:spcAft>
            </a:pP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Страхователь обращается в территориальный орган Фонда с заявлением о возмещении произведенных расходов на оплату предупредительных мер с предоставлением документов, подтверждающих произведенные расходы, </a:t>
            </a:r>
            <a:r>
              <a:rPr lang="ru-RU" sz="1500" b="1" u="sng" dirty="0">
                <a:solidFill>
                  <a:schemeClr val="accent2"/>
                </a:solidFill>
                <a:latin typeface="Times New Roman"/>
                <a:ea typeface="Times New Roman"/>
              </a:rPr>
              <a:t>не позднее 15 декабря соответствующего года. </a:t>
            </a:r>
            <a:endParaRPr lang="ru-RU" sz="1500" b="1" dirty="0">
              <a:solidFill>
                <a:schemeClr val="accent2"/>
              </a:solidFill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Территориальный орган Фонда </a:t>
            </a:r>
            <a:r>
              <a:rPr lang="ru-RU" sz="1500" b="1" u="sng" dirty="0">
                <a:solidFill>
                  <a:schemeClr val="accent2"/>
                </a:solidFill>
                <a:latin typeface="Times New Roman"/>
                <a:ea typeface="Times New Roman"/>
              </a:rPr>
              <a:t>в течении 5 рабочих дней со дня приема от </a:t>
            </a:r>
            <a:r>
              <a:rPr lang="ru-RU" sz="1500" b="1" u="sng" dirty="0" err="1">
                <a:solidFill>
                  <a:schemeClr val="accent2"/>
                </a:solidFill>
                <a:latin typeface="Times New Roman"/>
                <a:ea typeface="Times New Roman"/>
              </a:rPr>
              <a:t>стахователя</a:t>
            </a:r>
            <a:r>
              <a:rPr lang="ru-RU" sz="1500" b="1" u="sng" dirty="0">
                <a:solidFill>
                  <a:schemeClr val="accent2"/>
                </a:solidFill>
                <a:latin typeface="Times New Roman"/>
                <a:ea typeface="Times New Roman"/>
              </a:rPr>
              <a:t> заявления о возмещении произведенных расходов</a:t>
            </a:r>
            <a:r>
              <a:rPr lang="ru-RU" sz="1500" b="1" dirty="0">
                <a:solidFill>
                  <a:schemeClr val="accent2"/>
                </a:solidFill>
                <a:latin typeface="Times New Roman"/>
                <a:ea typeface="Times New Roman"/>
              </a:rPr>
              <a:t> на оплату ПМ и документов, подтверждающих произведенные расходы, принимает решение о возмещении за счет средств бюджета Фонда расходов и производит перечисление средств на расчетный счет страхователя, указанный в этом заявлении.</a:t>
            </a:r>
          </a:p>
          <a:p>
            <a:r>
              <a:rPr lang="ru-RU" sz="1500" b="1" u="sng" dirty="0">
                <a:solidFill>
                  <a:schemeClr val="accent2"/>
                </a:solidFill>
                <a:latin typeface="Times New Roman"/>
                <a:ea typeface="Times New Roman"/>
              </a:rPr>
              <a:t>Расходы, фактически произведенные страхователем, но не подтвержденные документами о целевом использовании средств, не подлежат возмещению! </a:t>
            </a:r>
            <a:endParaRPr lang="ru-RU" sz="1500" b="1" dirty="0">
              <a:solidFill>
                <a:schemeClr val="accent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70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1268413"/>
            <a:ext cx="9144000" cy="460375"/>
          </a:xfrm>
          <a:prstGeom prst="rect">
            <a:avLst/>
          </a:prstGeom>
          <a:gradFill rotWithShape="0">
            <a:gsLst>
              <a:gs pos="0">
                <a:srgbClr val="DDEAFF"/>
              </a:gs>
              <a:gs pos="50000">
                <a:srgbClr val="FFFFFF"/>
              </a:gs>
              <a:gs pos="100000">
                <a:srgbClr val="DDEA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>
                <a:solidFill>
                  <a:srgbClr val="CC3300"/>
                </a:solidFill>
                <a:latin typeface="Lucida Sans Unicode" pitchFamily="32" charset="0"/>
              </a:rPr>
              <a:t>НОРМАТИВНЫЕ АКТЫ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07950" y="2852738"/>
            <a:ext cx="8856663" cy="35416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>
                <a:solidFill>
                  <a:srgbClr val="336699"/>
                </a:solidFill>
                <a:latin typeface="Lucida Sans Unicode" pitchFamily="32" charset="0"/>
              </a:rPr>
              <a:t>Приказ Министерства труда и социальной защиты РФ от </a:t>
            </a:r>
            <a:r>
              <a:rPr lang="ru-RU" b="1" dirty="0" smtClean="0">
                <a:solidFill>
                  <a:srgbClr val="336699"/>
                </a:solidFill>
                <a:latin typeface="Lucida Sans Unicode" pitchFamily="32" charset="0"/>
              </a:rPr>
              <a:t>07 мая 2019</a:t>
            </a:r>
            <a:r>
              <a:rPr lang="ru-RU" b="1" dirty="0">
                <a:solidFill>
                  <a:srgbClr val="336699"/>
                </a:solidFill>
                <a:latin typeface="Lucida Sans Unicode" pitchFamily="32" charset="0"/>
              </a:rPr>
              <a:t> г. </a:t>
            </a:r>
            <a: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  <a:t>N </a:t>
            </a:r>
            <a:r>
              <a:rPr lang="ru-RU" b="1" dirty="0" smtClean="0">
                <a:solidFill>
                  <a:srgbClr val="CC3300"/>
                </a:solidFill>
                <a:latin typeface="Lucida Sans Unicode" pitchFamily="32" charset="0"/>
              </a:rPr>
              <a:t>237</a:t>
            </a:r>
            <a: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  <a:t/>
            </a:r>
            <a:br>
              <a:rPr lang="ru-RU" b="1" dirty="0">
                <a:solidFill>
                  <a:srgbClr val="CC3300"/>
                </a:solidFill>
                <a:latin typeface="Lucida Sans Unicode" pitchFamily="32" charset="0"/>
              </a:rPr>
            </a:br>
            <a:r>
              <a:rPr lang="ru-RU" sz="2200" b="1" dirty="0">
                <a:solidFill>
                  <a:srgbClr val="CC3300"/>
                </a:solidFill>
                <a:latin typeface="Lucida Sans Unicode" pitchFamily="32" charset="0"/>
              </a:rPr>
              <a:t>"Об утверждении Административного регламента предоставления Фондом социального страхования Российской Федерации государственной услуги по принятию решения о финансовом обеспечении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факторами"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0" y="0"/>
            <a:ext cx="9142413" cy="846138"/>
            <a:chOff x="0" y="0"/>
            <a:chExt cx="5759" cy="533"/>
          </a:xfrm>
        </p:grpSpPr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859" y="0"/>
              <a:ext cx="4901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4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4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8197" name="Group 5"/>
            <p:cNvGrpSpPr>
              <a:grpSpLocks/>
            </p:cNvGrpSpPr>
            <p:nvPr/>
          </p:nvGrpSpPr>
          <p:grpSpPr bwMode="auto">
            <a:xfrm>
              <a:off x="0" y="0"/>
              <a:ext cx="5758" cy="533"/>
              <a:chOff x="0" y="0"/>
              <a:chExt cx="5758" cy="533"/>
            </a:xfrm>
          </p:grpSpPr>
          <p:pic>
            <p:nvPicPr>
              <p:cNvPr id="8198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2" y="0"/>
                <a:ext cx="649" cy="5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8199" name="Line 7"/>
              <p:cNvSpPr>
                <a:spLocks noChangeShapeType="1"/>
              </p:cNvSpPr>
              <p:nvPr/>
            </p:nvSpPr>
            <p:spPr bwMode="auto">
              <a:xfrm>
                <a:off x="812" y="346"/>
                <a:ext cx="4947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00" name="Group 8"/>
              <p:cNvGrpSpPr>
                <a:grpSpLocks/>
              </p:cNvGrpSpPr>
              <p:nvPr/>
            </p:nvGrpSpPr>
            <p:grpSpPr bwMode="auto">
              <a:xfrm>
                <a:off x="0" y="300"/>
                <a:ext cx="5758" cy="46"/>
                <a:chOff x="0" y="300"/>
                <a:chExt cx="5758" cy="46"/>
              </a:xfrm>
            </p:grpSpPr>
            <p:sp>
              <p:nvSpPr>
                <p:cNvPr id="8201" name="Line 9"/>
                <p:cNvSpPr>
                  <a:spLocks noChangeShapeType="1"/>
                </p:cNvSpPr>
                <p:nvPr/>
              </p:nvSpPr>
              <p:spPr bwMode="auto">
                <a:xfrm>
                  <a:off x="812" y="300"/>
                  <a:ext cx="4947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02" name="Line 10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7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03" name="Line 11"/>
                <p:cNvSpPr>
                  <a:spLocks noChangeShapeType="1"/>
                </p:cNvSpPr>
                <p:nvPr/>
              </p:nvSpPr>
              <p:spPr bwMode="auto">
                <a:xfrm>
                  <a:off x="0" y="346"/>
                  <a:ext cx="157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4211638" y="1844675"/>
            <a:ext cx="576262" cy="935038"/>
          </a:xfrm>
          <a:prstGeom prst="downArrow">
            <a:avLst>
              <a:gd name="adj1" fmla="val 48806"/>
              <a:gd name="adj2" fmla="val 57948"/>
            </a:avLst>
          </a:prstGeom>
          <a:gradFill rotWithShape="0">
            <a:gsLst>
              <a:gs pos="0">
                <a:srgbClr val="CCECFF"/>
              </a:gs>
              <a:gs pos="50000">
                <a:srgbClr val="336699"/>
              </a:gs>
              <a:gs pos="100000">
                <a:srgbClr val="CCE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5949950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39750" y="1079500"/>
            <a:ext cx="7991475" cy="630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600" b="1">
                <a:solidFill>
                  <a:srgbClr val="DC2300"/>
                </a:solidFill>
                <a:latin typeface="Garamond" pitchFamily="16" charset="0"/>
              </a:rPr>
              <a:t>Документы  предоставляемые в территориальный орган Фонда по месту своей регистрации в срок до 1 августа текущего календарного года </a:t>
            </a:r>
            <a:r>
              <a:rPr lang="ru-RU" sz="2600" b="1">
                <a:solidFill>
                  <a:srgbClr val="000066"/>
                </a:solidFill>
                <a:latin typeface="Arial" charset="0"/>
              </a:rPr>
              <a:t>	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200" b="1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600" b="1">
                <a:solidFill>
                  <a:srgbClr val="000066"/>
                </a:solidFill>
                <a:latin typeface="Arial" charset="0"/>
              </a:rPr>
              <a:t>- заявление о финансовом обеспечении предупредительных мер;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b="1">
                <a:solidFill>
                  <a:srgbClr val="000066"/>
                </a:solidFill>
                <a:latin typeface="Arial" charset="0"/>
              </a:rPr>
              <a:t>	-план финансового обеспечения предупредительных мер в текущем календарном году, форма которого предусмотрена приложением к Правилам, разработанный с учетом перечня мероприятий по улучшению условий и охраны труда работников, разработанного по результатам проведения специальной оценки условий труда, и (или) коллективного договора (соглашения по охране труда между работодателем и представительным органом работников), с указанием суммы финансирования;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b="1">
                <a:solidFill>
                  <a:srgbClr val="000066"/>
                </a:solidFill>
                <a:latin typeface="Arial" charset="0"/>
              </a:rPr>
              <a:t>	-копия перечня мероприятий по улучшению условий и охраны труда работников, разработанного по результатам проведения специальной оценки условий труда, и (или) копия (выписка из) коллективного договора (соглашения по охране труда между работодателем и представительным органом работников).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2400" y="6248400"/>
            <a:ext cx="868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981075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10247" name="Group 7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10248" name="Picture 8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10249" name="Line 9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250" name="Group 10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10251" name="Line 11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2" name="Line 12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3" name="Line 13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Line 1"/>
          <p:cNvSpPr>
            <a:spLocks noChangeShapeType="1"/>
          </p:cNvSpPr>
          <p:nvPr/>
        </p:nvSpPr>
        <p:spPr bwMode="auto">
          <a:xfrm flipH="1">
            <a:off x="-4763" y="6818313"/>
            <a:ext cx="9153526" cy="1587"/>
          </a:xfrm>
          <a:prstGeom prst="line">
            <a:avLst/>
          </a:prstGeom>
          <a:noFill/>
          <a:ln w="7632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763" y="981075"/>
            <a:ext cx="2124075" cy="30241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CCCCFF"/>
              </a:gs>
              <a:gs pos="100000">
                <a:srgbClr val="FFFFCC"/>
              </a:gs>
            </a:gsLst>
            <a:lin ang="5400000" scaled="1"/>
          </a:gradFill>
          <a:ln w="936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400" b="1">
                <a:solidFill>
                  <a:srgbClr val="000000"/>
                </a:solidFill>
              </a:rPr>
              <a:t>ЗАЯВЛЕНИЕ о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Georgia" pitchFamily="16" charset="0"/>
              </a:rPr>
              <a:t>финансовом обеспечении предупредитель-ных мер по сокращению производственного травматизма и профессиональных заболеваний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1042988" y="4076700"/>
            <a:ext cx="1438275" cy="1295400"/>
            <a:chOff x="657" y="2568"/>
            <a:chExt cx="906" cy="816"/>
          </a:xfrm>
        </p:grpSpPr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>
              <a:off x="657" y="2568"/>
              <a:ext cx="1" cy="816"/>
            </a:xfrm>
            <a:prstGeom prst="line">
              <a:avLst/>
            </a:prstGeom>
            <a:noFill/>
            <a:ln w="254160">
              <a:solidFill>
                <a:srgbClr val="3333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736" y="3384"/>
              <a:ext cx="828" cy="1"/>
            </a:xfrm>
            <a:prstGeom prst="line">
              <a:avLst/>
            </a:prstGeom>
            <a:noFill/>
            <a:ln w="254160">
              <a:solidFill>
                <a:srgbClr val="0000F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11270" name="Group 6"/>
          <p:cNvGraphicFramePr>
            <a:graphicFrameLocks noGrp="1"/>
          </p:cNvGraphicFramePr>
          <p:nvPr/>
        </p:nvGraphicFramePr>
        <p:xfrm>
          <a:off x="0" y="0"/>
          <a:ext cx="8929688" cy="539750"/>
        </p:xfrm>
        <a:graphic>
          <a:graphicData uri="http://schemas.openxmlformats.org/drawingml/2006/table">
            <a:tbl>
              <a:tblPr/>
              <a:tblGrid>
                <a:gridCol w="1111250"/>
                <a:gridCol w="7818438"/>
              </a:tblGrid>
              <a:tr h="5397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Государственное учреждение - Иркутское региональное отделение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 Фонда  социального страхования  Российской Федерации</a:t>
                      </a:r>
                    </a:p>
                  </a:txBody>
                  <a:tcPr marT="21168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233613" y="360363"/>
            <a:ext cx="6910387" cy="101473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/>
            <a:r>
              <a:rPr lang="ru-RU" sz="600">
                <a:solidFill>
                  <a:srgbClr val="000000"/>
                </a:solidFill>
              </a:rPr>
              <a:t>Форма</a:t>
            </a:r>
          </a:p>
          <a:p>
            <a:pPr algn="just"/>
            <a:endParaRPr lang="ru-RU" sz="600">
              <a:solidFill>
                <a:srgbClr val="000000"/>
              </a:solidFill>
            </a:endParaRPr>
          </a:p>
          <a:p>
            <a:r>
              <a:rPr lang="ru-RU" sz="11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            </a:t>
            </a:r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			Руководителю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			 					______________________________________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						</a:t>
            </a:r>
            <a:r>
              <a:rPr lang="ru-RU" sz="8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(наименование территориального органа Фонда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							_______________________________________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ru-RU" sz="8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							социального страхования Российской Федерации</a:t>
            </a:r>
          </a:p>
          <a:p>
            <a:r>
              <a:rPr lang="ru-RU" sz="8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			 				(далее - Фонд)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pPr algn="ctr">
              <a:spcBef>
                <a:spcPts val="550"/>
              </a:spcBef>
              <a:spcAft>
                <a:spcPts val="550"/>
              </a:spcAft>
            </a:pPr>
            <a:r>
              <a:rPr lang="ru-RU" sz="900" b="1">
                <a:solidFill>
                  <a:srgbClr val="000000"/>
                </a:solidFill>
              </a:rPr>
              <a:t>Заявление</a:t>
            </a:r>
            <a:br>
              <a:rPr lang="ru-RU" sz="900" b="1">
                <a:solidFill>
                  <a:srgbClr val="000000"/>
                </a:solidFill>
              </a:rPr>
            </a:br>
            <a:r>
              <a:rPr lang="ru-RU" sz="900" b="1">
                <a:solidFill>
                  <a:srgbClr val="000000"/>
                </a:solidFill>
              </a:rPr>
              <a:t> о финансовом обеспечении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Сведения о страхователе: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_________________________________________________________________________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(полное наименование страхователя, фамилия, имя, отчество (при наличии)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страхователя - физического лица)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Регистрационный номер страхователя, зарегистрированного в территориальном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органе Фонда: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┌─┬─┬─┬─┬─┬─┬─┬─┬─┬─┐ ┌─┬─┬─┬─┬─┬─┬─┬─┬─┬─┐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│ │ │ │ │ │ │ │ │ │ │/│ │ │ │ │ │ │ │ │ │ │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└─┴─┴─┴─┴─┴─┴─┴─┴─┴─┘ └─┴─┴─┴─┴─┴─┴─┴─┴─┴─┘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ИНН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┌─┬─┬─┬─┬─┬─┬─┬─┬─┬─┐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│ │ │ │ │ │ │ │ │ │ │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└─┴─┴─┴─┴─┴─┴─┴─┴─┴─┘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pPr algn="just"/>
            <a:r>
              <a:rPr lang="ru-RU" sz="900">
                <a:solidFill>
                  <a:srgbClr val="000000"/>
                </a:solidFill>
              </a:rPr>
              <a:t>В соответствии с </a:t>
            </a:r>
            <a:r>
              <a:rPr lang="ru-RU" sz="900">
                <a:solidFill>
                  <a:srgbClr val="000000"/>
                </a:solidFill>
                <a:hlinkClick r:id="rId3"/>
              </a:rPr>
              <a:t>Правилами</a:t>
            </a:r>
            <a:r>
              <a:rPr lang="ru-RU" sz="900">
                <a:solidFill>
                  <a:srgbClr val="000000"/>
                </a:solidFill>
              </a:rPr>
              <a:t>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лечение работников, занятых на работах с вредными и (или) опасными производственными факторами, утвержденными </a:t>
            </a:r>
            <a:r>
              <a:rPr lang="ru-RU" sz="900">
                <a:solidFill>
                  <a:srgbClr val="000000"/>
                </a:solidFill>
                <a:hlinkClick r:id="rId4"/>
              </a:rPr>
              <a:t>приказом</a:t>
            </a:r>
            <a:r>
              <a:rPr lang="ru-RU" sz="900">
                <a:solidFill>
                  <a:srgbClr val="000000"/>
                </a:solidFill>
              </a:rPr>
              <a:t> Минтруда России от 10 декабря 2012 г. N 580н (зарегистрирован Минюстом России 29 декабря 2012 г. N 26440), с изменениями, внесенными приказами Минтруда России </a:t>
            </a:r>
            <a:r>
              <a:rPr lang="ru-RU" sz="900">
                <a:solidFill>
                  <a:srgbClr val="000000"/>
                </a:solidFill>
                <a:hlinkClick r:id="rId5"/>
              </a:rPr>
              <a:t>от 24 мая 2013 г. N 220н</a:t>
            </a:r>
            <a:r>
              <a:rPr lang="ru-RU" sz="900">
                <a:solidFill>
                  <a:srgbClr val="000000"/>
                </a:solidFill>
              </a:rPr>
              <a:t> (зарегистрирован Минюстом России 2 июля 2013 г. N 28964), </a:t>
            </a:r>
            <a:r>
              <a:rPr lang="ru-RU" sz="900">
                <a:solidFill>
                  <a:srgbClr val="000000"/>
                </a:solidFill>
                <a:hlinkClick r:id="rId6"/>
              </a:rPr>
              <a:t>от 20 февраля 2014 г. N 103н</a:t>
            </a:r>
            <a:r>
              <a:rPr lang="ru-RU" sz="900">
                <a:solidFill>
                  <a:srgbClr val="000000"/>
                </a:solidFill>
              </a:rPr>
              <a:t> (зарегистрирован Минюстом России 15 мая 2014 г. N 32284) (далее - Правила), прошу разрешить финансовое обеспечение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факторами, (далее - финансовое обеспечение предупредительных мер) согласно представленному </a:t>
            </a:r>
            <a:r>
              <a:rPr lang="ru-RU" sz="900">
                <a:solidFill>
                  <a:srgbClr val="000000"/>
                </a:solidFill>
                <a:hlinkClick r:id="rId7"/>
              </a:rPr>
              <a:t>плану</a:t>
            </a:r>
            <a:r>
              <a:rPr lang="ru-RU" sz="900">
                <a:solidFill>
                  <a:srgbClr val="000000"/>
                </a:solidFill>
              </a:rPr>
              <a:t>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лечение работников, занятых на работах с вредными и (или) опасными производственными факторами (далее - план финансового обеспечения предупредительных мер).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ru-RU" sz="900">
                <a:solidFill>
                  <a:srgbClr val="000000"/>
                </a:solidFill>
                <a:cs typeface="Courier New" pitchFamily="49" charset="0"/>
              </a:rPr>
              <a:t> Обязуюсь  обеспечить целевое  использование  средств на   финансовоеобеспечение  предупредительных мер   за счет сумм   страховых    взносов,ежеквартально представлять в___________________________________________________________________________________________________________________</a:t>
            </a:r>
          </a:p>
          <a:p>
            <a:r>
              <a:rPr lang="ru-RU" sz="900">
                <a:solidFill>
                  <a:srgbClr val="000000"/>
                </a:solidFill>
              </a:rPr>
              <a:t>  </a:t>
            </a:r>
            <a:r>
              <a:rPr lang="ru-RU" sz="700">
                <a:solidFill>
                  <a:srgbClr val="000000"/>
                </a:solidFill>
              </a:rPr>
              <a:t> (наименование территориального органа Фонда по месту регистрации)</a:t>
            </a:r>
          </a:p>
          <a:p>
            <a:r>
              <a:rPr lang="ru-RU" sz="900">
                <a:solidFill>
                  <a:srgbClr val="000000"/>
                </a:solidFill>
              </a:rPr>
              <a:t>отчет по установленной форме и документально подтверждать обоснованность произведенных расходов, осуществлять контроль за объемом средств, направленных на финансовое обеспечение предупредительных мер с учетом расходов, связанных с оплатой пособий по временной нетрудоспособности в связи с несчастным случаем на производстве или профессиональным заболеванием и оплатой отпусков застрахованных лиц (сверх ежегодного оплачиваемого отпуска).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pPr algn="just"/>
            <a:r>
              <a:rPr lang="ru-RU" sz="900">
                <a:solidFill>
                  <a:srgbClr val="000000"/>
                </a:solidFill>
              </a:rPr>
              <a:t>К заявлению прилагаются следующие документы:</a:t>
            </a:r>
          </a:p>
          <a:p>
            <a:pPr algn="just"/>
            <a:r>
              <a:rPr lang="ru-RU" sz="900">
                <a:solidFill>
                  <a:srgbClr val="000000"/>
                </a:solidFill>
              </a:rPr>
              <a:t>1) план финансового обеспечения предупредительных мер в 20____году</a:t>
            </a:r>
            <a:r>
              <a:rPr lang="ru-RU" sz="900">
                <a:solidFill>
                  <a:srgbClr val="000000"/>
                </a:solidFill>
                <a:hlinkClick r:id="rId8"/>
              </a:rPr>
              <a:t>*</a:t>
            </a:r>
            <a:r>
              <a:rPr lang="ru-RU" sz="900">
                <a:solidFill>
                  <a:srgbClr val="000000"/>
                </a:solidFill>
              </a:rPr>
              <a:t>;</a:t>
            </a:r>
          </a:p>
          <a:p>
            <a:pPr algn="just"/>
            <a:r>
              <a:rPr lang="ru-RU" sz="900">
                <a:solidFill>
                  <a:srgbClr val="000000"/>
                </a:solidFill>
              </a:rPr>
              <a:t>2) копия перечня мероприятий по улучшению условий и охраны труда работников, разработанного по результатам проведения специальной оценки условий труда</a:t>
            </a:r>
            <a:r>
              <a:rPr lang="ru-RU" sz="900">
                <a:solidFill>
                  <a:srgbClr val="000000"/>
                </a:solidFill>
                <a:hlinkClick r:id="rId9"/>
              </a:rPr>
              <a:t>**</a:t>
            </a:r>
            <a:r>
              <a:rPr lang="ru-RU" sz="900">
                <a:solidFill>
                  <a:srgbClr val="000000"/>
                </a:solidFill>
              </a:rPr>
              <a:t>, и (или) копия (выписка из) коллективного договора (соглашения по охране труда между работодателем и представительным органом работников);</a:t>
            </a:r>
          </a:p>
          <a:p>
            <a:pPr algn="just"/>
            <a:r>
              <a:rPr lang="ru-RU" sz="900">
                <a:solidFill>
                  <a:srgbClr val="000000"/>
                </a:solidFill>
              </a:rPr>
              <a:t>3) другие документы</a:t>
            </a:r>
            <a:r>
              <a:rPr lang="ru-RU" sz="900">
                <a:solidFill>
                  <a:srgbClr val="000000"/>
                </a:solidFill>
                <a:hlinkClick r:id="rId10"/>
              </a:rPr>
              <a:t>***</a:t>
            </a:r>
            <a:r>
              <a:rPr lang="ru-RU" sz="900">
                <a:solidFill>
                  <a:srgbClr val="000000"/>
                </a:solidFill>
              </a:rPr>
              <a:t>: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_________________________________________________________________________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_________________________________________________________________________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_________________________________________________________________________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_________________________________________________________________________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__________________________________ ________________ 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(наименование страхователя)       (подпись)               (ФИО)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"___"________________20___г.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М.П.</a:t>
            </a:r>
          </a:p>
          <a:p>
            <a:pPr algn="just"/>
            <a:endParaRPr lang="ru-RU" sz="900">
              <a:solidFill>
                <a:srgbClr val="000000"/>
              </a:solidFill>
            </a:endParaRP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Заявление принял_______________ _______________ _________________________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(ФИО)          (подпись)   (дата приема заявления)</a:t>
            </a:r>
          </a:p>
          <a:p>
            <a:pPr algn="just"/>
            <a:endParaRPr lang="ru-RU" sz="1200">
              <a:solidFill>
                <a:srgbClr val="000000"/>
              </a:solidFill>
            </a:endParaRPr>
          </a:p>
          <a:p>
            <a:r>
              <a:rPr lang="ru-RU" sz="11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                      </a:t>
            </a:r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Штамп территориального органа</a:t>
            </a:r>
          </a:p>
          <a:p>
            <a:r>
              <a:rPr lang="ru-RU" sz="9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                         Фонда, который принял заявление</a:t>
            </a:r>
          </a:p>
          <a:p>
            <a:pPr algn="just"/>
            <a:endParaRPr lang="ru-RU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Line 1"/>
          <p:cNvSpPr>
            <a:spLocks noChangeShapeType="1"/>
          </p:cNvSpPr>
          <p:nvPr/>
        </p:nvSpPr>
        <p:spPr bwMode="auto">
          <a:xfrm flipH="1">
            <a:off x="-4763" y="6819900"/>
            <a:ext cx="9153526" cy="1588"/>
          </a:xfrm>
          <a:prstGeom prst="line">
            <a:avLst/>
          </a:prstGeom>
          <a:noFill/>
          <a:ln w="7632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981075"/>
            <a:ext cx="2124075" cy="30241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50000">
                <a:srgbClr val="CCCCFF"/>
              </a:gs>
              <a:gs pos="100000">
                <a:srgbClr val="FFFFCC"/>
              </a:gs>
            </a:gsLst>
            <a:lin ang="5400000" scaled="1"/>
          </a:gradFill>
          <a:ln w="936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400" b="1">
                <a:solidFill>
                  <a:srgbClr val="000000"/>
                </a:solidFill>
              </a:rPr>
              <a:t>ПЛАН</a:t>
            </a:r>
          </a:p>
          <a:p>
            <a:pPr algn="ctr"/>
            <a:r>
              <a:rPr lang="ru-RU" sz="1400" b="1">
                <a:solidFill>
                  <a:srgbClr val="000000"/>
                </a:solidFill>
                <a:latin typeface="Georgia" pitchFamily="16" charset="0"/>
              </a:rPr>
              <a:t>финансового обеспечения предупредитель-ных мер по сокращению производственного травматизма и профессиональных заболеваний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1042988" y="4076700"/>
            <a:ext cx="1438275" cy="1295400"/>
            <a:chOff x="657" y="2568"/>
            <a:chExt cx="906" cy="816"/>
          </a:xfrm>
        </p:grpSpPr>
        <p:sp>
          <p:nvSpPr>
            <p:cNvPr id="12292" name="Line 4"/>
            <p:cNvSpPr>
              <a:spLocks noChangeShapeType="1"/>
            </p:cNvSpPr>
            <p:nvPr/>
          </p:nvSpPr>
          <p:spPr bwMode="auto">
            <a:xfrm>
              <a:off x="657" y="2568"/>
              <a:ext cx="1" cy="816"/>
            </a:xfrm>
            <a:prstGeom prst="line">
              <a:avLst/>
            </a:prstGeom>
            <a:noFill/>
            <a:ln w="254160">
              <a:solidFill>
                <a:srgbClr val="3333CC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>
              <a:off x="736" y="3384"/>
              <a:ext cx="828" cy="1"/>
            </a:xfrm>
            <a:prstGeom prst="line">
              <a:avLst/>
            </a:prstGeom>
            <a:noFill/>
            <a:ln w="254160">
              <a:solidFill>
                <a:srgbClr val="0000FF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339975" y="1052513"/>
            <a:ext cx="6659563" cy="70485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99"/>
              </a:gs>
            </a:gsLst>
            <a:lin ang="5400000" scaled="1"/>
          </a:gradFill>
          <a:ln w="936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r">
              <a:spcBef>
                <a:spcPts val="800"/>
              </a:spcBef>
            </a:pPr>
            <a:r>
              <a:rPr lang="ru-RU" sz="900">
                <a:solidFill>
                  <a:srgbClr val="000000"/>
                </a:solidFill>
              </a:rPr>
              <a:t>    Приложение к Правилам финансового обеспечения  предупредительных мер по сокращению 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(или)опасными производственными факторами, утвержденным приказом Минтруда и социальной защиты России от 10 декабря 2012 г. N 580н</a:t>
            </a:r>
          </a:p>
          <a:p>
            <a:pPr algn="ctr"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План</a:t>
            </a:r>
            <a:br>
              <a:rPr lang="ru-RU" sz="1000">
                <a:solidFill>
                  <a:srgbClr val="000000"/>
                </a:solidFill>
              </a:rPr>
            </a:br>
            <a:r>
              <a:rPr lang="ru-RU" sz="1000">
                <a:solidFill>
                  <a:srgbClr val="000000"/>
                </a:solidFill>
              </a:rPr>
              <a:t>финансового обеспечения  предупредительных мер по сокращению производственного травматизма и профессиональных заболеваний работников</a:t>
            </a:r>
            <a:br>
              <a:rPr lang="ru-RU" sz="1000">
                <a:solidFill>
                  <a:srgbClr val="000000"/>
                </a:solidFill>
              </a:rPr>
            </a:br>
            <a:r>
              <a:rPr lang="ru-RU" sz="1000">
                <a:solidFill>
                  <a:srgbClr val="000000"/>
                </a:solidFill>
              </a:rPr>
              <a:t>_______________________________________________</a:t>
            </a:r>
            <a:br>
              <a:rPr lang="ru-RU" sz="1000">
                <a:solidFill>
                  <a:srgbClr val="000000"/>
                </a:solidFill>
              </a:rPr>
            </a:br>
            <a:r>
              <a:rPr lang="ru-RU" sz="1000">
                <a:solidFill>
                  <a:srgbClr val="000000"/>
                </a:solidFill>
              </a:rPr>
              <a:t>(наименование страхователя)</a:t>
            </a:r>
          </a:p>
          <a:p>
            <a:pPr algn="ctr"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 algn="ctr"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 algn="ctr"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endParaRPr lang="ru-RU" sz="100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Руководитель </a:t>
            </a:r>
            <a:r>
              <a:rPr lang="en-US" sz="1000">
                <a:solidFill>
                  <a:srgbClr val="000000"/>
                </a:solidFill>
              </a:rPr>
              <a:t>                                          </a:t>
            </a:r>
            <a:r>
              <a:rPr lang="ru-RU" sz="1000">
                <a:solidFill>
                  <a:srgbClr val="000000"/>
                </a:solidFill>
              </a:rPr>
              <a:t>		          </a:t>
            </a:r>
            <a:r>
              <a:rPr lang="en-US" sz="1000">
                <a:solidFill>
                  <a:srgbClr val="000000"/>
                </a:solidFill>
              </a:rPr>
              <a:t> </a:t>
            </a:r>
            <a:r>
              <a:rPr lang="ru-RU" sz="1000">
                <a:solidFill>
                  <a:srgbClr val="000000"/>
                </a:solidFill>
              </a:rPr>
              <a:t>Главный бухгалтер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___________________________ </a:t>
            </a:r>
            <a:r>
              <a:rPr lang="en-US" sz="1000">
                <a:solidFill>
                  <a:srgbClr val="000000"/>
                </a:solidFill>
              </a:rPr>
              <a:t>                                        </a:t>
            </a:r>
            <a:r>
              <a:rPr lang="ru-RU" sz="1000">
                <a:solidFill>
                  <a:srgbClr val="000000"/>
                </a:solidFill>
              </a:rPr>
              <a:t>_________________________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(подпись) (Ф.И.О.) </a:t>
            </a:r>
            <a:r>
              <a:rPr lang="en-US" sz="1000">
                <a:solidFill>
                  <a:srgbClr val="000000"/>
                </a:solidFill>
              </a:rPr>
              <a:t>                                                                         </a:t>
            </a:r>
            <a:r>
              <a:rPr lang="ru-RU" sz="1000">
                <a:solidFill>
                  <a:srgbClr val="000000"/>
                </a:solidFill>
              </a:rPr>
              <a:t>(подпись) (Ф.И.О.)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"__"__________ 20___ год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М.П.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СОГЛАСОВАНО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Управляющий (Директор филиала)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____________________________________________ </a:t>
            </a:r>
            <a:r>
              <a:rPr lang="en-US" sz="1000">
                <a:solidFill>
                  <a:srgbClr val="000000"/>
                </a:solidFill>
              </a:rPr>
              <a:t>            </a:t>
            </a:r>
            <a:r>
              <a:rPr lang="ru-RU" sz="1000">
                <a:solidFill>
                  <a:srgbClr val="000000"/>
                </a:solidFill>
              </a:rPr>
              <a:t>_________________________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(наименование исполнительного органа Фонда </a:t>
            </a:r>
            <a:r>
              <a:rPr lang="en-US" sz="1000">
                <a:solidFill>
                  <a:srgbClr val="000000"/>
                </a:solidFill>
              </a:rPr>
              <a:t>                             </a:t>
            </a:r>
            <a:r>
              <a:rPr lang="ru-RU" sz="1000">
                <a:solidFill>
                  <a:srgbClr val="000000"/>
                </a:solidFill>
              </a:rPr>
              <a:t>(подпись) (Ф.И.О.)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социального страхования Российской Федерации)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"__" _______ 20___ год</a:t>
            </a:r>
          </a:p>
          <a:p>
            <a:pPr>
              <a:spcBef>
                <a:spcPts val="800"/>
              </a:spcBef>
            </a:pPr>
            <a:r>
              <a:rPr lang="ru-RU" sz="1000">
                <a:solidFill>
                  <a:srgbClr val="000000"/>
                </a:solidFill>
              </a:rPr>
              <a:t>М.П.</a:t>
            </a:r>
          </a:p>
        </p:txBody>
      </p:sp>
      <p:graphicFrame>
        <p:nvGraphicFramePr>
          <p:cNvPr id="12295" name="Group 7"/>
          <p:cNvGraphicFramePr>
            <a:graphicFrameLocks noGrp="1"/>
          </p:cNvGraphicFramePr>
          <p:nvPr/>
        </p:nvGraphicFramePr>
        <p:xfrm>
          <a:off x="2555875" y="2486025"/>
          <a:ext cx="6338888" cy="2073911"/>
        </p:xfrm>
        <a:graphic>
          <a:graphicData uri="http://schemas.openxmlformats.org/drawingml/2006/table">
            <a:tbl>
              <a:tblPr/>
              <a:tblGrid>
                <a:gridCol w="293688"/>
                <a:gridCol w="681037"/>
                <a:gridCol w="1460500"/>
                <a:gridCol w="628650"/>
                <a:gridCol w="488950"/>
                <a:gridCol w="552450"/>
                <a:gridCol w="576263"/>
                <a:gridCol w="431800"/>
                <a:gridCol w="360362"/>
                <a:gridCol w="431800"/>
                <a:gridCol w="433388"/>
              </a:tblGrid>
              <a:tr h="306388">
                <a:tc rowSpan="3"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№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п/п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Наименование предупредительных мер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Обоснование для проведения предупредительных мер (коллективный договор, соглашение по охране труда, план мероприятий по улучшению условий и охраны труда и т.п.)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Срок исполнения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Единицы измерения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Количество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Планируемые расходы, руб.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6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всего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в том числе по кварталам 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05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I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I I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I I I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I V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1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2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3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4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5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6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7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8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9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10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0" fontAlgn="base" latinLnBrk="0" hangingPunct="0">
                        <a:lnSpc>
                          <a:spcPct val="86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11</a:t>
                      </a:r>
                    </a:p>
                  </a:txBody>
                  <a:tcPr marT="17640"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457" name="Group 169"/>
          <p:cNvGraphicFramePr>
            <a:graphicFrameLocks noGrp="1"/>
          </p:cNvGraphicFramePr>
          <p:nvPr/>
        </p:nvGraphicFramePr>
        <p:xfrm>
          <a:off x="0" y="0"/>
          <a:ext cx="8929688" cy="539750"/>
        </p:xfrm>
        <a:graphic>
          <a:graphicData uri="http://schemas.openxmlformats.org/drawingml/2006/table">
            <a:tbl>
              <a:tblPr/>
              <a:tblGrid>
                <a:gridCol w="1111250"/>
                <a:gridCol w="7818438"/>
              </a:tblGrid>
              <a:tr h="5397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Государственное учреждение - Иркутское региональное отделение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Times New Roman" pitchFamily="16" charset="0"/>
                          <a:cs typeface="Lucida Sans Unicode" pitchFamily="32" charset="0"/>
                        </a:rPr>
                        <a:t> Фонда  социального страхования  Российской Федерации</a:t>
                      </a:r>
                    </a:p>
                  </a:txBody>
                  <a:tcPr marT="21168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5949950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39750" y="1260475"/>
            <a:ext cx="7991475" cy="522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>
                <a:solidFill>
                  <a:srgbClr val="DC2300"/>
                </a:solidFill>
                <a:latin typeface="Garamond" pitchFamily="16" charset="0"/>
              </a:rPr>
              <a:t>Дополнительные документы, предоставляемые в соответсвии с выбранными  мероприятиями, включенными в план финансового обеспечения: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900" b="1" i="1">
              <a:solidFill>
                <a:srgbClr val="DC2300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900" b="1" i="1">
              <a:solidFill>
                <a:srgbClr val="DC2300"/>
              </a:solidFill>
              <a:latin typeface="Arial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900" b="1" i="1">
                <a:solidFill>
                  <a:srgbClr val="DC2300"/>
                </a:solidFill>
                <a:latin typeface="Arial" charset="0"/>
              </a:rPr>
              <a:t>а) проведение специальной оценки условий труда;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200" b="1">
                <a:solidFill>
                  <a:srgbClr val="000066"/>
                </a:solidFill>
                <a:latin typeface="Arial" charset="0"/>
              </a:rPr>
              <a:t>	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200" b="1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600" b="1">
                <a:solidFill>
                  <a:srgbClr val="000066"/>
                </a:solidFill>
                <a:latin typeface="Arial" charset="0"/>
              </a:rPr>
              <a:t>- копия локального нормативного акта о создании комиссии по проведению специальной оценки условий труда;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600" b="1">
                <a:solidFill>
                  <a:srgbClr val="000066"/>
                </a:solidFill>
                <a:latin typeface="Arial" charset="0"/>
              </a:rPr>
              <a:t>	- копия гражданско-правового договора с организацией, проводящей специальную оценку условий труда, с указанием количества рабочих мест, в отношении которых проводится специальная оценка условий труда, и стоимости проведения специальной оценки условий труда на указанном количестве рабочих мест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>
              <a:solidFill>
                <a:srgbClr val="000066"/>
              </a:solidFill>
              <a:latin typeface="Arial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1200" b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52400" y="6248400"/>
            <a:ext cx="868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5"/>
          <a:stretch>
            <a:fillRect/>
          </a:stretch>
        </p:blipFill>
        <p:spPr bwMode="auto">
          <a:xfrm>
            <a:off x="0" y="981075"/>
            <a:ext cx="9144000" cy="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28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0" y="0"/>
            <a:ext cx="8923338" cy="842963"/>
            <a:chOff x="0" y="0"/>
            <a:chExt cx="5621" cy="531"/>
          </a:xfrm>
        </p:grpSpPr>
        <p:sp>
          <p:nvSpPr>
            <p:cNvPr id="13318" name="Rectangle 6"/>
            <p:cNvSpPr>
              <a:spLocks noChangeArrowheads="1"/>
            </p:cNvSpPr>
            <p:nvPr/>
          </p:nvSpPr>
          <p:spPr bwMode="auto">
            <a:xfrm>
              <a:off x="839" y="0"/>
              <a:ext cx="4783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/>
            <a:lstStyle/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Государственное учреждение - Иркутское региональное отделение</a:t>
              </a:r>
            </a:p>
            <a:p>
              <a:pPr algn="ctr" eaLnBrk="1" hangingPunct="1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ru-RU" sz="1200" b="1">
                  <a:solidFill>
                    <a:srgbClr val="336699"/>
                  </a:solidFill>
                </a:rPr>
                <a:t> Фонда  социального страхования  Российской Федерации</a:t>
              </a:r>
            </a:p>
          </p:txBody>
        </p:sp>
        <p:grpSp>
          <p:nvGrpSpPr>
            <p:cNvPr id="13319" name="Group 7"/>
            <p:cNvGrpSpPr>
              <a:grpSpLocks/>
            </p:cNvGrpSpPr>
            <p:nvPr/>
          </p:nvGrpSpPr>
          <p:grpSpPr bwMode="auto">
            <a:xfrm>
              <a:off x="0" y="0"/>
              <a:ext cx="5621" cy="531"/>
              <a:chOff x="0" y="0"/>
              <a:chExt cx="5621" cy="531"/>
            </a:xfrm>
          </p:grpSpPr>
          <p:pic>
            <p:nvPicPr>
              <p:cNvPr id="13320" name="Picture 8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" y="0"/>
                <a:ext cx="632" cy="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>
                <a:off x="793" y="346"/>
                <a:ext cx="4829" cy="1"/>
              </a:xfrm>
              <a:prstGeom prst="line">
                <a:avLst/>
              </a:prstGeom>
              <a:noFill/>
              <a:ln w="19080">
                <a:solidFill>
                  <a:srgbClr val="33669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22" name="Group 10"/>
              <p:cNvGrpSpPr>
                <a:grpSpLocks/>
              </p:cNvGrpSpPr>
              <p:nvPr/>
            </p:nvGrpSpPr>
            <p:grpSpPr bwMode="auto">
              <a:xfrm>
                <a:off x="0" y="300"/>
                <a:ext cx="5621" cy="44"/>
                <a:chOff x="0" y="300"/>
                <a:chExt cx="5621" cy="44"/>
              </a:xfrm>
            </p:grpSpPr>
            <p:sp>
              <p:nvSpPr>
                <p:cNvPr id="13323" name="Line 11"/>
                <p:cNvSpPr>
                  <a:spLocks noChangeShapeType="1"/>
                </p:cNvSpPr>
                <p:nvPr/>
              </p:nvSpPr>
              <p:spPr bwMode="auto">
                <a:xfrm>
                  <a:off x="793" y="300"/>
                  <a:ext cx="4829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4" name="Line 12"/>
                <p:cNvSpPr>
                  <a:spLocks noChangeShapeType="1"/>
                </p:cNvSpPr>
                <p:nvPr/>
              </p:nvSpPr>
              <p:spPr bwMode="auto">
                <a:xfrm>
                  <a:off x="0" y="300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25" name="Line 13"/>
                <p:cNvSpPr>
                  <a:spLocks noChangeShapeType="1"/>
                </p:cNvSpPr>
                <p:nvPr/>
              </p:nvSpPr>
              <p:spPr bwMode="auto">
                <a:xfrm>
                  <a:off x="0" y="344"/>
                  <a:ext cx="151" cy="1"/>
                </a:xfrm>
                <a:prstGeom prst="line">
                  <a:avLst/>
                </a:prstGeom>
                <a:noFill/>
                <a:ln w="19080">
                  <a:solidFill>
                    <a:srgbClr val="336699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79388" y="623888"/>
            <a:ext cx="8701087" cy="562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900" b="1" i="1">
                <a:solidFill>
                  <a:srgbClr val="DC2300"/>
                </a:solidFill>
                <a:latin typeface="Arial" charset="0"/>
              </a:rPr>
              <a:t>б) реализация мероприятий по приведению уровней воздействия вредных и (или) опасных производственных факторов на рабочих местах в соответствие с государственными нормативными требованиями охраны труда;</a:t>
            </a:r>
          </a:p>
          <a:p>
            <a:r>
              <a:rPr lang="ru-RU" sz="1600" b="1">
                <a:solidFill>
                  <a:srgbClr val="000000"/>
                </a:solidFill>
                <a:latin typeface="Arial" charset="0"/>
              </a:rPr>
              <a:t>	- копия отчета о проведении специальной оценки условий труда, подтверждающего превышение предельно допустимых уровней воздействия вредных и (или) опасных производственных факторов на соответствующих рабочих местах (если срок действия результатов аттестации рабочих мест по условиям труда, проведенной в соответствии с действовавшим до дня вступления в силу Федерального закона от 28 декабря 2013 г. N 426-ФЗ "О специальной оценке условий труда" (Собрание законодательства Российской Федерации, 2013, N 52, ст. 6991) порядком, не истек, то представляются копии отчета о проведении аттестации рабочих мест по условиям труда);</a:t>
            </a:r>
          </a:p>
          <a:p>
            <a:r>
              <a:rPr lang="ru-RU" sz="1600" b="1">
                <a:solidFill>
                  <a:srgbClr val="000000"/>
                </a:solidFill>
                <a:latin typeface="Arial" charset="0"/>
              </a:rPr>
              <a:t>	- копия отчета о проведении специальной оценки условий труда на соответствующих рабочих местах после реализации соответствующих мероприятий и свидетельствующего о снижении класса (подкласса) условий труда на соответствующих рабочих местах;</a:t>
            </a:r>
          </a:p>
          <a:p>
            <a:r>
              <a:rPr lang="ru-RU" sz="1600" b="1">
                <a:solidFill>
                  <a:srgbClr val="000000"/>
                </a:solidFill>
                <a:latin typeface="Arial" charset="0"/>
              </a:rPr>
              <a:t>	копии документов, подтверждающих приобретение организацией соответствующего оборудования и проведение работ по приведению уровней воздействия вредных и (или) опасных производственных факторов на рабочих местах в соответствие с государственными нормативными требованиями охраны труда;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12713" y="360363"/>
            <a:ext cx="8886825" cy="585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itchFamily="16" charset="0"/>
                <a:cs typeface="Lucida Sans Unicode" pitchFamily="32" charset="0"/>
              </a:defRPr>
            </a:lvl9pPr>
          </a:lstStyle>
          <a:p>
            <a:pPr algn="ctr"/>
            <a:r>
              <a:rPr lang="ru-RU" sz="1900" b="1" i="1">
                <a:solidFill>
                  <a:srgbClr val="DC2300"/>
                </a:solidFill>
                <a:latin typeface="Arial" charset="0"/>
              </a:rPr>
              <a:t>в) обучение по охране труда следующих категорий работников:</a:t>
            </a:r>
          </a:p>
          <a:p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руководителей организаций малого предпринимательства;</a:t>
            </a:r>
          </a:p>
          <a:p>
            <a:endParaRPr lang="ru-RU" sz="1200" b="1" i="1">
              <a:solidFill>
                <a:srgbClr val="000066"/>
              </a:solidFill>
              <a:latin typeface="Arial" charset="0"/>
            </a:endParaRPr>
          </a:p>
          <a:p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работников организаций малого предпринимательства (с численностью работников до 50 человек), на которых возложены обязанности специалистов по охране труда;</a:t>
            </a:r>
          </a:p>
          <a:p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руководителей (в том числе руководителей структурных подразделений)</a:t>
            </a:r>
            <a:r>
              <a:rPr lang="ru-RU" sz="2800" b="1" i="1">
                <a:solidFill>
                  <a:srgbClr val="000066"/>
                </a:solidFill>
                <a:latin typeface="Arial" charset="0"/>
              </a:rPr>
              <a:t> </a:t>
            </a:r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государственных (муниципальных) учреждений;</a:t>
            </a:r>
          </a:p>
          <a:p>
            <a:endParaRPr lang="ru-RU" sz="1200" b="1" i="1">
              <a:solidFill>
                <a:srgbClr val="000066"/>
              </a:solidFill>
              <a:latin typeface="Arial" charset="0"/>
            </a:endParaRPr>
          </a:p>
          <a:p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руководителей и специалистов служб охраны труда организаций;</a:t>
            </a:r>
          </a:p>
          <a:p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членов комитетов (комиссий) по охране труда;</a:t>
            </a:r>
          </a:p>
          <a:p>
            <a:endParaRPr lang="ru-RU" sz="1200" b="1" i="1">
              <a:solidFill>
                <a:srgbClr val="000066"/>
              </a:solidFill>
              <a:latin typeface="Arial" charset="0"/>
            </a:endParaRPr>
          </a:p>
          <a:p>
            <a:r>
              <a:rPr lang="ru-RU" sz="1200" b="1" i="1">
                <a:solidFill>
                  <a:srgbClr val="000066"/>
                </a:solidFill>
                <a:latin typeface="Arial" charset="0"/>
              </a:rPr>
              <a:t>уполномоченных (доверенных) лиц по охране труда профессиональных союзов и иных уполномоченных работниками представительных органов;- копию приказа о направлении работников на обучение по охране труда с отрывом от производства;</a:t>
            </a:r>
          </a:p>
          <a:p>
            <a:endParaRPr lang="ru-RU" sz="1200" b="1">
              <a:solidFill>
                <a:srgbClr val="000066"/>
              </a:solidFill>
              <a:latin typeface="Arial" charset="0"/>
            </a:endParaRPr>
          </a:p>
          <a:p>
            <a:r>
              <a:rPr lang="ru-RU" sz="1200" b="1">
                <a:solidFill>
                  <a:srgbClr val="000066"/>
                </a:solidFill>
                <a:latin typeface="Arial" charset="0"/>
              </a:rPr>
              <a:t>	</a:t>
            </a:r>
            <a:r>
              <a:rPr lang="ru-RU" sz="1600" b="1">
                <a:solidFill>
                  <a:srgbClr val="000066"/>
                </a:solidFill>
                <a:latin typeface="Arial" charset="0"/>
              </a:rPr>
              <a:t>- список работников, направляемых на обучение по охране труда;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	- копия договора на проведение обучения работодателей и работников вопросам охраны труда с организацией, оказывающей услуги по обучению работодателей и работников вопросам охраны труда (далее - обучающая организация) и аккредитованной в установленном порядке (1);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	- копия уведомления Минтруда России (Минздравсоцразвития России) о включении обучающей организации в реестр организаций, оказывающих услуги в области охраны труда;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	- копия программы обучения, утвержденной в установленном порядке.</a:t>
            </a:r>
          </a:p>
          <a:p>
            <a:r>
              <a:rPr lang="ru-RU" sz="1600" b="1">
                <a:solidFill>
                  <a:srgbClr val="000066"/>
                </a:solidFill>
                <a:latin typeface="Arial" charset="0"/>
              </a:rPr>
              <a:t> уполномоченных (доверенных) лиц по охране труда;</a:t>
            </a:r>
          </a:p>
          <a:p>
            <a:endParaRPr lang="ru-RU" sz="1600" b="1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pitchFamily="32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pitchFamily="32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7379</TotalTime>
  <Words>1847</Words>
  <Application>Microsoft Office PowerPoint</Application>
  <PresentationFormat>Экран (4:3)</PresentationFormat>
  <Paragraphs>372</Paragraphs>
  <Slides>26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6" baseType="lpstr">
      <vt:lpstr>SimSun</vt:lpstr>
      <vt:lpstr>Arial</vt:lpstr>
      <vt:lpstr>Courier New</vt:lpstr>
      <vt:lpstr>Garamond</vt:lpstr>
      <vt:lpstr>Georgia</vt:lpstr>
      <vt:lpstr>Lucida Sans Unicode</vt:lpstr>
      <vt:lpstr>Times New Roman</vt:lpstr>
      <vt:lpstr>Wingdings</vt:lpstr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User</dc:creator>
  <cp:lastModifiedBy>Лариса Л.В.. Василькова</cp:lastModifiedBy>
  <cp:revision>270</cp:revision>
  <cp:lastPrinted>2015-04-15T03:59:38Z</cp:lastPrinted>
  <dcterms:created xsi:type="dcterms:W3CDTF">2007-01-17T12:24:17Z</dcterms:created>
  <dcterms:modified xsi:type="dcterms:W3CDTF">2020-04-27T08:26:57Z</dcterms:modified>
</cp:coreProperties>
</file>