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01" r:id="rId1"/>
    <p:sldMasterId id="2147483718" r:id="rId2"/>
  </p:sldMasterIdLst>
  <p:notesMasterIdLst>
    <p:notesMasterId r:id="rId42"/>
  </p:notesMasterIdLst>
  <p:sldIdLst>
    <p:sldId id="256" r:id="rId3"/>
    <p:sldId id="345" r:id="rId4"/>
    <p:sldId id="346" r:id="rId5"/>
    <p:sldId id="348" r:id="rId6"/>
    <p:sldId id="349" r:id="rId7"/>
    <p:sldId id="350" r:id="rId8"/>
    <p:sldId id="351" r:id="rId9"/>
    <p:sldId id="300" r:id="rId10"/>
    <p:sldId id="301" r:id="rId11"/>
    <p:sldId id="352" r:id="rId12"/>
    <p:sldId id="353" r:id="rId13"/>
    <p:sldId id="354" r:id="rId14"/>
    <p:sldId id="285" r:id="rId15"/>
    <p:sldId id="325" r:id="rId16"/>
    <p:sldId id="336" r:id="rId17"/>
    <p:sldId id="286" r:id="rId18"/>
    <p:sldId id="355" r:id="rId19"/>
    <p:sldId id="356" r:id="rId20"/>
    <p:sldId id="307" r:id="rId21"/>
    <p:sldId id="365" r:id="rId22"/>
    <p:sldId id="366" r:id="rId23"/>
    <p:sldId id="357" r:id="rId24"/>
    <p:sldId id="358" r:id="rId25"/>
    <p:sldId id="328" r:id="rId26"/>
    <p:sldId id="359" r:id="rId27"/>
    <p:sldId id="360" r:id="rId28"/>
    <p:sldId id="361" r:id="rId29"/>
    <p:sldId id="362" r:id="rId30"/>
    <p:sldId id="329" r:id="rId31"/>
    <p:sldId id="363" r:id="rId32"/>
    <p:sldId id="364" r:id="rId33"/>
    <p:sldId id="293" r:id="rId34"/>
    <p:sldId id="294" r:id="rId35"/>
    <p:sldId id="367" r:id="rId36"/>
    <p:sldId id="369" r:id="rId37"/>
    <p:sldId id="370" r:id="rId38"/>
    <p:sldId id="371" r:id="rId39"/>
    <p:sldId id="368" r:id="rId40"/>
    <p:sldId id="295" r:id="rId4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A7E"/>
    <a:srgbClr val="C1FBFF"/>
    <a:srgbClr val="FF99FF"/>
    <a:srgbClr val="E26518"/>
    <a:srgbClr val="FFCCFF"/>
    <a:srgbClr val="FFFF66"/>
    <a:srgbClr val="99FFCC"/>
    <a:srgbClr val="9F5FCF"/>
    <a:srgbClr val="DF87D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3837" autoAdjust="0"/>
  </p:normalViewPr>
  <p:slideViewPr>
    <p:cSldViewPr>
      <p:cViewPr varScale="1">
        <p:scale>
          <a:sx n="108" d="100"/>
          <a:sy n="108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 год</c:v>
                </c:pt>
                <c:pt idx="1">
                  <c:v>План 2022 год</c:v>
                </c:pt>
                <c:pt idx="2">
                  <c:v>Факт 2022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1401543.3</c:v>
                </c:pt>
                <c:pt idx="1">
                  <c:v>1774259.7</c:v>
                </c:pt>
                <c:pt idx="2">
                  <c:v>1814337.1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81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655709871620424"/>
          <c:y val="4.1873958449061215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16"/>
            <c:spPr>
              <a:solidFill>
                <a:schemeClr val="accent5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48999.9</c:v>
                </c:pt>
                <c:pt idx="1">
                  <c:v>19685.2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7.3487205125356447E-2"/>
                  <c:y val="-4.199626084472832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5156278806394685"/>
                  <c:y val="5.216505516351800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7800.8</c:v>
                </c:pt>
                <c:pt idx="1">
                  <c:v>167544.5</c:v>
                </c:pt>
                <c:pt idx="2">
                  <c:v>553.79999999999995</c:v>
                </c:pt>
                <c:pt idx="3">
                  <c:v>3802.3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7606468436"/>
          <c:y val="0.78839676658807667"/>
          <c:w val="0.52998910295240853"/>
          <c:h val="0.19595371686286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6998.8</c:v>
                </c:pt>
                <c:pt idx="1">
                  <c:v>6822.4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 (факт) </c:v>
                </c:pt>
                <c:pt idx="1">
                  <c:v>2022 год (план)</c:v>
                </c:pt>
                <c:pt idx="2">
                  <c:v>2022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2776758.1</c:v>
                </c:pt>
                <c:pt idx="1">
                  <c:v>3577797.8</c:v>
                </c:pt>
                <c:pt idx="2">
                  <c:v>3432423.4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307378545241002E-2"/>
          <c:y val="0.14015286910314245"/>
          <c:w val="0.92662931732746268"/>
          <c:h val="0.835981822004740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25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9BFC-4D13-BAB9-A28B973312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BFC-4D13-BAB9-A28B9733124F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BFC-4D13-BAB9-A28B973312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9BFC-4D13-BAB9-A28B973312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BFC-4D13-BAB9-A28B973312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9BFC-4D13-BAB9-A28B9733124F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BFC-4D13-BAB9-A28B9733124F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9BFC-4D13-BAB9-A28B9733124F}"/>
              </c:ext>
            </c:extLst>
          </c:dPt>
          <c:dLbls>
            <c:dLbl>
              <c:idx val="2"/>
              <c:layout>
                <c:manualLayout>
                  <c:x val="0.14794671340372612"/>
                  <c:y val="0.165139511009659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FC-4D13-BAB9-A28B9733124F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9BFC-4D13-BAB9-A28B9733124F}"/>
                </c:ext>
              </c:extLst>
            </c:dLbl>
            <c:dLbl>
              <c:idx val="5"/>
              <c:layout>
                <c:manualLayout>
                  <c:x val="8.2616528433249722E-2"/>
                  <c:y val="2.88522109995071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44661363683562"/>
                      <c:h val="0.17226088993114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9BFC-4D13-BAB9-A28B9733124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расходы</c:v>
                </c:pt>
                <c:pt idx="1">
                  <c:v>Жилищно-коммунальное хозяйство</c:v>
                </c:pt>
                <c:pt idx="2">
                  <c:v>Образование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  <c:pt idx="6">
                  <c:v>МБТ общего характера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307377.40000000002</c:v>
                </c:pt>
                <c:pt idx="1">
                  <c:v>126015.5</c:v>
                </c:pt>
                <c:pt idx="2">
                  <c:v>2318119.2000000002</c:v>
                </c:pt>
                <c:pt idx="3">
                  <c:v>185166.9</c:v>
                </c:pt>
                <c:pt idx="4">
                  <c:v>86685.1</c:v>
                </c:pt>
                <c:pt idx="5">
                  <c:v>179701.4</c:v>
                </c:pt>
                <c:pt idx="6">
                  <c:v>122654.5</c:v>
                </c:pt>
                <c:pt idx="7">
                  <c:v>106703.39999999982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C-4D13-BAB9-A28B9733124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7027.5</c:v>
                </c:pt>
                <c:pt idx="1">
                  <c:v>300349.90000000002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741815.5</c:v>
                </c:pt>
                <c:pt idx="1">
                  <c:v>1299917.3</c:v>
                </c:pt>
                <c:pt idx="2">
                  <c:v>129584.3</c:v>
                </c:pt>
                <c:pt idx="3">
                  <c:v>1402.8</c:v>
                </c:pt>
                <c:pt idx="4">
                  <c:v>35074.400000000001</c:v>
                </c:pt>
                <c:pt idx="5">
                  <c:v>110324.9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800" b="1" i="0" u="none" strike="noStrike" kern="6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800" b="1" i="0" u="none" strike="noStrike" kern="6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89058324184885551"/>
          <c:h val="0.582970809792843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3106.6</c:v>
                </c:pt>
                <c:pt idx="1">
                  <c:v>172476.2</c:v>
                </c:pt>
                <c:pt idx="2">
                  <c:v>1313.6</c:v>
                </c:pt>
                <c:pt idx="3">
                  <c:v>8270.5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23882560060949E-2"/>
          <c:y val="0.10745830330967213"/>
          <c:w val="0.62387361590849422"/>
          <c:h val="0.88784522951704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835913195820753"/>
                  <c:y val="-3.91740639857453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5.4345914345475792E-3"/>
                  <c:y val="-0.2454006306246454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0.11508893533270531"/>
                  <c:y val="-0.1266398029425742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2319090038659329"/>
                  <c:y val="2.3143345308728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Ручейское сельское поселение</c:v>
                </c:pt>
                <c:pt idx="3">
                  <c:v>Звезднинское городское поселение</c:v>
                </c:pt>
                <c:pt idx="4">
                  <c:v>Подымахинское сельское поселение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5117</c:v>
                </c:pt>
                <c:pt idx="1">
                  <c:v>3016</c:v>
                </c:pt>
                <c:pt idx="2">
                  <c:v>2914</c:v>
                </c:pt>
                <c:pt idx="3">
                  <c:v>3150</c:v>
                </c:pt>
                <c:pt idx="4">
                  <c:v>2209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6747829212732102"/>
          <c:y val="0.15581939468892084"/>
          <c:w val="0.31988922527126618"/>
          <c:h val="0.7816491975803909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222222222222222"/>
          <c:y val="8.7891447833397963E-3"/>
          <c:w val="0.75834645669291334"/>
          <c:h val="0.56324518716455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59.9</c:v>
                </c:pt>
                <c:pt idx="1">
                  <c:v>398.9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88888888888889"/>
          <c:y val="0.52964670214364074"/>
          <c:w val="0.85833333333333339"/>
          <c:h val="0.47035329785635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2022 год – 3  560 544,8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1 814 337,1</a:t>
          </a:r>
          <a:endParaRPr lang="ru-RU" sz="16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1 742 330,6</a:t>
          </a:r>
          <a:endParaRPr lang="ru-RU" sz="16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4 408,3</a:t>
          </a: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- 531,2  </a:t>
          </a:r>
          <a:r>
            <a:rPr lang="ru-RU" sz="14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</a:t>
          </a: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92128" custLinFactNeighborX="6454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68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</a:t>
          </a:r>
          <a:r>
            <a: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2 100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5 756,0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6 808,0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10 405,0    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6 328,0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80E5CF26-2471-44B9-A4A1-0182CF3DF26E}" type="pres">
      <dgm:prSet presAssocID="{9269954C-D8E4-492A-B4F7-C21EA4C65A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B9CA5-375D-41FF-BF30-F5A31ACE13E3}" type="pres">
      <dgm:prSet presAssocID="{4D1B7EDF-DE6C-4B75-9F25-AC65DD89EBF9}" presName="composite" presStyleCnt="0"/>
      <dgm:spPr/>
    </dgm:pt>
    <dgm:pt modelId="{B5DF649F-28F7-4330-BC45-6305E9B07701}" type="pres">
      <dgm:prSet presAssocID="{4D1B7EDF-DE6C-4B75-9F25-AC65DD89EBF9}" presName="rect1" presStyleLbl="b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53ABCCD-0982-4E18-AE2B-2B0B82C0BA6B}" type="pres">
      <dgm:prSet presAssocID="{4D1B7EDF-DE6C-4B75-9F25-AC65DD89EBF9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B1327-14F5-40AB-A0E9-CA844A26E249}" type="pres">
      <dgm:prSet presAssocID="{0776A70A-C398-4333-A9FC-91D2E18BF11D}" presName="sibTrans" presStyleCnt="0"/>
      <dgm:spPr/>
    </dgm:pt>
    <dgm:pt modelId="{0FFF48AB-315F-4208-BD92-237F2BFF3D2E}" type="pres">
      <dgm:prSet presAssocID="{BF9A1481-66E3-4575-A53F-B6C22BEED88E}" presName="composite" presStyleCnt="0"/>
      <dgm:spPr/>
    </dgm:pt>
    <dgm:pt modelId="{89D11AFA-AF88-4AB4-BE11-3666CB1AA4C2}" type="pres">
      <dgm:prSet presAssocID="{BF9A1481-66E3-4575-A53F-B6C22BEED88E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FF0C54-2B9F-4EB9-A990-7FC7DB68FF0E}" type="pres">
      <dgm:prSet presAssocID="{BF9A1481-66E3-4575-A53F-B6C22BEED88E}" presName="wedgeRectCallout1" presStyleLbl="node1" presStyleIdx="1" presStyleCnt="5" custScaleX="98222" custScaleY="10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2C1A-B475-4751-B457-F84F81AD97C9}" type="pres">
      <dgm:prSet presAssocID="{C6603FFC-EE44-415A-AB46-74862EB61071}" presName="sibTrans" presStyleCnt="0"/>
      <dgm:spPr/>
    </dgm:pt>
    <dgm:pt modelId="{57DBCEE1-D746-4476-9EFA-1CBECEF81F59}" type="pres">
      <dgm:prSet presAssocID="{25B2D148-3DF9-4256-A90B-761527A0B667}" presName="composite" presStyleCnt="0"/>
      <dgm:spPr/>
    </dgm:pt>
    <dgm:pt modelId="{E6B852C3-D4CC-45C9-9C42-4D6F3E8D78DB}" type="pres">
      <dgm:prSet presAssocID="{25B2D148-3DF9-4256-A90B-761527A0B667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8BDB55-B4FF-4317-9D44-314F1485202C}" type="pres">
      <dgm:prSet presAssocID="{25B2D148-3DF9-4256-A90B-761527A0B667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0A75A-48AD-413B-9BC7-F59E45EB6FDE}" type="pres">
      <dgm:prSet presAssocID="{00E93829-8632-407B-AC82-528962F8A28D}" presName="sibTrans" presStyleCnt="0"/>
      <dgm:spPr/>
    </dgm:pt>
    <dgm:pt modelId="{EAEA292B-2BBE-4EE4-ABA2-D92B60226427}" type="pres">
      <dgm:prSet presAssocID="{91D24FE5-FBF4-4F5F-A333-6A9B1BA2D39C}" presName="composite" presStyleCnt="0"/>
      <dgm:spPr/>
    </dgm:pt>
    <dgm:pt modelId="{4B1A2705-0104-4125-9A72-20003B85696D}" type="pres">
      <dgm:prSet presAssocID="{91D24FE5-FBF4-4F5F-A333-6A9B1BA2D39C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F68466-6C3C-46A8-A865-9ACE6FF2D4EC}" type="pres">
      <dgm:prSet presAssocID="{91D24FE5-FBF4-4F5F-A333-6A9B1BA2D39C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7AD63-E4D8-4CCA-9E72-8AFC0F975699}" type="pres">
      <dgm:prSet presAssocID="{4785806A-B38C-49A3-945C-4B871A7D60A4}" presName="sibTrans" presStyleCnt="0"/>
      <dgm:spPr/>
    </dgm:pt>
    <dgm:pt modelId="{F5135D90-DED0-4595-BB33-7A2A83DBFB83}" type="pres">
      <dgm:prSet presAssocID="{D430D204-F976-4A74-B97D-72E79AF2204D}" presName="composite" presStyleCnt="0"/>
      <dgm:spPr/>
    </dgm:pt>
    <dgm:pt modelId="{30C9FFDF-CE37-42C3-B700-AA7AAA49BB7E}" type="pres">
      <dgm:prSet presAssocID="{D430D204-F976-4A74-B97D-72E79AF2204D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8F04A4D-CF8F-4ECD-9AA6-2D20E3278A98}" type="pres">
      <dgm:prSet presAssocID="{D430D204-F976-4A74-B97D-72E79AF2204D}" presName="wedgeRectCallout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10E861-7700-486B-AB90-C1DD1411C0E8}" type="presOf" srcId="{25B2D148-3DF9-4256-A90B-761527A0B667}" destId="{D48BDB55-B4FF-4317-9D44-314F1485202C}" srcOrd="0" destOrd="0" presId="urn:microsoft.com/office/officeart/2008/layout/BendingPictureCaptionList"/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38EBCCDF-EBF4-4016-83CF-CDC535AADCC4}" type="presOf" srcId="{9269954C-D8E4-492A-B4F7-C21EA4C65AC4}" destId="{80E5CF26-2471-44B9-A4A1-0182CF3DF26E}" srcOrd="0" destOrd="0" presId="urn:microsoft.com/office/officeart/2008/layout/BendingPictureCaptionList"/>
    <dgm:cxn modelId="{EBA8B87A-93DD-419F-94FA-6083FB3F9C2C}" type="presOf" srcId="{D430D204-F976-4A74-B97D-72E79AF2204D}" destId="{68F04A4D-CF8F-4ECD-9AA6-2D20E3278A98}" srcOrd="0" destOrd="0" presId="urn:microsoft.com/office/officeart/2008/layout/BendingPictureCaptionList"/>
    <dgm:cxn modelId="{5E6CAD22-B772-4905-997F-22A5510C203F}" type="presOf" srcId="{4D1B7EDF-DE6C-4B75-9F25-AC65DD89EBF9}" destId="{153ABCCD-0982-4E18-AE2B-2B0B82C0BA6B}" srcOrd="0" destOrd="0" presId="urn:microsoft.com/office/officeart/2008/layout/BendingPictureCaptionList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8D2D13ED-13AA-4E3C-A952-CE3AE2C50F13}" type="presOf" srcId="{91D24FE5-FBF4-4F5F-A333-6A9B1BA2D39C}" destId="{E9F68466-6C3C-46A8-A865-9ACE6FF2D4EC}" srcOrd="0" destOrd="0" presId="urn:microsoft.com/office/officeart/2008/layout/BendingPictureCaptionList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FCF69D35-16DE-44F2-98BA-485DF43745BA}" type="presOf" srcId="{BF9A1481-66E3-4575-A53F-B6C22BEED88E}" destId="{A4FF0C54-2B9F-4EB9-A990-7FC7DB68FF0E}" srcOrd="0" destOrd="0" presId="urn:microsoft.com/office/officeart/2008/layout/BendingPictureCaptionList"/>
    <dgm:cxn modelId="{7BCE60F8-8135-4590-8CEC-96049906E96F}" type="presParOf" srcId="{80E5CF26-2471-44B9-A4A1-0182CF3DF26E}" destId="{F2EB9CA5-375D-41FF-BF30-F5A31ACE13E3}" srcOrd="0" destOrd="0" presId="urn:microsoft.com/office/officeart/2008/layout/BendingPictureCaptionList"/>
    <dgm:cxn modelId="{A0AA127A-8CA5-4ED6-B4E2-F621A6C3AD4B}" type="presParOf" srcId="{F2EB9CA5-375D-41FF-BF30-F5A31ACE13E3}" destId="{B5DF649F-28F7-4330-BC45-6305E9B07701}" srcOrd="0" destOrd="0" presId="urn:microsoft.com/office/officeart/2008/layout/BendingPictureCaptionList"/>
    <dgm:cxn modelId="{79D38C1F-5CD2-4302-93BF-3F5DC81D2499}" type="presParOf" srcId="{F2EB9CA5-375D-41FF-BF30-F5A31ACE13E3}" destId="{153ABCCD-0982-4E18-AE2B-2B0B82C0BA6B}" srcOrd="1" destOrd="0" presId="urn:microsoft.com/office/officeart/2008/layout/BendingPictureCaptionList"/>
    <dgm:cxn modelId="{FB31A5FA-AAF2-4EEC-ABBC-C16E7B2531F1}" type="presParOf" srcId="{80E5CF26-2471-44B9-A4A1-0182CF3DF26E}" destId="{89FB1327-14F5-40AB-A0E9-CA844A26E249}" srcOrd="1" destOrd="0" presId="urn:microsoft.com/office/officeart/2008/layout/BendingPictureCaptionList"/>
    <dgm:cxn modelId="{044EFD7E-C7F7-4970-AD6F-4F071539ED92}" type="presParOf" srcId="{80E5CF26-2471-44B9-A4A1-0182CF3DF26E}" destId="{0FFF48AB-315F-4208-BD92-237F2BFF3D2E}" srcOrd="2" destOrd="0" presId="urn:microsoft.com/office/officeart/2008/layout/BendingPictureCaptionList"/>
    <dgm:cxn modelId="{912DF7C8-504B-439C-802E-0FAB9B6E5D00}" type="presParOf" srcId="{0FFF48AB-315F-4208-BD92-237F2BFF3D2E}" destId="{89D11AFA-AF88-4AB4-BE11-3666CB1AA4C2}" srcOrd="0" destOrd="0" presId="urn:microsoft.com/office/officeart/2008/layout/BendingPictureCaptionList"/>
    <dgm:cxn modelId="{382D3061-3DC5-4BC1-960F-9E4F309CCD2E}" type="presParOf" srcId="{0FFF48AB-315F-4208-BD92-237F2BFF3D2E}" destId="{A4FF0C54-2B9F-4EB9-A990-7FC7DB68FF0E}" srcOrd="1" destOrd="0" presId="urn:microsoft.com/office/officeart/2008/layout/BendingPictureCaptionList"/>
    <dgm:cxn modelId="{60B5D507-AE2D-4EE6-BDC8-0339E0761660}" type="presParOf" srcId="{80E5CF26-2471-44B9-A4A1-0182CF3DF26E}" destId="{79CE2C1A-B475-4751-B457-F84F81AD97C9}" srcOrd="3" destOrd="0" presId="urn:microsoft.com/office/officeart/2008/layout/BendingPictureCaptionList"/>
    <dgm:cxn modelId="{23261089-66E3-42D1-8CFE-2E348FF0662F}" type="presParOf" srcId="{80E5CF26-2471-44B9-A4A1-0182CF3DF26E}" destId="{57DBCEE1-D746-4476-9EFA-1CBECEF81F59}" srcOrd="4" destOrd="0" presId="urn:microsoft.com/office/officeart/2008/layout/BendingPictureCaptionList"/>
    <dgm:cxn modelId="{C6F0F81C-4B18-4A19-8911-3F7B128294E4}" type="presParOf" srcId="{57DBCEE1-D746-4476-9EFA-1CBECEF81F59}" destId="{E6B852C3-D4CC-45C9-9C42-4D6F3E8D78DB}" srcOrd="0" destOrd="0" presId="urn:microsoft.com/office/officeart/2008/layout/BendingPictureCaptionList"/>
    <dgm:cxn modelId="{A2104C1B-36E9-4226-BE82-1CB8067BBA0C}" type="presParOf" srcId="{57DBCEE1-D746-4476-9EFA-1CBECEF81F59}" destId="{D48BDB55-B4FF-4317-9D44-314F1485202C}" srcOrd="1" destOrd="0" presId="urn:microsoft.com/office/officeart/2008/layout/BendingPictureCaptionList"/>
    <dgm:cxn modelId="{1EFA5480-B17E-4120-ACEE-93AA4B6754D5}" type="presParOf" srcId="{80E5CF26-2471-44B9-A4A1-0182CF3DF26E}" destId="{CFF0A75A-48AD-413B-9BC7-F59E45EB6FDE}" srcOrd="5" destOrd="0" presId="urn:microsoft.com/office/officeart/2008/layout/BendingPictureCaptionList"/>
    <dgm:cxn modelId="{91BE08D9-33B6-4681-96BE-7E68CAA7FCEF}" type="presParOf" srcId="{80E5CF26-2471-44B9-A4A1-0182CF3DF26E}" destId="{EAEA292B-2BBE-4EE4-ABA2-D92B60226427}" srcOrd="6" destOrd="0" presId="urn:microsoft.com/office/officeart/2008/layout/BendingPictureCaptionList"/>
    <dgm:cxn modelId="{D5E624FC-650B-4C38-87AB-CDB17C72B903}" type="presParOf" srcId="{EAEA292B-2BBE-4EE4-ABA2-D92B60226427}" destId="{4B1A2705-0104-4125-9A72-20003B85696D}" srcOrd="0" destOrd="0" presId="urn:microsoft.com/office/officeart/2008/layout/BendingPictureCaptionList"/>
    <dgm:cxn modelId="{B6B8FC16-FA3E-4BB0-AD51-373791074D78}" type="presParOf" srcId="{EAEA292B-2BBE-4EE4-ABA2-D92B60226427}" destId="{E9F68466-6C3C-46A8-A865-9ACE6FF2D4EC}" srcOrd="1" destOrd="0" presId="urn:microsoft.com/office/officeart/2008/layout/BendingPictureCaptionList"/>
    <dgm:cxn modelId="{2AE30467-5112-48E3-8125-CB60893C4D84}" type="presParOf" srcId="{80E5CF26-2471-44B9-A4A1-0182CF3DF26E}" destId="{92B7AD63-E4D8-4CCA-9E72-8AFC0F975699}" srcOrd="7" destOrd="0" presId="urn:microsoft.com/office/officeart/2008/layout/BendingPictureCaptionList"/>
    <dgm:cxn modelId="{F808A82D-5928-4B2D-9E73-06D8C9FB95ED}" type="presParOf" srcId="{80E5CF26-2471-44B9-A4A1-0182CF3DF26E}" destId="{F5135D90-DED0-4595-BB33-7A2A83DBFB83}" srcOrd="8" destOrd="0" presId="urn:microsoft.com/office/officeart/2008/layout/BendingPictureCaptionList"/>
    <dgm:cxn modelId="{CC5E8540-7344-4E96-A387-7E3F06DB6432}" type="presParOf" srcId="{F5135D90-DED0-4595-BB33-7A2A83DBFB83}" destId="{30C9FFDF-CE37-42C3-B700-AA7AAA49BB7E}" srcOrd="0" destOrd="0" presId="urn:microsoft.com/office/officeart/2008/layout/BendingPictureCaptionList"/>
    <dgm:cxn modelId="{875DCF9C-B9DE-417B-B324-5238641B9CEA}" type="presParOf" srcId="{F5135D90-DED0-4595-BB33-7A2A83DBFB83}" destId="{68F04A4D-CF8F-4ECD-9AA6-2D20E3278A9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102,9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3 033,8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1 329,3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- 1 206,2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158432" custScaleY="107770" custLinFactX="-47252" custLinFactNeighborX="-100000" custLinFactNeighborY="1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368622" custScaleY="170911" custLinFactX="145019" custLinFactNeighborX="200000" custLinFactNeighborY="-96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10542" custScaleY="153810" custLinFactX="49866" custLinFactNeighborX="100000" custLinFactNeighborY="15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364267" custScaleY="119795" custLinFactX="-136001" custLinFactNeighborX="-200000" custLinFactNeighborY="150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34536" custLinFactNeighborX="-100000" custLinFactNeighborY="15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19139" custScaleY="141899" custLinFactX="183463" custLinFactNeighborX="200000" custLinFactNeighborY="2034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20227" custScaleY="112779" custLinFactX="16259" custLinFactNeighborX="100000" custLinFactNeighborY="-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306694" custScaleY="154638" custLinFactX="-200000" custLinFactNeighborX="-203327" custLinFactNeighborY="-2130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84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99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88501" custScaleY="180524" custLinFactNeighborX="25922" custLinFactNeighborY="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85654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81022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00C0DD-E40A-485D-B702-9636F5D44CA4}" type="presOf" srcId="{721D01E9-6EDF-4467-97D1-A123CCA56977}" destId="{FA271F03-B031-4CAA-9A95-49A06179296A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D3B3775-2C6F-4BEB-AFC6-5A6E2FF23712}" type="presOf" srcId="{A9304502-2C3F-4D6A-8C46-2931E0C9A704}" destId="{190F60A8-85FE-46C4-8155-014F5E606585}" srcOrd="0" destOrd="0" presId="urn:microsoft.com/office/officeart/2005/8/layout/equation1"/>
    <dgm:cxn modelId="{5A360C7C-13CD-4796-81DA-2F09E6AE15F9}" type="presOf" srcId="{E2E143C8-905A-4FB3-A0C3-6F056577FD9E}" destId="{4808FD08-84CB-4EFB-AE49-916838E8D945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C3454A4F-E25B-4C18-9127-5C980CF5A62B}" type="presOf" srcId="{044EB8BC-EE81-4519-A6EC-F681D6EE4E4C}" destId="{8097F6F5-3EFA-4272-8574-76054B97D297}" srcOrd="0" destOrd="0" presId="urn:microsoft.com/office/officeart/2005/8/layout/equation1"/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DFE12033-F01F-44E0-A4F3-4AE61B679563}" type="presParOf" srcId="{A0301953-E3FF-40C9-A83B-34E4F8F736C4}" destId="{D078EED4-A74C-481C-BF09-C16612F9F6AF}" srcOrd="0" destOrd="0" presId="urn:microsoft.com/office/officeart/2005/8/layout/equation1"/>
    <dgm:cxn modelId="{F7BE309C-DA0C-4619-A7FB-CBD8AA139BBC}" type="presParOf" srcId="{A0301953-E3FF-40C9-A83B-34E4F8F736C4}" destId="{22466329-2B8D-4835-8C07-7DA1BE9D74EB}" srcOrd="1" destOrd="0" presId="urn:microsoft.com/office/officeart/2005/8/layout/equation1"/>
    <dgm:cxn modelId="{C8455BA4-5EB6-463A-A2CD-AE8869FA7E7B}" type="presParOf" srcId="{A0301953-E3FF-40C9-A83B-34E4F8F736C4}" destId="{4808FD08-84CB-4EFB-AE49-916838E8D945}" srcOrd="2" destOrd="0" presId="urn:microsoft.com/office/officeart/2005/8/layout/equation1"/>
    <dgm:cxn modelId="{FE593E8F-CDFF-45BC-8B86-DB073C612FE3}" type="presParOf" srcId="{A0301953-E3FF-40C9-A83B-34E4F8F736C4}" destId="{1DB25942-1A39-4B70-88BB-69FCA96C204C}" srcOrd="3" destOrd="0" presId="urn:microsoft.com/office/officeart/2005/8/layout/equation1"/>
    <dgm:cxn modelId="{03BD961B-BEB8-41D1-9C04-7D12F0DC7DF2}" type="presParOf" srcId="{A0301953-E3FF-40C9-A83B-34E4F8F736C4}" destId="{FA271F03-B031-4CAA-9A95-49A06179296A}" srcOrd="4" destOrd="0" presId="urn:microsoft.com/office/officeart/2005/8/layout/equation1"/>
    <dgm:cxn modelId="{15A08C71-F542-429E-B233-AFAFDCC7E634}" type="presParOf" srcId="{A0301953-E3FF-40C9-A83B-34E4F8F736C4}" destId="{11444948-7824-41D7-B236-9C24933E47C7}" srcOrd="5" destOrd="0" presId="urn:microsoft.com/office/officeart/2005/8/layout/equation1"/>
    <dgm:cxn modelId="{8120744C-E0C4-4545-AF8E-CC7DACFEFFAA}" type="presParOf" srcId="{A0301953-E3FF-40C9-A83B-34E4F8F736C4}" destId="{8097F6F5-3EFA-4272-8574-76054B97D297}" srcOrd="6" destOrd="0" presId="urn:microsoft.com/office/officeart/2005/8/layout/equation1"/>
    <dgm:cxn modelId="{EDA9EC01-E5FD-4301-B1BE-3767583F4375}" type="presParOf" srcId="{A0301953-E3FF-40C9-A83B-34E4F8F736C4}" destId="{628D152F-87D3-427B-8B21-A40EA5A9CF33}" srcOrd="7" destOrd="0" presId="urn:microsoft.com/office/officeart/2005/8/layout/equation1"/>
    <dgm:cxn modelId="{AA64C6FB-D541-4EBF-BF66-771FE5A81F8B}" type="presParOf" srcId="{A0301953-E3FF-40C9-A83B-34E4F8F736C4}" destId="{190F60A8-85FE-46C4-8155-014F5E60658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113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128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88501" custScaleY="180524" custLinFactNeighborX="25922" custLinFactNeighborY="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85654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81022" custScaleY="198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3534802" y="756084"/>
          <a:ext cx="2760698" cy="949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633"/>
              </a:lnTo>
              <a:lnTo>
                <a:pt x="2760698" y="789633"/>
              </a:lnTo>
              <a:lnTo>
                <a:pt x="2760698" y="94950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3534802" y="756084"/>
          <a:ext cx="970895" cy="949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633"/>
              </a:lnTo>
              <a:lnTo>
                <a:pt x="970895" y="789633"/>
              </a:lnTo>
              <a:lnTo>
                <a:pt x="970895" y="94950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2705505" y="756084"/>
          <a:ext cx="829296" cy="949502"/>
        </a:xfrm>
        <a:custGeom>
          <a:avLst/>
          <a:gdLst/>
          <a:ahLst/>
          <a:cxnLst/>
          <a:rect l="0" t="0" r="0" b="0"/>
          <a:pathLst>
            <a:path>
              <a:moveTo>
                <a:pt x="829296" y="0"/>
              </a:moveTo>
              <a:lnTo>
                <a:pt x="829296" y="789633"/>
              </a:lnTo>
              <a:lnTo>
                <a:pt x="0" y="789633"/>
              </a:lnTo>
              <a:lnTo>
                <a:pt x="0" y="949502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761283" y="756084"/>
          <a:ext cx="2773518" cy="949502"/>
        </a:xfrm>
        <a:custGeom>
          <a:avLst/>
          <a:gdLst/>
          <a:ahLst/>
          <a:cxnLst/>
          <a:rect l="0" t="0" r="0" b="0"/>
          <a:pathLst>
            <a:path>
              <a:moveTo>
                <a:pt x="2773518" y="0"/>
              </a:moveTo>
              <a:lnTo>
                <a:pt x="2773518" y="789633"/>
              </a:lnTo>
              <a:lnTo>
                <a:pt x="0" y="789633"/>
              </a:lnTo>
              <a:lnTo>
                <a:pt x="0" y="949502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288035" y="168092"/>
          <a:ext cx="6493533" cy="587992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2022 год – 3  560 544,8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035" y="168092"/>
        <a:ext cx="6493533" cy="587992"/>
      </dsp:txXfrm>
    </dsp:sp>
    <dsp:sp modelId="{F71FC346-8D8C-4B7D-8713-752691AB0EC8}">
      <dsp:nvSpPr>
        <dsp:cNvPr id="0" name=""/>
        <dsp:cNvSpPr/>
      </dsp:nvSpPr>
      <dsp:spPr>
        <a:xfrm>
          <a:off x="0" y="1705587"/>
          <a:ext cx="1522566" cy="146263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1 814 337,1</a:t>
          </a:r>
          <a:endParaRPr lang="ru-RU" sz="1600" kern="12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05587"/>
        <a:ext cx="1522566" cy="1462638"/>
      </dsp:txXfrm>
    </dsp:sp>
    <dsp:sp modelId="{3339C3CB-4140-4111-B8F1-1A5D87E0DD53}">
      <dsp:nvSpPr>
        <dsp:cNvPr id="0" name=""/>
        <dsp:cNvSpPr/>
      </dsp:nvSpPr>
      <dsp:spPr>
        <a:xfrm>
          <a:off x="1944222" y="1705587"/>
          <a:ext cx="1522566" cy="146263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1 742 330,6</a:t>
          </a:r>
          <a:endParaRPr lang="ru-RU" sz="1600" kern="12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4222" y="1705587"/>
        <a:ext cx="1522566" cy="1462638"/>
      </dsp:txXfrm>
    </dsp:sp>
    <dsp:sp modelId="{C6C07E92-C4EE-4DF3-87E5-0AEA588D179A}">
      <dsp:nvSpPr>
        <dsp:cNvPr id="0" name=""/>
        <dsp:cNvSpPr/>
      </dsp:nvSpPr>
      <dsp:spPr>
        <a:xfrm>
          <a:off x="3744413" y="1705587"/>
          <a:ext cx="1522566" cy="141473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4 408,3</a:t>
          </a:r>
        </a:p>
      </dsp:txBody>
      <dsp:txXfrm>
        <a:off x="3744413" y="1705587"/>
        <a:ext cx="1522566" cy="1414730"/>
      </dsp:txXfrm>
    </dsp:sp>
    <dsp:sp modelId="{F173BD88-A0D5-48EC-82E5-155B00027FF6}">
      <dsp:nvSpPr>
        <dsp:cNvPr id="0" name=""/>
        <dsp:cNvSpPr/>
      </dsp:nvSpPr>
      <dsp:spPr>
        <a:xfrm>
          <a:off x="5534217" y="1705587"/>
          <a:ext cx="1522566" cy="141680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- 531,2  </a:t>
          </a:r>
          <a:r>
            <a:rPr lang="ru-RU" sz="14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</a:t>
          </a:r>
        </a:p>
      </dsp:txBody>
      <dsp:txXfrm>
        <a:off x="5534217" y="1705587"/>
        <a:ext cx="1522566" cy="1416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F649F-28F7-4330-BC45-6305E9B07701}">
      <dsp:nvSpPr>
        <dsp:cNvPr id="0" name=""/>
        <dsp:cNvSpPr/>
      </dsp:nvSpPr>
      <dsp:spPr>
        <a:xfrm>
          <a:off x="378379" y="10922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ABCCD-0982-4E18-AE2B-2B0B82C0BA6B}">
      <dsp:nvSpPr>
        <dsp:cNvPr id="0" name=""/>
        <dsp:cNvSpPr/>
      </dsp:nvSpPr>
      <dsp:spPr>
        <a:xfrm>
          <a:off x="587971" y="1687656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2 100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971" y="1687656"/>
        <a:ext cx="2072630" cy="652063"/>
      </dsp:txXfrm>
    </dsp:sp>
    <dsp:sp modelId="{89D11AFA-AF88-4AB4-BE11-3666CB1AA4C2}">
      <dsp:nvSpPr>
        <dsp:cNvPr id="0" name=""/>
        <dsp:cNvSpPr/>
      </dsp:nvSpPr>
      <dsp:spPr>
        <a:xfrm>
          <a:off x="2940057" y="3836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F0C54-2B9F-4EB9-A990-7FC7DB68FF0E}">
      <dsp:nvSpPr>
        <dsp:cNvPr id="0" name=""/>
        <dsp:cNvSpPr/>
      </dsp:nvSpPr>
      <dsp:spPr>
        <a:xfrm>
          <a:off x="3168074" y="1666397"/>
          <a:ext cx="2035778" cy="68040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5 756,0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8074" y="1666397"/>
        <a:ext cx="2035778" cy="680408"/>
      </dsp:txXfrm>
    </dsp:sp>
    <dsp:sp modelId="{E6B852C3-D4CC-45C9-9C42-4D6F3E8D78DB}">
      <dsp:nvSpPr>
        <dsp:cNvPr id="0" name=""/>
        <dsp:cNvSpPr/>
      </dsp:nvSpPr>
      <dsp:spPr>
        <a:xfrm>
          <a:off x="5501734" y="10922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BDB55-B4FF-4317-9D44-314F1485202C}">
      <dsp:nvSpPr>
        <dsp:cNvPr id="0" name=""/>
        <dsp:cNvSpPr/>
      </dsp:nvSpPr>
      <dsp:spPr>
        <a:xfrm>
          <a:off x="5711326" y="1687656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6 808,0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1326" y="1687656"/>
        <a:ext cx="2072630" cy="652063"/>
      </dsp:txXfrm>
    </dsp:sp>
    <dsp:sp modelId="{4B1A2705-0104-4125-9A72-20003B85696D}">
      <dsp:nvSpPr>
        <dsp:cNvPr id="0" name=""/>
        <dsp:cNvSpPr/>
      </dsp:nvSpPr>
      <dsp:spPr>
        <a:xfrm>
          <a:off x="1659218" y="2579686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68466-6C3C-46A8-A865-9ACE6FF2D4EC}">
      <dsp:nvSpPr>
        <dsp:cNvPr id="0" name=""/>
        <dsp:cNvSpPr/>
      </dsp:nvSpPr>
      <dsp:spPr>
        <a:xfrm>
          <a:off x="1868810" y="4256420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6 328,0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8810" y="4256420"/>
        <a:ext cx="2072630" cy="652063"/>
      </dsp:txXfrm>
    </dsp:sp>
    <dsp:sp modelId="{30C9FFDF-CE37-42C3-B700-AA7AAA49BB7E}">
      <dsp:nvSpPr>
        <dsp:cNvPr id="0" name=""/>
        <dsp:cNvSpPr/>
      </dsp:nvSpPr>
      <dsp:spPr>
        <a:xfrm>
          <a:off x="4220895" y="2579686"/>
          <a:ext cx="2328797" cy="186303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04A4D-CF8F-4ECD-9AA6-2D20E3278A98}">
      <dsp:nvSpPr>
        <dsp:cNvPr id="0" name=""/>
        <dsp:cNvSpPr/>
      </dsp:nvSpPr>
      <dsp:spPr>
        <a:xfrm>
          <a:off x="4430487" y="4256420"/>
          <a:ext cx="2072630" cy="65206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10 405,0    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0487" y="4256420"/>
        <a:ext cx="2072630" cy="6520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742999" y="288034"/>
          <a:ext cx="3067164" cy="94363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102,9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742999" y="288034"/>
        <a:ext cx="3067164" cy="943633"/>
      </dsp:txXfrm>
    </dsp:sp>
    <dsp:sp modelId="{EBBDD845-5043-4447-84EC-9DEBB6FEBD6B}">
      <dsp:nvSpPr>
        <dsp:cNvPr id="0" name=""/>
        <dsp:cNvSpPr/>
      </dsp:nvSpPr>
      <dsp:spPr>
        <a:xfrm>
          <a:off x="5032312" y="0"/>
          <a:ext cx="3195375" cy="14964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4626439" y="1774894"/>
          <a:ext cx="4075987" cy="134675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3 033,8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4626439" y="1774894"/>
        <a:ext cx="4075987" cy="1346759"/>
      </dsp:txXfrm>
    </dsp:sp>
    <dsp:sp modelId="{6EC8D5BF-643B-45EE-9641-0E553B0C9059}">
      <dsp:nvSpPr>
        <dsp:cNvPr id="0" name=""/>
        <dsp:cNvSpPr/>
      </dsp:nvSpPr>
      <dsp:spPr>
        <a:xfrm>
          <a:off x="833430" y="1923812"/>
          <a:ext cx="3157624" cy="10489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518092" y="3611897"/>
          <a:ext cx="3552294" cy="56456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1 329,3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18092" y="3611897"/>
        <a:ext cx="3552294" cy="564568"/>
      </dsp:txXfrm>
    </dsp:sp>
    <dsp:sp modelId="{55FC6A32-887A-43FA-AC5D-09EB62901C8C}">
      <dsp:nvSpPr>
        <dsp:cNvPr id="0" name=""/>
        <dsp:cNvSpPr/>
      </dsp:nvSpPr>
      <dsp:spPr>
        <a:xfrm>
          <a:off x="5351514" y="3312368"/>
          <a:ext cx="2766435" cy="124246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4127378" y="4701142"/>
          <a:ext cx="4263484" cy="98749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- 1 206,2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4127378" y="4701142"/>
        <a:ext cx="4263484" cy="987492"/>
      </dsp:txXfrm>
    </dsp:sp>
    <dsp:sp modelId="{60D6BF8A-C700-451F-9C46-18C4E7A7F5E1}">
      <dsp:nvSpPr>
        <dsp:cNvPr id="0" name=""/>
        <dsp:cNvSpPr/>
      </dsp:nvSpPr>
      <dsp:spPr>
        <a:xfrm>
          <a:off x="670994" y="4334621"/>
          <a:ext cx="2658556" cy="135400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13741" y="576066"/>
          <a:ext cx="1195638" cy="1145040"/>
        </a:xfrm>
        <a:prstGeom prst="ellipse">
          <a:avLst/>
        </a:prstGeom>
        <a:solidFill>
          <a:srgbClr val="DF87D2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84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8838" y="743753"/>
        <a:ext cx="845444" cy="809666"/>
      </dsp:txXfrm>
    </dsp:sp>
    <dsp:sp modelId="{4808FD08-84CB-4EFB-AE49-916838E8D945}">
      <dsp:nvSpPr>
        <dsp:cNvPr id="0" name=""/>
        <dsp:cNvSpPr/>
      </dsp:nvSpPr>
      <dsp:spPr>
        <a:xfrm>
          <a:off x="1247532" y="932180"/>
          <a:ext cx="367886" cy="367886"/>
        </a:xfrm>
        <a:prstGeom prst="mathPl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96295" y="1072860"/>
        <a:ext cx="270360" cy="86526"/>
      </dsp:txXfrm>
    </dsp:sp>
    <dsp:sp modelId="{FA271F03-B031-4CAA-9A95-49A06179296A}">
      <dsp:nvSpPr>
        <dsp:cNvPr id="0" name=""/>
        <dsp:cNvSpPr/>
      </dsp:nvSpPr>
      <dsp:spPr>
        <a:xfrm>
          <a:off x="1666923" y="485642"/>
          <a:ext cx="1177579" cy="126096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39375" y="670306"/>
        <a:ext cx="832675" cy="891635"/>
      </dsp:txXfrm>
    </dsp:sp>
    <dsp:sp modelId="{8097F6F5-3EFA-4272-8574-76054B97D297}">
      <dsp:nvSpPr>
        <dsp:cNvPr id="0" name=""/>
        <dsp:cNvSpPr/>
      </dsp:nvSpPr>
      <dsp:spPr>
        <a:xfrm>
          <a:off x="2896007" y="932180"/>
          <a:ext cx="367886" cy="367886"/>
        </a:xfrm>
        <a:prstGeom prst="mathEqual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944770" y="1007965"/>
        <a:ext cx="270360" cy="216316"/>
      </dsp:txXfrm>
    </dsp:sp>
    <dsp:sp modelId="{190F60A8-85FE-46C4-8155-014F5E606585}">
      <dsp:nvSpPr>
        <dsp:cNvPr id="0" name=""/>
        <dsp:cNvSpPr/>
      </dsp:nvSpPr>
      <dsp:spPr>
        <a:xfrm>
          <a:off x="3315398" y="485642"/>
          <a:ext cx="1148199" cy="126096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6">
                  <a:lumMod val="25000"/>
                </a:schemeClr>
              </a:solidFill>
            </a:rPr>
            <a:t>99 рублей</a:t>
          </a:r>
          <a:endParaRPr lang="ru-RU" sz="17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483548" y="670306"/>
        <a:ext cx="811899" cy="8916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13741" y="576066"/>
          <a:ext cx="1195638" cy="1145040"/>
        </a:xfrm>
        <a:prstGeom prst="ellipse">
          <a:avLst/>
        </a:prstGeom>
        <a:solidFill>
          <a:srgbClr val="DF87D2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113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8838" y="743753"/>
        <a:ext cx="845444" cy="809666"/>
      </dsp:txXfrm>
    </dsp:sp>
    <dsp:sp modelId="{4808FD08-84CB-4EFB-AE49-916838E8D945}">
      <dsp:nvSpPr>
        <dsp:cNvPr id="0" name=""/>
        <dsp:cNvSpPr/>
      </dsp:nvSpPr>
      <dsp:spPr>
        <a:xfrm>
          <a:off x="1247532" y="932180"/>
          <a:ext cx="367886" cy="367886"/>
        </a:xfrm>
        <a:prstGeom prst="mathPlus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296295" y="1072860"/>
        <a:ext cx="270360" cy="86526"/>
      </dsp:txXfrm>
    </dsp:sp>
    <dsp:sp modelId="{FA271F03-B031-4CAA-9A95-49A06179296A}">
      <dsp:nvSpPr>
        <dsp:cNvPr id="0" name=""/>
        <dsp:cNvSpPr/>
      </dsp:nvSpPr>
      <dsp:spPr>
        <a:xfrm>
          <a:off x="1666923" y="485642"/>
          <a:ext cx="1177579" cy="1260963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39375" y="670306"/>
        <a:ext cx="832675" cy="891635"/>
      </dsp:txXfrm>
    </dsp:sp>
    <dsp:sp modelId="{8097F6F5-3EFA-4272-8574-76054B97D297}">
      <dsp:nvSpPr>
        <dsp:cNvPr id="0" name=""/>
        <dsp:cNvSpPr/>
      </dsp:nvSpPr>
      <dsp:spPr>
        <a:xfrm>
          <a:off x="2896007" y="932180"/>
          <a:ext cx="367886" cy="367886"/>
        </a:xfrm>
        <a:prstGeom prst="mathEqual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944770" y="1007965"/>
        <a:ext cx="270360" cy="216316"/>
      </dsp:txXfrm>
    </dsp:sp>
    <dsp:sp modelId="{190F60A8-85FE-46C4-8155-014F5E606585}">
      <dsp:nvSpPr>
        <dsp:cNvPr id="0" name=""/>
        <dsp:cNvSpPr/>
      </dsp:nvSpPr>
      <dsp:spPr>
        <a:xfrm>
          <a:off x="3315398" y="485642"/>
          <a:ext cx="1148199" cy="1260963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accent6">
              <a:lumMod val="25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6">
                  <a:lumMod val="25000"/>
                </a:schemeClr>
              </a:solidFill>
            </a:rPr>
            <a:t>128 рублей</a:t>
          </a:r>
          <a:endParaRPr lang="ru-RU" sz="17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483548" y="670306"/>
        <a:ext cx="811899" cy="891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09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35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6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3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8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7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9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8464"/>
            <a:ext cx="9144000" cy="6866464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0484" y="-3"/>
              <a:ext cx="1219200" cy="685800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5267" y="3681862"/>
              <a:ext cx="4764617" cy="317613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333" y="3047058"/>
              <a:ext cx="3259667" cy="3810942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667" y="3590874"/>
              <a:ext cx="1818217" cy="326712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3"/>
              <a:ext cx="842433" cy="566668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3"/>
            <a:ext cx="5825202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4C7CB81-0F18-4680-ACC9-12F98EC23D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5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10E97-DB7F-4877-86D1-BFE35446F2B3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F3311-EF9A-4456-9EB0-E9784EE8CDBA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8"/>
            <a:ext cx="6447501" cy="8604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5D599-13EC-4AC9-936A-72858D1B5431}" type="datetimeFigureOut">
              <a:rPr lang="en-US"/>
              <a:pPr>
                <a:defRPr/>
              </a:pPr>
              <a:t>6/7/2023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E388798-C444-485A-8950-DD5DB56094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D4B72-6C2B-499E-91C5-5A136A3AF3A5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C0D09-01BF-4E18-9652-2DFCF5AE91B9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2160984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737246"/>
            <a:ext cx="3139217" cy="33041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4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737246"/>
            <a:ext cx="3139213" cy="33041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C2F99-F119-4E0B-8158-C58866046068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E4B18-B63B-4A94-92CA-863077F22BAB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30511-2ACA-40E4-8DE5-DFAE416771C1}" type="datetimeFigureOut">
              <a:rPr lang="en-US"/>
              <a:pPr>
                <a:defRPr/>
              </a:pPr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C20AE93-FD9C-4C6E-BE83-E76E0E72D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518F8-83AF-435E-93D6-1008C66EA4CC}" type="datetimeFigureOut">
              <a:rPr lang="ru-RU"/>
              <a:pPr>
                <a:defRPr/>
              </a:pPr>
              <a:t>07.06.2023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8D18BD0-D822-4A8E-8D82-C3304957E7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9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7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6"/>
            <a:ext cx="3385156" cy="55264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70"/>
            <a:ext cx="2890896" cy="2584449"/>
          </a:xfrm>
        </p:spPr>
        <p:txBody>
          <a:bodyPr/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D525-E195-454B-8DF3-E6A740F26E4D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453D-7552-42CA-A204-F863BF2295E7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2" y="609600"/>
            <a:ext cx="6447501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83989-5B68-467F-9FA5-4A4D7EC6E6A7}" type="datetimeFigureOut">
              <a:rPr lang="en-US"/>
              <a:pPr>
                <a:defRPr/>
              </a:pPr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01273AE-673D-4708-A93E-6401DEED8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470400"/>
            <a:ext cx="6447501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6C838-BE33-4018-899E-218986B37FB0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CD23-CE69-43DC-94A3-2C1DC0B09127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791389"/>
            <a:ext cx="457200" cy="5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6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9088" y="2886242"/>
            <a:ext cx="457200" cy="586136"/>
          </a:xfrm>
          <a:prstGeom prst="rect">
            <a:avLst/>
          </a:prstGeom>
        </p:spPr>
        <p:txBody>
          <a:bodyPr lIns="68580" tIns="34290" rIns="68580" bIns="3429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470400"/>
            <a:ext cx="6447501" cy="157096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88550-4ABB-4CC7-9BD3-E141D029382F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934E7-96E0-42C7-89DB-77EB647EC0B3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7"/>
            <a:ext cx="6447501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B1EF-2E8A-477F-A4C7-CEC9F6709DB5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1888D-5615-40AD-A6FA-C4EFA23F4824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791389"/>
            <a:ext cx="457200" cy="58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6000" smtClean="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9088" y="2886242"/>
            <a:ext cx="457200" cy="5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6000" smtClean="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7"/>
            <a:ext cx="6447501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3487-8B32-4BC2-B0DB-79457C6153A6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E2BB9-AFD3-4308-A054-351CFC3F8CE4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4527447"/>
            <a:ext cx="6447501" cy="1513914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96F87-1CD6-42D7-AEB1-D7C9A3EF55BD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37F9-82C1-4BCC-B8C8-52D4C529950B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958F2-34F6-4FEC-8FB6-1383A1C990F3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D1B6-A337-4971-8DD8-6DA34EEA70A8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609601"/>
            <a:ext cx="5295113" cy="52514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7D620-0298-4A99-B786-083193D15F66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5A62-1E46-40F2-B7EC-01922DA786A8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4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6" y="228602"/>
            <a:ext cx="8591550" cy="1066800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9"/>
            <a:ext cx="4251960" cy="49377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9"/>
            <a:ext cx="4251960" cy="493776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48231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675">
                <a:solidFill>
                  <a:srgbClr val="48231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algn="r">
              <a:defRPr>
                <a:solidFill>
                  <a:srgbClr val="48231E"/>
                </a:solidFill>
              </a:defRPr>
            </a:lvl1pPr>
          </a:lstStyle>
          <a:p>
            <a:pPr>
              <a:defRPr/>
            </a:pPr>
            <a:fld id="{A46FCB7C-C12D-4160-8E09-71E8527820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3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41"/>
            <a:ext cx="8497092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23850" y="6356504"/>
            <a:ext cx="21336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07.06.2023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457450" y="6356504"/>
            <a:ext cx="42291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8643938" y="6447494"/>
            <a:ext cx="461962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489576" y="0"/>
            <a:ext cx="3394075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lIns="68601" tIns="34301" rIns="68601" bIns="3430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6" y="228600"/>
            <a:ext cx="8591550" cy="1066801"/>
          </a:xfrm>
          <a:prstGeom prst="rect">
            <a:avLst/>
          </a:prstGeom>
        </p:spPr>
        <p:txBody>
          <a:bodyPr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9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FC88794-62E4-466E-A5C5-5A1AC6B176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3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4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0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/>
              <a:t>07.06.2023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5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FDADF"/>
            </a:gs>
            <a:gs pos="46000">
              <a:srgbClr val="FFFFCC"/>
            </a:gs>
            <a:gs pos="12000">
              <a:srgbClr val="C1E5FD"/>
            </a:gs>
            <a:gs pos="96001">
              <a:srgbClr val="D0EB96"/>
            </a:gs>
            <a:gs pos="100000">
              <a:srgbClr val="DFF1B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8464"/>
            <a:ext cx="9144000" cy="6866464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-3"/>
              <a:ext cx="1219200" cy="6858003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862"/>
              <a:ext cx="4764617" cy="317613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7058"/>
              <a:ext cx="3259667" cy="3810942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90874"/>
              <a:ext cx="1818217" cy="3267126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4077"/>
              <a:ext cx="448733" cy="2843923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609412"/>
            <a:ext cx="6446838" cy="13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2160451"/>
            <a:ext cx="6446838" cy="388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1" y="6041219"/>
            <a:ext cx="684213" cy="366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/>
              <a:pPr>
                <a:defRPr/>
              </a:pPr>
              <a:t>6/7/2023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219"/>
            <a:ext cx="4722813" cy="366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3664" y="6041219"/>
            <a:ext cx="511175" cy="366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B25638C4-1B8C-429D-B5D5-4B2D62074070}" type="slidenum">
              <a:rPr lang="en-US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7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chart" Target="../charts/char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in-ukmo.ru/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124745"/>
            <a:ext cx="8007424" cy="31824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Отчет об исполнении бюджета </a:t>
            </a:r>
            <a:r>
              <a:rPr lang="ru-RU" sz="36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36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36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2022 </a:t>
            </a:r>
            <a:r>
              <a:rPr lang="ru-RU" sz="36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год</a:t>
            </a:r>
          </a:p>
        </p:txBody>
      </p:sp>
      <p:pic>
        <p:nvPicPr>
          <p:cNvPr id="13" name="Picture 9" descr="http://www.krestianin.ru/sites/default/files/title_image/2015-04/shutterstock_2449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7" y="4307190"/>
            <a:ext cx="2304256" cy="1610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355" y="112323"/>
            <a:ext cx="1204111" cy="1525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386" y="4941167"/>
            <a:ext cx="3381375" cy="1362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26" y="5493798"/>
            <a:ext cx="2304257" cy="12475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222" y="4617400"/>
            <a:ext cx="2880320" cy="2009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27584" y="215093"/>
            <a:ext cx="6336704" cy="403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6632"/>
            <a:ext cx="6026473" cy="1036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628800"/>
            <a:ext cx="7056784" cy="4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5496" y="116632"/>
            <a:ext cx="8640960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Динамика расходов бюджета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Усть-Кутского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муниципального образования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2021 - 2022 годы (тыс. руб.)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08437" y="1104110"/>
            <a:ext cx="6408390" cy="523220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исполнены в объеме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3 432 423,4тыс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95,9%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плана. Рост расходов к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655 665,3 тыс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123,6 %. 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60595"/>
              </p:ext>
            </p:extLst>
          </p:nvPr>
        </p:nvGraphicFramePr>
        <p:xfrm>
          <a:off x="-1361896" y="2183656"/>
          <a:ext cx="11995744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1052736"/>
            <a:ext cx="2011854" cy="1432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04000"/>
              </a:schemeClr>
            </a:gs>
            <a:gs pos="94000">
              <a:schemeClr val="bg2">
                <a:shade val="96000"/>
                <a:lumMod val="82000"/>
              </a:scheme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57540"/>
              </p:ext>
            </p:extLst>
          </p:nvPr>
        </p:nvGraphicFramePr>
        <p:xfrm>
          <a:off x="467544" y="1002585"/>
          <a:ext cx="4896667" cy="4794623"/>
        </p:xfrm>
        <a:graphic>
          <a:graphicData uri="http://schemas.openxmlformats.org/drawingml/2006/table">
            <a:tbl>
              <a:tblPr/>
              <a:tblGrid>
                <a:gridCol w="259241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72225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2866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753333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67506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316 414.5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307 377.4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38241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13 099.1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11 745.1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107 952.8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100 259.0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92.9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126 015.5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126 015.5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34 967.1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5 418.1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15.5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201038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2 405 163.8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2 318 119.2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189 371.7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185 166.9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458.8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458.8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946571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4572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4572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69 539.5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68 685.1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559384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185 161.7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179 701.4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297027"/>
                  </a:ext>
                </a:extLst>
              </a:tr>
              <a:tr h="34144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6 998.8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6 822.4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754284"/>
                  </a:ext>
                </a:extLst>
              </a:tr>
              <a:tr h="49734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122 654.5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122 654.5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9770"/>
                  </a:ext>
                </a:extLst>
              </a:tr>
              <a:tr h="238226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5716" marR="5716" marT="5718" marB="0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3 577 797.8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3 432 423.4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95.9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8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15791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687151"/>
            <a:ext cx="2395936" cy="1365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9388" y="100282"/>
            <a:ext cx="6192812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расходов бюджета</a:t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Усть-Кутского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муниципального образования в 2022 году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344999"/>
              </p:ext>
            </p:extLst>
          </p:nvPr>
        </p:nvGraphicFramePr>
        <p:xfrm>
          <a:off x="5274591" y="1520788"/>
          <a:ext cx="3851920" cy="3996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15888"/>
            <a:ext cx="8291264" cy="594668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2 год по функциональной структуре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(тыс. руб.)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511948"/>
              </p:ext>
            </p:extLst>
          </p:nvPr>
        </p:nvGraphicFramePr>
        <p:xfrm>
          <a:off x="251520" y="1383725"/>
          <a:ext cx="4752528" cy="4452799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37626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8407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0429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731176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5 593.6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5 049.2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9 805.4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9 361.6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95.5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162 160.4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159 446.8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92.2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55 472.7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53 976.4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82 270.8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79 440.5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316 414.5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307 377.4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52127924"/>
              </p:ext>
            </p:extLst>
          </p:nvPr>
        </p:nvGraphicFramePr>
        <p:xfrm>
          <a:off x="4782262" y="1860363"/>
          <a:ext cx="363645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292080" y="1857988"/>
            <a:ext cx="23042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21" y="918472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197" y="2111629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528" y="500934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389" y="5551357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231981" y="815793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4624"/>
            <a:ext cx="8686800" cy="1080120"/>
          </a:xfrm>
          <a:solidFill>
            <a:srgbClr val="E26518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  <a:endParaRPr lang="ru-RU" sz="2000" b="1" i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08891466"/>
              </p:ext>
            </p:extLst>
          </p:nvPr>
        </p:nvGraphicFramePr>
        <p:xfrm>
          <a:off x="539552" y="1397000"/>
          <a:ext cx="8208912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4227" y="116557"/>
            <a:ext cx="8686800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2022 год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4572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037074596"/>
              </p:ext>
            </p:extLst>
          </p:nvPr>
        </p:nvGraphicFramePr>
        <p:xfrm>
          <a:off x="228599" y="980728"/>
          <a:ext cx="8702427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7688" y="87479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муниципального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2022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 по функциональной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структуре 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59632" y="756481"/>
            <a:ext cx="7102624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53870"/>
              </p:ext>
            </p:extLst>
          </p:nvPr>
        </p:nvGraphicFramePr>
        <p:xfrm>
          <a:off x="2304244" y="1410431"/>
          <a:ext cx="4788036" cy="191419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49557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78029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2960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12 772.8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11 418.8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204.9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204.9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13 099.1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11 745.1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454338"/>
            <a:ext cx="1944216" cy="12755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366" y="1553803"/>
            <a:ext cx="1871634" cy="12193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766" y="3429000"/>
            <a:ext cx="3250417" cy="1481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56" y="3717032"/>
            <a:ext cx="3617175" cy="2750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725" y="5014833"/>
            <a:ext cx="4230497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779912" y="14479"/>
            <a:ext cx="4671336" cy="39102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3508" y="2149258"/>
            <a:ext cx="3636404" cy="16515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пассажирских перевозок </a:t>
            </a:r>
            <a:r>
              <a:rPr lang="ru-RU" sz="13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общего пользования (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осуществлению регулярных перевозок пассажиров автобусом по регулируемым </a:t>
            </a:r>
            <a:r>
              <a:rPr lang="ru-RU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тарифам) </a:t>
            </a:r>
            <a:r>
              <a:rPr lang="ru-RU" sz="1300" b="1" dirty="0" smtClean="0">
                <a:ln w="0"/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границах муниципального района в </a:t>
            </a:r>
            <a:r>
              <a:rPr lang="ru-RU" sz="13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3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50362"/>
            <a:ext cx="3237692" cy="2428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873955" y="6021431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1 614,8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925485"/>
            <a:ext cx="1944216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 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84051"/>
            <a:ext cx="3132348" cy="195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7148" t="18787" r="3310" b="15603"/>
          <a:stretch/>
        </p:blipFill>
        <p:spPr>
          <a:xfrm>
            <a:off x="4070612" y="2774267"/>
            <a:ext cx="3339102" cy="1506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4018753" y="2174409"/>
            <a:ext cx="4788023" cy="5078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kumimoji="0" lang="ru-RU" sz="1300" b="1" u="none" strike="noStrike" kern="1200" cap="none" spc="0" normalizeH="0" baseline="0" noProof="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 деятельности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kumimoji="0" lang="ru-RU" sz="1300" b="1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02112" y="3033626"/>
            <a:ext cx="1741888" cy="892552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3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66 261,3 </a:t>
            </a:r>
            <a:r>
              <a:rPr lang="ru-RU" sz="1300" b="1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3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312033"/>
              </p:ext>
            </p:extLst>
          </p:nvPr>
        </p:nvGraphicFramePr>
        <p:xfrm>
          <a:off x="3667308" y="446516"/>
          <a:ext cx="4896544" cy="165126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25045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0524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83560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052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1 469.0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1 409.0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5 218.3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4 865.2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74 025.6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67 208.5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27 239.9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26 776.3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107 952.8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100 259.0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92.9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3995936" y="4374526"/>
            <a:ext cx="5040560" cy="7981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kumimoji="0" lang="ru-RU" sz="1300" b="1" u="none" strike="noStrike" kern="1200" cap="none" spc="0" normalizeH="0" baseline="0" noProof="0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</a:t>
            </a:r>
            <a:r>
              <a:rPr lang="ru-RU" sz="13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предоставления транспортных услуг населению и организация транспортного обслуживания населения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</a:t>
            </a:r>
            <a:endParaRPr kumimoji="0" lang="ru-RU" sz="1300" b="1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524" y="5166009"/>
            <a:ext cx="2905972" cy="17326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8838" y="5534631"/>
            <a:ext cx="1941686" cy="892552"/>
          </a:xfrm>
          <a:prstGeom prst="rect">
            <a:avLst/>
          </a:prstGeom>
          <a:solidFill>
            <a:srgbClr val="FFCCFF"/>
          </a:solidFill>
          <a:scene3d>
            <a:camera prst="perspectiveRigh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3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3 25</a:t>
            </a:r>
            <a:r>
              <a:rPr lang="en-US" sz="1300" b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b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,4 </a:t>
            </a:r>
            <a:r>
              <a:rPr lang="ru-RU" sz="1300" b="1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3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583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805517"/>
              </p:ext>
            </p:extLst>
          </p:nvPr>
        </p:nvGraphicFramePr>
        <p:xfrm>
          <a:off x="3490792" y="830937"/>
          <a:ext cx="5364596" cy="13647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178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089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10 087.8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10 087.8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75 157.5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75 157.5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40 770.2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40 770.2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126 015.5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126 015.5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1"/>
          <a:stretch/>
        </p:blipFill>
        <p:spPr>
          <a:xfrm>
            <a:off x="611560" y="687311"/>
            <a:ext cx="2592288" cy="1557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251520" y="2347476"/>
            <a:ext cx="3024336" cy="1296144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техническое обслуживание эл/сетей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 муниципальной собственности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в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п.Верхнемарсково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955,0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6667" r="15633" b="14584"/>
          <a:stretch/>
        </p:blipFill>
        <p:spPr>
          <a:xfrm>
            <a:off x="3707904" y="2444814"/>
            <a:ext cx="3168352" cy="237626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831123" y="3099678"/>
            <a:ext cx="2286254" cy="13374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дизельные генераторные установки (3 штуки)</a:t>
            </a:r>
            <a:endParaRPr lang="ru-RU" sz="14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2 642,7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81128"/>
            <a:ext cx="2952328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283968" y="5035922"/>
            <a:ext cx="2700300" cy="1296144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«РУСЭНЕРГОСБЫТ»</a:t>
            </a:r>
            <a:endParaRPr lang="ru-RU" sz="14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28 254,6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0" t="6743" b="35003"/>
          <a:stretch/>
        </p:blipFill>
        <p:spPr>
          <a:xfrm>
            <a:off x="251520" y="740474"/>
            <a:ext cx="2479174" cy="1568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44" y="2805657"/>
            <a:ext cx="3015899" cy="1685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83" y="857328"/>
            <a:ext cx="2496197" cy="1662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1" y="2763309"/>
            <a:ext cx="3067439" cy="1805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7355160" cy="404664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году ( тыс. руб.)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26259" y="777642"/>
            <a:ext cx="2314356" cy="788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проживающих в поселении и нуждающихся в жилых помещениях граждан жилыми помещениями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933838" y="1941349"/>
            <a:ext cx="2314356" cy="64436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городскому поселению – 1 990,0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2878647" y="1662258"/>
            <a:ext cx="290893" cy="167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37959" y="2786123"/>
            <a:ext cx="21754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территории поселения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2483768" y="3965512"/>
            <a:ext cx="1532040" cy="661316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–  5 820,2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3409421">
            <a:off x="5336387" y="3775134"/>
            <a:ext cx="303703" cy="171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08" y="4932212"/>
            <a:ext cx="3077082" cy="1819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Скругленный прямоугольник 32"/>
          <p:cNvSpPr/>
          <p:nvPr/>
        </p:nvSpPr>
        <p:spPr>
          <a:xfrm>
            <a:off x="1259632" y="5267402"/>
            <a:ext cx="2230516" cy="8681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ритуальных услуг и содержанию мест захоронения</a:t>
            </a:r>
          </a:p>
        </p:txBody>
      </p:sp>
      <p:sp>
        <p:nvSpPr>
          <p:cNvPr id="34" name="Блок-схема: альтернативный процесс 33"/>
          <p:cNvSpPr/>
          <p:nvPr/>
        </p:nvSpPr>
        <p:spPr>
          <a:xfrm>
            <a:off x="6586410" y="5267402"/>
            <a:ext cx="1609167" cy="6343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8 683,3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5325618" y="3996952"/>
            <a:ext cx="1465151" cy="598436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25 972,6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6791641">
            <a:off x="3882081" y="3763641"/>
            <a:ext cx="296194" cy="1956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526560" y="5709803"/>
            <a:ext cx="482901" cy="238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727402" y="822341"/>
            <a:ext cx="2314356" cy="7883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владению, пользованию и распоряжению имуществом, находящимся в муниципальной собственности поселения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6685797" y="1930337"/>
            <a:ext cx="2314356" cy="64436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endPara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городскому поселению – 1 199,3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7363701" y="1697854"/>
            <a:ext cx="290893" cy="167822"/>
          </a:xfrm>
          <a:prstGeom prst="rightArrow">
            <a:avLst/>
          </a:prstGeom>
          <a:solidFill>
            <a:srgbClr val="E8FA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9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13223"/>
          <a:stretch/>
        </p:blipFill>
        <p:spPr>
          <a:xfrm>
            <a:off x="29716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9248" y="188640"/>
            <a:ext cx="8424936" cy="6247864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– это основа устойчивого развития нашего района, а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прозрачность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расходования бюджетных средств – один из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ключевых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приоритетов работы администрации </a:t>
            </a:r>
            <a:r>
              <a:rPr lang="ru-RU" sz="2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представленной презентации подведены итоги исполнения бюджета </a:t>
            </a:r>
            <a:r>
              <a:rPr lang="ru-RU" sz="2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за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2022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год. </a:t>
            </a:r>
          </a:p>
          <a:p>
            <a:pPr algn="ctr"/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каждый сможет увидеть, как, где и когда сработали муниципальные финансы.</a:t>
            </a:r>
          </a:p>
          <a:p>
            <a:pPr algn="ctr"/>
            <a:endParaRPr lang="ru-RU" sz="2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A9F26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,  что  изучение  представленной  информации  даст  возможность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жителям  </a:t>
            </a:r>
            <a:r>
              <a:rPr lang="ru-RU" sz="2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района  узнать,  как  формируется  местный  бюджет  по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доходам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,  а  также  на  какие  цели  и  в  каком  объёме  направляются  бюджетные </a:t>
            </a:r>
            <a:r>
              <a:rPr lang="ru-RU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средства</a:t>
            </a:r>
            <a:r>
              <a:rPr lang="ru-RU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9F26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" y="2430720"/>
            <a:ext cx="2532192" cy="1875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85" y="106836"/>
            <a:ext cx="2150336" cy="1612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2723726" y="1855165"/>
            <a:ext cx="3683963" cy="18398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4" y="4678750"/>
            <a:ext cx="2698016" cy="1606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6474" t="18160" r="11158" b="5370"/>
          <a:stretch/>
        </p:blipFill>
        <p:spPr>
          <a:xfrm>
            <a:off x="3379123" y="4931850"/>
            <a:ext cx="2698254" cy="1688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9978" t="19256" r="27252"/>
          <a:stretch/>
        </p:blipFill>
        <p:spPr>
          <a:xfrm>
            <a:off x="6827526" y="4717253"/>
            <a:ext cx="2213061" cy="1786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0731" t="20980" r="23706" b="9877"/>
          <a:stretch/>
        </p:blipFill>
        <p:spPr>
          <a:xfrm>
            <a:off x="6796040" y="2173983"/>
            <a:ext cx="2219176" cy="151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446481" y="1640392"/>
            <a:ext cx="1609167" cy="6343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15 499,2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88818" y="4418808"/>
            <a:ext cx="1406202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6 499,9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865578" y="4594606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955,2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7020272" y="3350265"/>
            <a:ext cx="1389339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сельскому поселению – 2 337,5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424349" y="4476925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Ручейскому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 поселению –  2 120,0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799966" y="4594606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– 4 230,9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827526" y="1340763"/>
            <a:ext cx="1406202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Верхнемарковскому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11 622,4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771017" flipV="1">
            <a:off x="1901345" y="2377641"/>
            <a:ext cx="868059" cy="1568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6897"/>
          <a:stretch/>
        </p:blipFill>
        <p:spPr>
          <a:xfrm>
            <a:off x="171282" y="202327"/>
            <a:ext cx="2064051" cy="1363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Заголовок 3"/>
          <p:cNvSpPr txBox="1">
            <a:spLocks/>
          </p:cNvSpPr>
          <p:nvPr/>
        </p:nvSpPr>
        <p:spPr>
          <a:xfrm>
            <a:off x="2589561" y="202327"/>
            <a:ext cx="3888432" cy="710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году ( тыс. руб.)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лево 19"/>
          <p:cNvSpPr/>
          <p:nvPr/>
        </p:nvSpPr>
        <p:spPr>
          <a:xfrm rot="8880725">
            <a:off x="6197110" y="1676717"/>
            <a:ext cx="698205" cy="165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 rot="11497051">
            <a:off x="6361389" y="3604544"/>
            <a:ext cx="698205" cy="165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 rot="16200000">
            <a:off x="3327318" y="4003606"/>
            <a:ext cx="833182" cy="2160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 rot="14162012">
            <a:off x="5909161" y="4024839"/>
            <a:ext cx="872022" cy="1818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18936586">
            <a:off x="2160993" y="4050033"/>
            <a:ext cx="1163513" cy="2105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16200000">
            <a:off x="5136667" y="3978462"/>
            <a:ext cx="798892" cy="232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581695" y="332656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</a:t>
            </a:r>
            <a:r>
              <a:rPr lang="ru-RU" sz="20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26010"/>
              </p:ext>
            </p:extLst>
          </p:nvPr>
        </p:nvGraphicFramePr>
        <p:xfrm>
          <a:off x="1401675" y="1116911"/>
          <a:ext cx="6156684" cy="103243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89161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9458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8647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8647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34 967.1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5 418.1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34 967.1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5 418.1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15.5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2852936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072118" y="3429000"/>
            <a:ext cx="3888432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5 418,1 тыс. рублей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3">
                <a:lumMod val="5000"/>
                <a:lumOff val="95000"/>
              </a:schemeClr>
            </a:gs>
            <a:gs pos="72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307474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4146771"/>
              </p:ext>
            </p:extLst>
          </p:nvPr>
        </p:nvGraphicFramePr>
        <p:xfrm>
          <a:off x="4499992" y="3789040"/>
          <a:ext cx="4392489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48980"/>
            <a:ext cx="1980728" cy="1216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366" y="964579"/>
            <a:ext cx="175981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756" y="964579"/>
            <a:ext cx="183799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3678"/>
          <a:stretch/>
        </p:blipFill>
        <p:spPr>
          <a:xfrm>
            <a:off x="5268012" y="2257106"/>
            <a:ext cx="2976395" cy="14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4883" t="24317" r="5116"/>
          <a:stretch/>
        </p:blipFill>
        <p:spPr>
          <a:xfrm>
            <a:off x="2340385" y="3244075"/>
            <a:ext cx="2159607" cy="12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321" y="4796286"/>
            <a:ext cx="4308152" cy="181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1583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318920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401570"/>
              </p:ext>
            </p:extLst>
          </p:nvPr>
        </p:nvGraphicFramePr>
        <p:xfrm>
          <a:off x="323321" y="850188"/>
          <a:ext cx="4104455" cy="22803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2 405 163.8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>
                          <a:effectLst/>
                          <a:latin typeface="Times New Roman" panose="02020603050405020304" pitchFamily="18" charset="0"/>
                        </a:rPr>
                        <a:t>2 318 119.2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96.4</a:t>
                      </a:r>
                      <a:endParaRPr lang="ru-RU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760 289.1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741 815.5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1 349 409.1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1 299 917.3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144 237.2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129 584.3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89.8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1 402.8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1 402.8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37 201.4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35 074.4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94.3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112 624.2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110 324.9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63" t="13368" r="7160" b="11681"/>
          <a:stretch/>
        </p:blipFill>
        <p:spPr>
          <a:xfrm>
            <a:off x="5940665" y="586341"/>
            <a:ext cx="3049749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376075" y="76940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819801"/>
              </p:ext>
            </p:extLst>
          </p:nvPr>
        </p:nvGraphicFramePr>
        <p:xfrm>
          <a:off x="395536" y="805859"/>
          <a:ext cx="5364596" cy="109035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178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089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122 691.7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119 894.8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66 680.0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Times New Roman" panose="02020603050405020304" pitchFamily="18" charset="0"/>
                        </a:rPr>
                        <a:t>65 272.1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189 371.7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185 166.9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61963329"/>
              </p:ext>
            </p:extLst>
          </p:nvPr>
        </p:nvGraphicFramePr>
        <p:xfrm>
          <a:off x="4706445" y="2492896"/>
          <a:ext cx="4283969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839" t="15883" r="25320" b="4679"/>
          <a:stretch/>
        </p:blipFill>
        <p:spPr>
          <a:xfrm>
            <a:off x="650082" y="2178432"/>
            <a:ext cx="3528392" cy="191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151"/>
          <a:stretch/>
        </p:blipFill>
        <p:spPr>
          <a:xfrm>
            <a:off x="85631" y="4506772"/>
            <a:ext cx="2434141" cy="2231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87" t="9686" r="-687" b="24448"/>
          <a:stretch/>
        </p:blipFill>
        <p:spPr>
          <a:xfrm>
            <a:off x="2581230" y="4409728"/>
            <a:ext cx="209083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1752" y="188640"/>
            <a:ext cx="8686800" cy="1080120"/>
          </a:xfrm>
          <a:prstGeom prst="rect">
            <a:avLst/>
          </a:prstGeom>
          <a:solidFill>
            <a:srgbClr val="F0D676"/>
          </a:solidFill>
          <a:ln>
            <a:gradFill>
              <a:gsLst>
                <a:gs pos="54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</a:t>
            </a:r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работникам учреждений культуры и на оплату коммунальных </a:t>
            </a:r>
            <a:r>
              <a:rPr lang="ru-RU" sz="2000" b="1" i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услуг (тыс. руб.)</a:t>
            </a:r>
            <a:endParaRPr lang="ru-RU" sz="2000" b="1" i="1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5325517"/>
              </p:ext>
            </p:extLst>
          </p:nvPr>
        </p:nvGraphicFramePr>
        <p:xfrm>
          <a:off x="-180528" y="1397000"/>
          <a:ext cx="9324528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10462" y="74548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1403648" y="4237135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43608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66577079"/>
              </p:ext>
            </p:extLst>
          </p:nvPr>
        </p:nvGraphicFramePr>
        <p:xfrm>
          <a:off x="4572000" y="745487"/>
          <a:ext cx="4572000" cy="5779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043608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97069"/>
              </p:ext>
            </p:extLst>
          </p:nvPr>
        </p:nvGraphicFramePr>
        <p:xfrm>
          <a:off x="467546" y="836712"/>
          <a:ext cx="6408710" cy="20376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12681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254615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220707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220707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6 352.8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6 352.8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28 630.9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28 552.0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27 015.5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26 240.0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7 540.3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7 540.3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69 539.5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68 685.1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63456071"/>
              </p:ext>
            </p:extLst>
          </p:nvPr>
        </p:nvGraphicFramePr>
        <p:xfrm>
          <a:off x="2483768" y="3077274"/>
          <a:ext cx="727280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36" y="3212976"/>
            <a:ext cx="3647447" cy="28720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28" y="817926"/>
            <a:ext cx="3780420" cy="1886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57200" y="230656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8167" y="1042573"/>
            <a:ext cx="2962672" cy="10545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гражданам субсидий на оплату жилых помещений  коммунальных услуг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3212976"/>
            <a:ext cx="3096344" cy="1296144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медицинское 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063" y="5164396"/>
            <a:ext cx="3068283" cy="1350021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491971" y="1187013"/>
            <a:ext cx="1260140" cy="78682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22 467,5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0" y="2549903"/>
            <a:ext cx="3243169" cy="2161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3764707" y="3446093"/>
            <a:ext cx="1274440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2 732,0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593" y="4711621"/>
            <a:ext cx="3565301" cy="19865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3764705" y="5373216"/>
            <a:ext cx="1167334" cy="79208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427,7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 b="16747"/>
          <a:stretch/>
        </p:blipFill>
        <p:spPr>
          <a:xfrm>
            <a:off x="6530616" y="4787816"/>
            <a:ext cx="2448272" cy="165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29615" y="700556"/>
            <a:ext cx="3384376" cy="105185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28353" y="2782251"/>
            <a:ext cx="3515816" cy="129349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214" y="5254718"/>
            <a:ext cx="2880320" cy="868198"/>
          </a:xfrm>
          <a:prstGeom prst="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почетным 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 Усть-Кутского района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25" y="490932"/>
            <a:ext cx="3377271" cy="1803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3851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066881" y="979729"/>
            <a:ext cx="1177280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459,9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4227" b="13086"/>
          <a:stretch/>
        </p:blipFill>
        <p:spPr>
          <a:xfrm>
            <a:off x="357871" y="2517542"/>
            <a:ext cx="3527864" cy="1895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4051496" y="3098920"/>
            <a:ext cx="1177280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1 863,8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6985" b="10971"/>
          <a:stretch/>
        </p:blipFill>
        <p:spPr>
          <a:xfrm>
            <a:off x="5244161" y="4787816"/>
            <a:ext cx="1401866" cy="1662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Овал 12"/>
          <p:cNvSpPr/>
          <p:nvPr/>
        </p:nvSpPr>
        <p:spPr>
          <a:xfrm>
            <a:off x="3971692" y="5229200"/>
            <a:ext cx="1177280" cy="633032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601,0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77818" y="5387891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108" r="3108"/>
          <a:stretch/>
        </p:blipFill>
        <p:spPr>
          <a:xfrm>
            <a:off x="26556" y="-1"/>
            <a:ext cx="9162896" cy="6842512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22732213"/>
              </p:ext>
            </p:extLst>
          </p:nvPr>
        </p:nvGraphicFramePr>
        <p:xfrm>
          <a:off x="77837" y="4581128"/>
          <a:ext cx="446398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560" y="4293096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7-10 лет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6132" y="4240617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11-18 лет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340106367"/>
              </p:ext>
            </p:extLst>
          </p:nvPr>
        </p:nvGraphicFramePr>
        <p:xfrm>
          <a:off x="4698908" y="4528649"/>
          <a:ext cx="4463988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229365" y="1981913"/>
            <a:ext cx="1273814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7 940,4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тыс. рублей</a:t>
            </a:r>
            <a:endParaRPr lang="ru-RU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728168" y="1936115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2 007,7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тыс. рублей</a:t>
            </a:r>
            <a:endParaRPr lang="ru-RU" sz="14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7567" y="1227414"/>
            <a:ext cx="1296144" cy="545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05712" y="1207426"/>
            <a:ext cx="1147032" cy="493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539552" y="0"/>
            <a:ext cx="8136904" cy="103996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 на обеспечение бесплатного питания учащихся из многодетных и малоимущих семей, посещающих общеобразовательные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6632"/>
            <a:ext cx="8376630" cy="780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767" y="5474087"/>
            <a:ext cx="2402032" cy="1383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071" y="4509120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15289" y="896988"/>
            <a:ext cx="605262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2022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принят решением Думы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21.12.2021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годов». В течение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решение о бюджете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раз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вносились изменения.</a:t>
            </a:r>
          </a:p>
          <a:p>
            <a:pPr algn="just"/>
            <a:endParaRPr lang="ru-RU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Окончательно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показатели районного бюджета утверждены решением Думы </a:t>
            </a:r>
            <a:r>
              <a:rPr lang="ru-RU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28.12.2022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89.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9873" t="4782" r="20816" b="3369"/>
          <a:stretch/>
        </p:blipFill>
        <p:spPr>
          <a:xfrm>
            <a:off x="6588224" y="896988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16569" r="9933" b="23175"/>
          <a:stretch/>
        </p:blipFill>
        <p:spPr>
          <a:xfrm>
            <a:off x="278590" y="5540283"/>
            <a:ext cx="2330980" cy="1224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79" y="5540283"/>
            <a:ext cx="2307553" cy="1202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809052"/>
            <a:ext cx="9144000" cy="404894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179512" y="842855"/>
            <a:ext cx="3439980" cy="2140880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обучающихся с ограниченными возможностями здоровья в муниципальных общеобразовательных организациях в Иркутской </a:t>
            </a:r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endParaRPr lang="ru-RU" sz="11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463065" y="6275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3647021" y="3039541"/>
            <a:ext cx="2653169" cy="1037531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</a:t>
            </a:r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4 332,9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5220070" y="793305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</a:t>
            </a:r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</a:t>
            </a:r>
            <a:r>
              <a:rPr lang="ru-RU" sz="1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259,9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1637688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365277" y="478879"/>
            <a:ext cx="288032" cy="250485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6990234" y="522715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95537" y="2318105"/>
            <a:ext cx="1368152" cy="6656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7 292,4</a:t>
            </a:r>
          </a:p>
        </p:txBody>
      </p:sp>
      <p:sp>
        <p:nvSpPr>
          <p:cNvPr id="23" name="Овал 22"/>
          <p:cNvSpPr/>
          <p:nvPr/>
        </p:nvSpPr>
        <p:spPr>
          <a:xfrm>
            <a:off x="2183055" y="2318105"/>
            <a:ext cx="1308825" cy="665629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1 493,8</a:t>
            </a: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6001" r="6415" b="35700"/>
          <a:stretch/>
        </p:blipFill>
        <p:spPr>
          <a:xfrm>
            <a:off x="5823427" y="402436"/>
            <a:ext cx="3351768" cy="17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043608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17223"/>
              </p:ext>
            </p:extLst>
          </p:nvPr>
        </p:nvGraphicFramePr>
        <p:xfrm>
          <a:off x="395536" y="805859"/>
          <a:ext cx="5364596" cy="93126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8178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089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20960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185 161,7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179 701,4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87403260"/>
              </p:ext>
            </p:extLst>
          </p:nvPr>
        </p:nvGraphicFramePr>
        <p:xfrm>
          <a:off x="4304323" y="1988840"/>
          <a:ext cx="4860032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956">
            <a:off x="185273" y="1952528"/>
            <a:ext cx="2763585" cy="181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5034" r="4077" b="9391"/>
          <a:stretch/>
        </p:blipFill>
        <p:spPr>
          <a:xfrm>
            <a:off x="179512" y="4213595"/>
            <a:ext cx="2520280" cy="2117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5141" b="16738"/>
          <a:stretch/>
        </p:blipFill>
        <p:spPr>
          <a:xfrm rot="21244721">
            <a:off x="2151520" y="2242325"/>
            <a:ext cx="2861488" cy="168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5678" r="16703" b="8790"/>
          <a:stretch/>
        </p:blipFill>
        <p:spPr>
          <a:xfrm rot="20447862">
            <a:off x="2475339" y="4311406"/>
            <a:ext cx="1853571" cy="224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87624" y="188640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5962110" y="1009021"/>
            <a:ext cx="2883892" cy="41081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32240146"/>
              </p:ext>
            </p:extLst>
          </p:nvPr>
        </p:nvGraphicFramePr>
        <p:xfrm>
          <a:off x="116616" y="980728"/>
          <a:ext cx="380731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3854209" y="1144246"/>
            <a:ext cx="2753243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4355976" y="4541484"/>
            <a:ext cx="4235627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9159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71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827584" y="1867842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122 654,5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238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6084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4194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86916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	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долг по состоянию на 1 января 2023 года отсутствует.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300169"/>
            <a:ext cx="7344816" cy="876924"/>
          </a:xfrm>
          <a:prstGeom prst="roundRect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ВНУТРЕННЕГО 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ФИНАНСИРОВАНИЯ 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ДЕФИЦИТА 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РАЙОННОГО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631192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в 2022 году составили (минус) 128 121,4 тыс. рублей: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- изменение остатков на счетах - минус 128 121,4 тыс. рублей.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31640" y="3429000"/>
            <a:ext cx="6336704" cy="576064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ДОЛГ</a:t>
            </a:r>
            <a:endParaRPr lang="ru-RU" sz="24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467544" y="188640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программ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тыс.рублей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86692"/>
              </p:ext>
            </p:extLst>
          </p:nvPr>
        </p:nvGraphicFramePr>
        <p:xfrm>
          <a:off x="395536" y="1268762"/>
          <a:ext cx="8568952" cy="5140683"/>
        </p:xfrm>
        <a:graphic>
          <a:graphicData uri="http://schemas.openxmlformats.org/drawingml/2006/table">
            <a:tbl>
              <a:tblPr/>
              <a:tblGrid>
                <a:gridCol w="3562409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262759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262759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262759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218266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128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2021 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2022 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2022 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257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2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1 322.9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1 863.8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1 863.8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193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2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193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447.9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312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</a:t>
                      </a:r>
                      <a:r>
                        <a:rPr lang="ru-RU" sz="12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193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2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742.4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1 135.4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1 135.4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193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Усть-Кутском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2 317.8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2 792.0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2 792.0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  <a:tr h="257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9 179.7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12 088.6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12 088.6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559836"/>
                  </a:ext>
                </a:extLst>
              </a:tr>
              <a:tr h="257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6 998.1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11 863.6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10 363.6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87.4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851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967963"/>
              </p:ext>
            </p:extLst>
          </p:nvPr>
        </p:nvGraphicFramePr>
        <p:xfrm>
          <a:off x="467544" y="522808"/>
          <a:ext cx="8352926" cy="5812383"/>
        </p:xfrm>
        <a:graphic>
          <a:graphicData uri="http://schemas.openxmlformats.org/drawingml/2006/table">
            <a:tbl>
              <a:tblPr/>
              <a:tblGrid>
                <a:gridCol w="3600399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103127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230921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230921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187558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477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2021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2022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477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42 431.1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47 692.1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47 262.7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381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8 696.5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7 362.1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7 362.1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381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5 037.7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3 774.5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3 774.5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286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62 922.6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72 827.9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72 583.8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99.7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381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10 851.5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146 408.9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115 374.0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78.8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1909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3 436.3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44 201.1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30 082.9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68.1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286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физической культуры и спорта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146 539.0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180 858.6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175 398.3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97.0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  <a:tr h="286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2 374.5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2 355.0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2 355.0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821637"/>
                  </a:ext>
                </a:extLst>
              </a:tr>
              <a:tr h="286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943.0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1 137.2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1 137.2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309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998009"/>
              </p:ext>
            </p:extLst>
          </p:nvPr>
        </p:nvGraphicFramePr>
        <p:xfrm>
          <a:off x="683568" y="404664"/>
          <a:ext cx="7922840" cy="5874317"/>
        </p:xfrm>
        <a:graphic>
          <a:graphicData uri="http://schemas.openxmlformats.org/drawingml/2006/table">
            <a:tbl>
              <a:tblPr/>
              <a:tblGrid>
                <a:gridCol w="3293801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167543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167543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167543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126410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704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2021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2022 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704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941.0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12 072.6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12 072.6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704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43 048.5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82 171.3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68 557.3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83.4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704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456.3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1 728.2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523.5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4699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2 703.6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3 371.1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2 897.3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85.9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11748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Усть-Кутском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1 469.0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1 409.0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95.9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11748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322.9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398.9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398.9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23502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352 653.2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655 301.7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587 162.3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89.6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188640"/>
            <a:ext cx="8064896" cy="432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ПРОЕКТОВ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851189"/>
              </p:ext>
            </p:extLst>
          </p:nvPr>
        </p:nvGraphicFramePr>
        <p:xfrm>
          <a:off x="467544" y="1052738"/>
          <a:ext cx="8208911" cy="5544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7336">
                  <a:extLst>
                    <a:ext uri="{9D8B030D-6E8A-4147-A177-3AD203B41FA5}">
                      <a16:colId xmlns:a16="http://schemas.microsoft.com/office/drawing/2014/main" val="2136717764"/>
                    </a:ext>
                  </a:extLst>
                </a:gridCol>
                <a:gridCol w="3327734">
                  <a:extLst>
                    <a:ext uri="{9D8B030D-6E8A-4147-A177-3AD203B41FA5}">
                      <a16:colId xmlns:a16="http://schemas.microsoft.com/office/drawing/2014/main" val="1523595099"/>
                    </a:ext>
                  </a:extLst>
                </a:gridCol>
                <a:gridCol w="1547567">
                  <a:extLst>
                    <a:ext uri="{9D8B030D-6E8A-4147-A177-3AD203B41FA5}">
                      <a16:colId xmlns:a16="http://schemas.microsoft.com/office/drawing/2014/main" val="946521499"/>
                    </a:ext>
                  </a:extLst>
                </a:gridCol>
                <a:gridCol w="1423291">
                  <a:extLst>
                    <a:ext uri="{9D8B030D-6E8A-4147-A177-3AD203B41FA5}">
                      <a16:colId xmlns:a16="http://schemas.microsoft.com/office/drawing/2014/main" val="3917497328"/>
                    </a:ext>
                  </a:extLst>
                </a:gridCol>
                <a:gridCol w="832983">
                  <a:extLst>
                    <a:ext uri="{9D8B030D-6E8A-4147-A177-3AD203B41FA5}">
                      <a16:colId xmlns:a16="http://schemas.microsoft.com/office/drawing/2014/main" val="2396708125"/>
                    </a:ext>
                  </a:extLst>
                </a:gridCol>
              </a:tblGrid>
              <a:tr h="346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2022 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на 01.01.2023 год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63198"/>
                  </a:ext>
                </a:extLst>
              </a:tr>
              <a:tr h="1669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А0 00000 Национальный проект  "Культура"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28196"/>
                  </a:ext>
                </a:extLst>
              </a:tr>
              <a:tr h="1669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А1 00000 Региональный проект "Культурная среда (Иркутская область)"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23651"/>
                  </a:ext>
                </a:extLst>
              </a:tr>
              <a:tr h="807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795A155197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модернизации муниципальных детских школ искусств по видам искусств (средства областного бюджета -19 381 200,00 рублей, средства местного бюджета - 992 400,00 рублей)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21 887,2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20 373,6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105589"/>
                  </a:ext>
                </a:extLst>
              </a:tr>
              <a:tr h="1669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E0 00000 Национальный проект "Образование"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25427"/>
                  </a:ext>
                </a:extLst>
              </a:tr>
              <a:tr h="1669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Е1 00000 Региональный проект "Современная школа"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30331"/>
                  </a:ext>
                </a:extLst>
              </a:tr>
              <a:tr h="1385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795E151690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созданию и обеспечению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 (Точка роста)  (за счет средств местного бюджета) МОУ СОШ № 3, МОУ СОШ с.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Подымахино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1 237,0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962181"/>
                  </a:ext>
                </a:extLst>
              </a:tr>
              <a:tr h="23084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ЕВ 00000 Региональный проект "Патриотическое воспитание граждан Российской Федерации"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352970"/>
                  </a:ext>
                </a:extLst>
              </a:tr>
              <a:tr h="6925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795EВ5179F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1 205,9  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1 205,8  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       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70520"/>
                  </a:ext>
                </a:extLst>
              </a:tr>
              <a:tr h="1669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P0 00000 Национальный проект "Демография"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28174"/>
                  </a:ext>
                </a:extLst>
              </a:tr>
              <a:tr h="26451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P4 00000 Региональный проект "Укрепление общественного здоровья (Иркутская область)"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848562"/>
                  </a:ext>
                </a:extLst>
              </a:tr>
              <a:tr h="815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795P422100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398,9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398,9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161967"/>
                  </a:ext>
                </a:extLst>
              </a:tr>
              <a:tr h="166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24 774,0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23 260,3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4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87524" y="1131395"/>
            <a:ext cx="8712968" cy="432048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r>
              <a:rPr 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</a:p>
          <a:p>
            <a:pPr algn="ctr"/>
            <a:r>
              <a:rPr lang="ru-RU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Комитетом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fin11@gfu.ru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www.admin-ukmo.ru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Суббота-воскресенье выходной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99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90" y="4293096"/>
            <a:ext cx="2519362" cy="1924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316600"/>
            <a:ext cx="8640960" cy="403441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bestinvestor.ru/wp-content/uploads/2014/04/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3" y="4653136"/>
            <a:ext cx="1783269" cy="16031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21827"/>
              </p:ext>
            </p:extLst>
          </p:nvPr>
        </p:nvGraphicFramePr>
        <p:xfrm>
          <a:off x="539553" y="126876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3 545 787,0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3 560 544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1 774 259,7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1 814 337,1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1 771 527,3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1 746 207,7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3 577 797,8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3 432 423,4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- 30 140,3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128 121,4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4005064"/>
            <a:ext cx="3322340" cy="2388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91680" y="124272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310"/>
              </a:spcAft>
              <a:buClrTx/>
              <a:buSzTx/>
              <a:buFontTx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2776"/>
            <a:ext cx="6840760" cy="471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467544" y="260648"/>
            <a:ext cx="7992888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183192172"/>
              </p:ext>
            </p:extLst>
          </p:nvPr>
        </p:nvGraphicFramePr>
        <p:xfrm>
          <a:off x="323528" y="980728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4542418"/>
            <a:ext cx="3456384" cy="19519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581128"/>
            <a:ext cx="3589036" cy="1913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236296" y="1124744"/>
            <a:ext cx="1764872" cy="1656184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Рост доходов к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2021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году - на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640 778,6 тыс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руб. или на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21,9%.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1523851" y="324656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539552" y="908720"/>
            <a:ext cx="6696744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266700" algn="just" defTabSz="342900" rtl="0" eaLnBrk="0" fontAlgn="base" latinLnBrk="0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>
                <a:srgbClr val="90C226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2022 году поступило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1 814 337,1 тыс. руб. 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налоговых и неналоговых    доходов или 102,3% от плановых назначений</a:t>
            </a:r>
            <a:r>
              <a:rPr kumimoji="0" lang="en-US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823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alt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 panose="020B0603020202020204"/>
              <a:ea typeface="+mn-ea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376935"/>
              </p:ext>
            </p:extLst>
          </p:nvPr>
        </p:nvGraphicFramePr>
        <p:xfrm>
          <a:off x="50800" y="1355726"/>
          <a:ext cx="8148638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012161" y="1454151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412 793,8 тыс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или  на</a:t>
            </a:r>
            <a:r>
              <a:rPr kumimoji="0" lang="ru-RU" altLang="ru-RU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kumimoji="0" lang="ru-RU" alt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9,5%.</a:t>
            </a:r>
            <a:endParaRPr kumimoji="0" lang="ru-RU" alt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865688"/>
            <a:ext cx="2858164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539306"/>
            <a:ext cx="3028019" cy="20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451252"/>
              </p:ext>
            </p:extLst>
          </p:nvPr>
        </p:nvGraphicFramePr>
        <p:xfrm>
          <a:off x="251520" y="869682"/>
          <a:ext cx="8797007" cy="574763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88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2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207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389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1 774 259,7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814 337,1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7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1 368 197,2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1 403 740,9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14 008,2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16 164,6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97 068,8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98 143,9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971,0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14 332,7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8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8 230,0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8 457,3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1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Дивиденды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муниципальным районам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1 520,3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1 520,3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653447103"/>
                  </a:ext>
                </a:extLst>
              </a:tr>
              <a:tr h="3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32 473,0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31 201,1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2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138 320,4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138 086,8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92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69 204,6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67 944,7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51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5 076,6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6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22 572,1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22 979,6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6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2 653,0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2 911,1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467544" y="74340"/>
            <a:ext cx="8232976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доходов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45980"/>
              </p:ext>
            </p:extLst>
          </p:nvPr>
        </p:nvGraphicFramePr>
        <p:xfrm>
          <a:off x="251519" y="1196753"/>
          <a:ext cx="8737033" cy="544316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025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29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651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поступление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771 527,3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1 746 207,7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26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176 695,6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151 019,8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6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1 498 904,7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1 498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137,0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92 049,9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93 173,9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4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2 915,8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2 915,8</a:t>
                      </a:r>
                    </a:p>
                    <a:p>
                      <a:pPr algn="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1 492,5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1 492,5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9469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- 531,2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- 531,2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539552" y="260648"/>
            <a:ext cx="823297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бюджет </a:t>
            </a:r>
            <a:r>
              <a:rPr lang="ru-RU" sz="2000" dirty="0" err="1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19179</TotalTime>
  <Words>3124</Words>
  <Application>Microsoft Office PowerPoint</Application>
  <PresentationFormat>Экран (4:3)</PresentationFormat>
  <Paragraphs>806</Paragraphs>
  <Slides>39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Calibri</vt:lpstr>
      <vt:lpstr>Times New Roman</vt:lpstr>
      <vt:lpstr>Trebuchet MS</vt:lpstr>
      <vt:lpstr>Wingdings 3</vt:lpstr>
      <vt:lpstr>Аспект</vt:lpstr>
      <vt:lpstr>1_Аспект</vt:lpstr>
      <vt:lpstr>Отчет об исполнении бюджета Усть-Кутского муниципального образования за 2022 год</vt:lpstr>
      <vt:lpstr>Презентация PowerPoint</vt:lpstr>
      <vt:lpstr>Презентация PowerPoint</vt:lpstr>
      <vt:lpstr>Исполнение основных параметров районного бюджета в 2022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2022 год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в 2022 году (тыс. руб.)    </vt:lpstr>
      <vt:lpstr>Распределение расходов бюджета Усть-Кутского муниципального образования  на 2022 год по функциональной структуре  (тыс. руб.)</vt:lpstr>
      <vt:lpstr>Презентация PowerPoint</vt:lpstr>
      <vt:lpstr>Презентация PowerPoint</vt:lpstr>
      <vt:lpstr>Межбюджетные трансферты поселениям в 2022 году ( 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1571</cp:revision>
  <cp:lastPrinted>2023-04-10T06:25:13Z</cp:lastPrinted>
  <dcterms:created xsi:type="dcterms:W3CDTF">2016-09-27T03:14:33Z</dcterms:created>
  <dcterms:modified xsi:type="dcterms:W3CDTF">2023-06-07T03:38:41Z</dcterms:modified>
  <cp:contentStatus/>
</cp:coreProperties>
</file>