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1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700" r:id="rId4"/>
    <p:sldMasterId id="2147483717" r:id="rId5"/>
    <p:sldMasterId id="2147483734" r:id="rId6"/>
    <p:sldMasterId id="2147483751" r:id="rId7"/>
    <p:sldMasterId id="2147483768" r:id="rId8"/>
    <p:sldMasterId id="2147483785" r:id="rId9"/>
    <p:sldMasterId id="2147483802" r:id="rId10"/>
    <p:sldMasterId id="2147483855" r:id="rId11"/>
  </p:sldMasterIdLst>
  <p:notesMasterIdLst>
    <p:notesMasterId r:id="rId39"/>
  </p:notesMasterIdLst>
  <p:sldIdLst>
    <p:sldId id="429" r:id="rId12"/>
    <p:sldId id="526" r:id="rId13"/>
    <p:sldId id="525" r:id="rId14"/>
    <p:sldId id="528" r:id="rId15"/>
    <p:sldId id="519" r:id="rId16"/>
    <p:sldId id="518" r:id="rId17"/>
    <p:sldId id="523" r:id="rId18"/>
    <p:sldId id="535" r:id="rId19"/>
    <p:sldId id="483" r:id="rId20"/>
    <p:sldId id="484" r:id="rId21"/>
    <p:sldId id="533" r:id="rId22"/>
    <p:sldId id="534" r:id="rId23"/>
    <p:sldId id="500" r:id="rId24"/>
    <p:sldId id="501" r:id="rId25"/>
    <p:sldId id="502" r:id="rId26"/>
    <p:sldId id="532" r:id="rId27"/>
    <p:sldId id="529" r:id="rId28"/>
    <p:sldId id="530" r:id="rId29"/>
    <p:sldId id="531" r:id="rId30"/>
    <p:sldId id="503" r:id="rId31"/>
    <p:sldId id="513" r:id="rId32"/>
    <p:sldId id="514" r:id="rId33"/>
    <p:sldId id="515" r:id="rId34"/>
    <p:sldId id="516" r:id="rId35"/>
    <p:sldId id="517" r:id="rId36"/>
    <p:sldId id="527" r:id="rId37"/>
    <p:sldId id="343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2" autoAdjust="0"/>
    <p:restoredTop sz="92299" autoAdjust="0"/>
  </p:normalViewPr>
  <p:slideViewPr>
    <p:cSldViewPr snapToGrid="0">
      <p:cViewPr>
        <p:scale>
          <a:sx n="75" d="100"/>
          <a:sy n="75" d="100"/>
        </p:scale>
        <p:origin x="-1908" y="-9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4170D-F505-48EA-B426-5802143900D1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7D2C0-CC8E-4CE3-9188-0AB8EDF075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3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2016 году реформирование контрольно-надзорной деятельности на системном уровне перешло от стадии обсуждений к подготовке практических документов и осуществления конкретных шагов по изменению системы государственного контроля.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Реформа идет на фоне всемерной поддержки со стороны  Правительства бизнеса с ориентацией деятельности хозяйствующий субъектов на расширение импортозамещения, повышение конкурентоспособности, снижение всех видов издержек.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/>
              <a:t>Поставленная еще в 2010-2011 годах  задача перехода на новую модель надзора была законодательно закреплена статьей 8.1 «Применение риск-ориентированного подхода при организации государственного контроля (надзора)», введенной  13.07.2015 г. в федеральный закон от 26.12.2008 № 294  «О защите прав юридических лиц и индивидуальных предпринимателей при осуществлении государственного контроля (надзора) и муниципального контроля (надзора)». Закон установил, что выбор интенсивности (формы, продолжительности, периодичности)  проведения мероприятий по контролю и профилактике нарушения обязательных требований определяется отнесением деятельности юридического лица (ЮЛ), индивидуального предпринимателя (ИП) и/или используемых ими производственных объектов к определенной категории риска либо определенному классу (категории) опасности. 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Отнесение к определенному классу (категории) опасности осуществляется с учетом тяжести</a:t>
            </a:r>
            <a:r>
              <a:rPr lang="ru-RU" altLang="ru-RU" sz="1400" smtClean="0">
                <a:latin typeface="Times New Roman" panose="02020603050405020304" pitchFamily="18" charset="0"/>
              </a:rPr>
              <a:t> потенциальных негативных последствий возможного несоблюдения юридическими лицами, индивидуальными предпринимателями обязательных требований, </a:t>
            </a:r>
            <a:r>
              <a:rPr lang="ru-RU" altLang="ru-RU" sz="1400" smtClean="0">
                <a:solidFill>
                  <a:srgbClr val="800000"/>
                </a:solidFill>
                <a:latin typeface="Times New Roman" panose="02020603050405020304" pitchFamily="18" charset="0"/>
              </a:rPr>
              <a:t>а к определенной категории риска - также с учетом оценки вероятности несоблюдения соответствующих обязательных требований.</a:t>
            </a:r>
          </a:p>
          <a:p>
            <a:pPr marL="228600" indent="-228600">
              <a:lnSpc>
                <a:spcPct val="90000"/>
              </a:lnSpc>
            </a:pPr>
            <a:r>
              <a:rPr lang="ru-RU" altLang="ru-RU" sz="1400" smtClean="0">
                <a:latin typeface="Times New Roman" panose="02020603050405020304" pitchFamily="18" charset="0"/>
              </a:rPr>
              <a:t>Критерии отнесения деятельности юридических лиц, индивидуальных предпринимателей и (или) используемых ими производственных объектов к определенной категории риска либо определенному классу (категории) опасности определяются Правительством Российской Федерации, если такие критерии не установлены федеральным законом.</a:t>
            </a:r>
          </a:p>
          <a:p>
            <a:pPr marL="228600" indent="-228600" algn="just"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  <p:sp>
        <p:nvSpPr>
          <p:cNvPr id="45060" name="Номер слайда 3"/>
          <p:cNvSpPr txBox="1">
            <a:spLocks noGrp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BBD975D-E7B2-4EEB-A835-AD67151261C6}" type="slidenum">
              <a:rPr lang="ru-RU" altLang="ru-RU">
                <a:solidFill>
                  <a:prstClr val="black"/>
                </a:solidFill>
                <a:latin typeface="Arial" panose="020B0604020202020204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58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5699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27755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lastochka\Desktop\ТС\ТС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2" y="0"/>
            <a:ext cx="1136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 descr="Светлый диагональный 2"/>
          <p:cNvSpPr>
            <a:spLocks noChangeArrowheads="1"/>
          </p:cNvSpPr>
          <p:nvPr userDrawn="1"/>
        </p:nvSpPr>
        <p:spPr bwMode="auto">
          <a:xfrm>
            <a:off x="571502" y="2663828"/>
            <a:ext cx="10860617" cy="1285875"/>
          </a:xfrm>
          <a:prstGeom prst="rect">
            <a:avLst/>
          </a:prstGeom>
          <a:pattFill prst="ltUpDiag">
            <a:fgClr>
              <a:srgbClr val="FF9999">
                <a:alpha val="60001"/>
              </a:srgbClr>
            </a:fgClr>
            <a:bgClr>
              <a:schemeClr val="bg1">
                <a:alpha val="600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sp>
        <p:nvSpPr>
          <p:cNvPr id="4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294217" y="600075"/>
            <a:ext cx="11521016" cy="100330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95252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79662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93786680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08828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5931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661284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111787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76039701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7738786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878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7195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39076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61766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7557172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15685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72840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39184" y="188913"/>
            <a:ext cx="11343216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00920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lastochka\Desktop\ТС\ТС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2" y="0"/>
            <a:ext cx="1136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 descr="Светлый диагональный 2"/>
          <p:cNvSpPr>
            <a:spLocks noChangeArrowheads="1"/>
          </p:cNvSpPr>
          <p:nvPr userDrawn="1"/>
        </p:nvSpPr>
        <p:spPr bwMode="auto">
          <a:xfrm>
            <a:off x="571502" y="2663828"/>
            <a:ext cx="10860617" cy="1285875"/>
          </a:xfrm>
          <a:prstGeom prst="rect">
            <a:avLst/>
          </a:prstGeom>
          <a:pattFill prst="ltUpDiag">
            <a:fgClr>
              <a:srgbClr val="FF9999">
                <a:alpha val="60001"/>
              </a:srgbClr>
            </a:fgClr>
            <a:bgClr>
              <a:schemeClr val="bg1">
                <a:alpha val="600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sp>
        <p:nvSpPr>
          <p:cNvPr id="4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294217" y="600075"/>
            <a:ext cx="11521016" cy="100330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0627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28685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5700602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7059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19F09E-2480-49AA-A128-9280A1BB4E1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35858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97086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230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606976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9773965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5153108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62464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16705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517445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3284330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6803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A90230-1AA9-4A74-AAA5-C372AFBFC88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3034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50235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39184" y="188913"/>
            <a:ext cx="11343216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6309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19F09E-2480-49AA-A128-9280A1BB4E1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94045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A90230-1AA9-4A74-AAA5-C372AFBFC88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712920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4ECA71-14D9-409C-A81F-F049E7792C0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993137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A0A409-41A8-4396-94D9-21123F5004B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65241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709CA0-4F86-43B4-9B48-B69422E85F5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42057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35E1-F214-4E1E-B359-09B4761317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86225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59772-2889-48F5-9892-3CE5A772237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35438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5485D-7F40-405F-8869-EC798CCF180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503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4ECA71-14D9-409C-A81F-F049E7792C0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00378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8078E-16AB-4ABD-A38D-279F49A832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2950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64A41-2E1C-4CA2-869F-FC681B137F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493917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1C138-29A4-486E-A7E1-2D35DA3ED3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92489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97E83-C39D-474B-9141-D32669D5D3E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830EB-66FB-48CB-A1F4-010520EF3F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DCACD-696E-4D6F-A59B-F7E9260DFFF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3B0F4-ECD1-45E9-83BE-F3A8DAA200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48186-B937-4F2A-8664-2FC8953071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DB8A1-154C-4223-8438-73DD148C78D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1DC14-D769-4195-9C69-6FB7A9E9AC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A0A409-41A8-4396-94D9-21123F5004B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21295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1CB17-9344-4EA6-B079-3BFB2EEC8E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B6363-8003-47C5-B014-2789311C31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2D41D-DDFC-40FD-8FB9-624E8837F34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5FE453-0103-4FA4-8D7F-78D239A620B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709CA0-4F86-43B4-9B48-B69422E85F5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740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35E1-F214-4E1E-B359-09B4761317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76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59772-2889-48F5-9892-3CE5A772237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9844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5485D-7F40-405F-8869-EC798CCF180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72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8846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8078E-16AB-4ABD-A38D-279F49A832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7369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64A41-2E1C-4CA2-869F-FC681B137F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3808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1C138-29A4-486E-A7E1-2D35DA3ED3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786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2980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19F09E-2480-49AA-A128-9280A1BB4E1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9209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A90230-1AA9-4A74-AAA5-C372AFBFC88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433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4ECA71-14D9-409C-A81F-F049E7792C0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0883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A0A409-41A8-4396-94D9-21123F5004B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002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709CA0-4F86-43B4-9B48-B69422E85F5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5799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35E1-F214-4E1E-B359-09B4761317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76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30320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59772-2889-48F5-9892-3CE5A772237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3383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5485D-7F40-405F-8869-EC798CCF180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03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8078E-16AB-4ABD-A38D-279F49A832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3034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64A41-2E1C-4CA2-869F-FC681B137F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09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71C138-29A4-486E-A7E1-2D35DA3ED3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7481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04567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lastochka\Desktop\ТС\ТС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2" y="0"/>
            <a:ext cx="1136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 descr="Светлый диагональный 2"/>
          <p:cNvSpPr>
            <a:spLocks noChangeArrowheads="1"/>
          </p:cNvSpPr>
          <p:nvPr userDrawn="1"/>
        </p:nvSpPr>
        <p:spPr bwMode="auto">
          <a:xfrm>
            <a:off x="571502" y="2663828"/>
            <a:ext cx="10860617" cy="1285875"/>
          </a:xfrm>
          <a:prstGeom prst="rect">
            <a:avLst/>
          </a:prstGeom>
          <a:pattFill prst="ltUpDiag">
            <a:fgClr>
              <a:srgbClr val="FF9999">
                <a:alpha val="60001"/>
              </a:srgbClr>
            </a:fgClr>
            <a:bgClr>
              <a:schemeClr val="bg1">
                <a:alpha val="600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sp>
        <p:nvSpPr>
          <p:cNvPr id="4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294217" y="600075"/>
            <a:ext cx="11521016" cy="100330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5679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92885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923135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060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9198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58179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9645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785104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712629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9359308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5369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793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23161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6472863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78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40756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06429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39184" y="188913"/>
            <a:ext cx="11343216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2647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lastochka\Desktop\ТС\ТС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2" y="0"/>
            <a:ext cx="1136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 descr="Светлый диагональный 2"/>
          <p:cNvSpPr>
            <a:spLocks noChangeArrowheads="1"/>
          </p:cNvSpPr>
          <p:nvPr userDrawn="1"/>
        </p:nvSpPr>
        <p:spPr bwMode="auto">
          <a:xfrm>
            <a:off x="571502" y="2663828"/>
            <a:ext cx="10860617" cy="1285875"/>
          </a:xfrm>
          <a:prstGeom prst="rect">
            <a:avLst/>
          </a:prstGeom>
          <a:pattFill prst="ltUpDiag">
            <a:fgClr>
              <a:srgbClr val="FF9999">
                <a:alpha val="60001"/>
              </a:srgbClr>
            </a:fgClr>
            <a:bgClr>
              <a:schemeClr val="bg1">
                <a:alpha val="600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sp>
        <p:nvSpPr>
          <p:cNvPr id="4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294217" y="600075"/>
            <a:ext cx="11521016" cy="100330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3774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25668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771540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7577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88461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8789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981703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12945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78605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829779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824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55831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83092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107408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5104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8944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39184" y="188913"/>
            <a:ext cx="11343216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66204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lastochka\Desktop\ТС\ТС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2" y="0"/>
            <a:ext cx="1136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 descr="Светлый диагональный 2"/>
          <p:cNvSpPr>
            <a:spLocks noChangeArrowheads="1"/>
          </p:cNvSpPr>
          <p:nvPr userDrawn="1"/>
        </p:nvSpPr>
        <p:spPr bwMode="auto">
          <a:xfrm>
            <a:off x="571502" y="2663828"/>
            <a:ext cx="10860617" cy="1285875"/>
          </a:xfrm>
          <a:prstGeom prst="rect">
            <a:avLst/>
          </a:prstGeom>
          <a:pattFill prst="ltUpDiag">
            <a:fgClr>
              <a:srgbClr val="FF9999">
                <a:alpha val="60001"/>
              </a:srgbClr>
            </a:fgClr>
            <a:bgClr>
              <a:schemeClr val="bg1">
                <a:alpha val="600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sp>
        <p:nvSpPr>
          <p:cNvPr id="4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294217" y="600075"/>
            <a:ext cx="11521016" cy="100330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45165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659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62937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837162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63631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20481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004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358754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4681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8899371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55865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67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099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73892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491397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393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48323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39184" y="188913"/>
            <a:ext cx="11343216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49945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lastochka\Desktop\ТС\ТС1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5502" y="0"/>
            <a:ext cx="11366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6" descr="Светлый диагональный 2"/>
          <p:cNvSpPr>
            <a:spLocks noChangeArrowheads="1"/>
          </p:cNvSpPr>
          <p:nvPr userDrawn="1"/>
        </p:nvSpPr>
        <p:spPr bwMode="auto">
          <a:xfrm>
            <a:off x="571502" y="2663828"/>
            <a:ext cx="10860617" cy="1285875"/>
          </a:xfrm>
          <a:prstGeom prst="rect">
            <a:avLst/>
          </a:prstGeom>
          <a:pattFill prst="ltUpDiag">
            <a:fgClr>
              <a:srgbClr val="FF9999">
                <a:alpha val="60001"/>
              </a:srgbClr>
            </a:fgClr>
            <a:bgClr>
              <a:schemeClr val="bg1">
                <a:alpha val="60001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sp>
        <p:nvSpPr>
          <p:cNvPr id="4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294217" y="600075"/>
            <a:ext cx="11521016" cy="100330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0469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11183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052382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6116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27085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9588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45722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6525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1046120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739057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8287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76190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4963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858806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8098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85" y="188914"/>
            <a:ext cx="9889067" cy="7191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70011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239184" y="188913"/>
            <a:ext cx="11343216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25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9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01.xml"/><Relationship Id="rId16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6549B-C07D-4169-8F90-8E297ED63845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71887-8509-431F-A9BF-DB0F96EE99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82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3EDC80-1825-43A1-A88A-A36BA8D0A4A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4100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5"/>
            <a:ext cx="11906251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3"/>
            <a:ext cx="988906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63" name="Rectangle 15"/>
          <p:cNvSpPr>
            <a:spLocks noChangeArrowheads="1"/>
          </p:cNvSpPr>
          <p:nvPr userDrawn="1"/>
        </p:nvSpPr>
        <p:spPr bwMode="auto">
          <a:xfrm>
            <a:off x="484717" y="6432550"/>
            <a:ext cx="11707283" cy="71438"/>
          </a:xfrm>
          <a:prstGeom prst="rect">
            <a:avLst/>
          </a:prstGeom>
          <a:gradFill rotWithShape="1">
            <a:gsLst>
              <a:gs pos="0">
                <a:srgbClr val="990000"/>
              </a:gs>
              <a:gs pos="100000">
                <a:srgbClr val="990000">
                  <a:gamma/>
                  <a:tint val="79216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b="1">
              <a:solidFill>
                <a:srgbClr val="000000"/>
              </a:solidFill>
            </a:endParaRPr>
          </a:p>
        </p:txBody>
      </p:sp>
      <p:sp>
        <p:nvSpPr>
          <p:cNvPr id="1028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0" y="6494466"/>
            <a:ext cx="12192000" cy="363537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61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6285" y="6518275"/>
            <a:ext cx="865716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latin typeface="Arial" charset="0"/>
                <a:cs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EB85ACD-8222-4CB0-A068-798E002FFF10}" type="slidenum">
              <a:rPr lang="ru-RU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5124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42875"/>
            <a:ext cx="11906251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4" y="188913"/>
            <a:ext cx="988906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6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55" name="Rectangle 15"/>
          <p:cNvSpPr>
            <a:spLocks noChangeArrowheads="1"/>
          </p:cNvSpPr>
          <p:nvPr userDrawn="1"/>
        </p:nvSpPr>
        <p:spPr bwMode="auto">
          <a:xfrm>
            <a:off x="484717" y="6432550"/>
            <a:ext cx="11707283" cy="71438"/>
          </a:xfrm>
          <a:prstGeom prst="rect">
            <a:avLst/>
          </a:prstGeom>
          <a:gradFill rotWithShape="1">
            <a:gsLst>
              <a:gs pos="0">
                <a:srgbClr val="990000"/>
              </a:gs>
              <a:gs pos="100000">
                <a:srgbClr val="AE353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b="1">
              <a:solidFill>
                <a:srgbClr val="000000"/>
              </a:solidFill>
            </a:endParaRPr>
          </a:p>
        </p:txBody>
      </p:sp>
      <p:sp>
        <p:nvSpPr>
          <p:cNvPr id="1028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0" y="6494464"/>
            <a:ext cx="12192000" cy="363537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3EDC80-1825-43A1-A88A-A36BA8D0A4A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4100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5"/>
            <a:ext cx="11906251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3"/>
            <a:ext cx="988906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63" name="Rectangle 15"/>
          <p:cNvSpPr>
            <a:spLocks noChangeArrowheads="1"/>
          </p:cNvSpPr>
          <p:nvPr userDrawn="1"/>
        </p:nvSpPr>
        <p:spPr bwMode="auto">
          <a:xfrm>
            <a:off x="484717" y="6432550"/>
            <a:ext cx="11707283" cy="71438"/>
          </a:xfrm>
          <a:prstGeom prst="rect">
            <a:avLst/>
          </a:prstGeom>
          <a:gradFill rotWithShape="1">
            <a:gsLst>
              <a:gs pos="0">
                <a:srgbClr val="990000"/>
              </a:gs>
              <a:gs pos="100000">
                <a:srgbClr val="990000">
                  <a:gamma/>
                  <a:tint val="79216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b="1">
              <a:solidFill>
                <a:srgbClr val="000000"/>
              </a:solidFill>
            </a:endParaRPr>
          </a:p>
        </p:txBody>
      </p:sp>
      <p:sp>
        <p:nvSpPr>
          <p:cNvPr id="1028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0" y="6494466"/>
            <a:ext cx="12192000" cy="363537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90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3EDC80-1825-43A1-A88A-A36BA8D0A4A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54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4100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5"/>
            <a:ext cx="11906251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3"/>
            <a:ext cx="988906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63" name="Rectangle 15"/>
          <p:cNvSpPr>
            <a:spLocks noChangeArrowheads="1"/>
          </p:cNvSpPr>
          <p:nvPr userDrawn="1"/>
        </p:nvSpPr>
        <p:spPr bwMode="auto">
          <a:xfrm>
            <a:off x="484717" y="6432550"/>
            <a:ext cx="11707283" cy="71438"/>
          </a:xfrm>
          <a:prstGeom prst="rect">
            <a:avLst/>
          </a:prstGeom>
          <a:gradFill rotWithShape="1">
            <a:gsLst>
              <a:gs pos="0">
                <a:srgbClr val="990000"/>
              </a:gs>
              <a:gs pos="100000">
                <a:srgbClr val="990000">
                  <a:gamma/>
                  <a:tint val="79216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b="1">
              <a:solidFill>
                <a:srgbClr val="000000"/>
              </a:solidFill>
            </a:endParaRPr>
          </a:p>
        </p:txBody>
      </p:sp>
      <p:sp>
        <p:nvSpPr>
          <p:cNvPr id="1028" name="Rectangle 16" descr="Светлый диагональный 2"/>
          <p:cNvSpPr>
            <a:spLocks noChangeArrowheads="1"/>
          </p:cNvSpPr>
          <p:nvPr userDrawn="1"/>
        </p:nvSpPr>
        <p:spPr bwMode="auto">
          <a:xfrm>
            <a:off x="0" y="6494466"/>
            <a:ext cx="12192000" cy="363537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946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6" descr="Светлый диагональный 2"/>
          <p:cNvSpPr>
            <a:spLocks noChangeArrowheads="1"/>
          </p:cNvSpPr>
          <p:nvPr/>
        </p:nvSpPr>
        <p:spPr bwMode="auto">
          <a:xfrm>
            <a:off x="1" y="6572253"/>
            <a:ext cx="10001251" cy="214313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7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429375"/>
            <a:ext cx="11715749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9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6"/>
            <a:ext cx="11906251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4"/>
            <a:ext cx="98890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7BABE8-B325-479F-A3BD-A62FD43EEE4C}" type="slidenum">
              <a:rPr lang="ru-RU" altLang="ru-RU" sz="1000" b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10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290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anose="05000000000000000000" pitchFamily="2" charset="2"/>
        <a:buChar char="q"/>
        <a:defRPr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800">
          <a:solidFill>
            <a:srgbClr val="002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•"/>
        <a:defRPr sz="2400">
          <a:solidFill>
            <a:srgbClr val="002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000">
          <a:solidFill>
            <a:srgbClr val="002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»"/>
        <a:defRPr sz="2000">
          <a:solidFill>
            <a:srgbClr val="002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6" descr="Светлый диагональный 2"/>
          <p:cNvSpPr>
            <a:spLocks noChangeArrowheads="1"/>
          </p:cNvSpPr>
          <p:nvPr/>
        </p:nvSpPr>
        <p:spPr bwMode="auto">
          <a:xfrm>
            <a:off x="1" y="6572253"/>
            <a:ext cx="10001251" cy="214313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7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429375"/>
            <a:ext cx="11715749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9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6"/>
            <a:ext cx="11906251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4"/>
            <a:ext cx="98890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7BABE8-B325-479F-A3BD-A62FD43EEE4C}" type="slidenum">
              <a:rPr lang="ru-RU" altLang="ru-RU" sz="1000" b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10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26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anose="05000000000000000000" pitchFamily="2" charset="2"/>
        <a:buChar char="q"/>
        <a:defRPr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800">
          <a:solidFill>
            <a:srgbClr val="002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•"/>
        <a:defRPr sz="2400">
          <a:solidFill>
            <a:srgbClr val="002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000">
          <a:solidFill>
            <a:srgbClr val="002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»"/>
        <a:defRPr sz="2000">
          <a:solidFill>
            <a:srgbClr val="002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6" descr="Светлый диагональный 2"/>
          <p:cNvSpPr>
            <a:spLocks noChangeArrowheads="1"/>
          </p:cNvSpPr>
          <p:nvPr/>
        </p:nvSpPr>
        <p:spPr bwMode="auto">
          <a:xfrm>
            <a:off x="1" y="6572253"/>
            <a:ext cx="10001251" cy="214313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7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429375"/>
            <a:ext cx="11715749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9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6"/>
            <a:ext cx="11906251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4"/>
            <a:ext cx="98890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7BABE8-B325-479F-A3BD-A62FD43EEE4C}" type="slidenum">
              <a:rPr lang="ru-RU" altLang="ru-RU" sz="1000" b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10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91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anose="05000000000000000000" pitchFamily="2" charset="2"/>
        <a:buChar char="q"/>
        <a:defRPr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800">
          <a:solidFill>
            <a:srgbClr val="002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•"/>
        <a:defRPr sz="2400">
          <a:solidFill>
            <a:srgbClr val="002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000">
          <a:solidFill>
            <a:srgbClr val="002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»"/>
        <a:defRPr sz="2000">
          <a:solidFill>
            <a:srgbClr val="002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6" descr="Светлый диагональный 2"/>
          <p:cNvSpPr>
            <a:spLocks noChangeArrowheads="1"/>
          </p:cNvSpPr>
          <p:nvPr/>
        </p:nvSpPr>
        <p:spPr bwMode="auto">
          <a:xfrm>
            <a:off x="1" y="6572253"/>
            <a:ext cx="10001251" cy="214313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7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429375"/>
            <a:ext cx="11715749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9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6"/>
            <a:ext cx="11906251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4"/>
            <a:ext cx="98890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7BABE8-B325-479F-A3BD-A62FD43EEE4C}" type="slidenum">
              <a:rPr lang="ru-RU" altLang="ru-RU" sz="1000" b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10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560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anose="05000000000000000000" pitchFamily="2" charset="2"/>
        <a:buChar char="q"/>
        <a:defRPr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800">
          <a:solidFill>
            <a:srgbClr val="002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•"/>
        <a:defRPr sz="2400">
          <a:solidFill>
            <a:srgbClr val="002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000">
          <a:solidFill>
            <a:srgbClr val="002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»"/>
        <a:defRPr sz="2000">
          <a:solidFill>
            <a:srgbClr val="002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6" descr="Светлый диагональный 2"/>
          <p:cNvSpPr>
            <a:spLocks noChangeArrowheads="1"/>
          </p:cNvSpPr>
          <p:nvPr/>
        </p:nvSpPr>
        <p:spPr bwMode="auto">
          <a:xfrm>
            <a:off x="1" y="6572253"/>
            <a:ext cx="10001251" cy="214313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7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429375"/>
            <a:ext cx="11715749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9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6"/>
            <a:ext cx="11906251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4"/>
            <a:ext cx="98890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7BABE8-B325-479F-A3BD-A62FD43EEE4C}" type="slidenum">
              <a:rPr lang="ru-RU" altLang="ru-RU" sz="1000" b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10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401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anose="05000000000000000000" pitchFamily="2" charset="2"/>
        <a:buChar char="q"/>
        <a:defRPr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800">
          <a:solidFill>
            <a:srgbClr val="002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•"/>
        <a:defRPr sz="2400">
          <a:solidFill>
            <a:srgbClr val="002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000">
          <a:solidFill>
            <a:srgbClr val="002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»"/>
        <a:defRPr sz="2000">
          <a:solidFill>
            <a:srgbClr val="002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6" descr="Светлый диагональный 2"/>
          <p:cNvSpPr>
            <a:spLocks noChangeArrowheads="1"/>
          </p:cNvSpPr>
          <p:nvPr/>
        </p:nvSpPr>
        <p:spPr bwMode="auto">
          <a:xfrm>
            <a:off x="1" y="6572253"/>
            <a:ext cx="10001251" cy="214313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7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429375"/>
            <a:ext cx="11715749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 descr="Светлый диагональный 2"/>
          <p:cNvSpPr>
            <a:spLocks noChangeArrowheads="1"/>
          </p:cNvSpPr>
          <p:nvPr/>
        </p:nvSpPr>
        <p:spPr bwMode="auto">
          <a:xfrm>
            <a:off x="0" y="0"/>
            <a:ext cx="12192000" cy="857250"/>
          </a:xfrm>
          <a:prstGeom prst="rect">
            <a:avLst/>
          </a:prstGeom>
          <a:pattFill prst="ltUpDiag">
            <a:fgClr>
              <a:srgbClr val="99CCFF">
                <a:alpha val="59999"/>
              </a:srgbClr>
            </a:fgClr>
            <a:bgClr>
              <a:schemeClr val="bg1">
                <a:alpha val="59999"/>
              </a:schemeClr>
            </a:bgClr>
          </a:pattFill>
          <a:ln>
            <a:noFill/>
          </a:ln>
          <a:extLst/>
        </p:spPr>
        <p:txBody>
          <a:bodyPr wrap="none" anchor="ctr"/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800" b="0" smtClean="0">
              <a:solidFill>
                <a:srgbClr val="000000"/>
              </a:solidFill>
            </a:endParaRPr>
          </a:p>
        </p:txBody>
      </p:sp>
      <p:pic>
        <p:nvPicPr>
          <p:cNvPr id="1029" name="Picture 5" descr="C:\Users\lastochka\Desktop\ТС\ТС1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876"/>
            <a:ext cx="11906251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39185" y="188914"/>
            <a:ext cx="9889067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11326286" y="6518275"/>
            <a:ext cx="8657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F37BABE8-B325-479F-A3BD-A62FD43EEE4C}" type="slidenum">
              <a:rPr lang="ru-RU" altLang="ru-RU" sz="1000" b="0">
                <a:solidFill>
                  <a:srgbClr val="00000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z="10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078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anose="05000000000000000000" pitchFamily="2" charset="2"/>
        <a:buChar char="q"/>
        <a:defRPr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800">
          <a:solidFill>
            <a:srgbClr val="00206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•"/>
        <a:defRPr sz="2400">
          <a:solidFill>
            <a:srgbClr val="00206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–"/>
        <a:defRPr sz="2000">
          <a:solidFill>
            <a:srgbClr val="00206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Char char="»"/>
        <a:defRPr sz="2000">
          <a:solidFill>
            <a:srgbClr val="00206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97541" y="4756539"/>
            <a:ext cx="11694459" cy="172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  <a:defRPr/>
            </a:pPr>
            <a:r>
              <a:rPr lang="ru-RU" sz="28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Роспотребнадзора по Иркутской области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3333CC"/>
              </a:buClr>
              <a:buSzPct val="60000"/>
              <a:defRPr/>
            </a:pPr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3333CC"/>
              </a:buClr>
              <a:buSzPct val="60000"/>
              <a:defRPr/>
            </a:pPr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Иркутск</a:t>
            </a:r>
            <a:r>
              <a:rPr lang="ru-RU" sz="16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ru-RU" sz="16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291" y="0"/>
            <a:ext cx="781051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54422" y="1147482"/>
            <a:ext cx="10820400" cy="2761130"/>
          </a:xfrm>
        </p:spPr>
        <p:txBody>
          <a:bodyPr>
            <a:noAutofit/>
          </a:bodyPr>
          <a:lstStyle/>
          <a:p>
            <a:r>
              <a:rPr lang="ru-RU" altLang="ru-RU" sz="4800" b="1" dirty="0" smtClean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Об организации работы организаций отдыха детей и их оздоровления в условиях сохранения рисков распространения </a:t>
            </a:r>
            <a:r>
              <a:rPr lang="en-US" altLang="ru-RU" sz="4800" b="1" dirty="0" smtClean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>COVID-19</a:t>
            </a:r>
            <a:endParaRPr lang="ru-RU" sz="11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27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740" y="-18228"/>
            <a:ext cx="11015317" cy="687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0" y="546101"/>
            <a:ext cx="7950200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marL="571500" indent="-571500">
              <a:buAutoNum type="romanU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Общие положения</a:t>
            </a:r>
          </a:p>
          <a:p>
            <a:pPr marL="571500" indent="-571500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II. Рекомендации по организации работы организаций отдыха и оздоровления с дневным пребыванием детей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III. Рекомендации по организации работы стационарных организаций отдыха и оздоровления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IV. Рекомендации к работе структурных подразделений лагеря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V. Рекомендации к перевозке детей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3400" y="241300"/>
            <a:ext cx="10553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Решение о конкретных датах и сроках открытия организаций отдыха детей и их оздоровления принимается высшими должностными лицами субъектов Российской Федерации с учетом эпидемиологической ситуации в регионе.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46100" y="1701800"/>
            <a:ext cx="11252200" cy="45355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Согласно  </a:t>
            </a:r>
            <a:r>
              <a:rPr lang="ru-RU" sz="2400" b="1" dirty="0" smtClean="0"/>
              <a:t>методических </a:t>
            </a:r>
            <a:r>
              <a:rPr lang="ru-RU" sz="2400" b="1" dirty="0" smtClean="0"/>
              <a:t>рекомендаций принятие решения о поэтапном снятии ограничений в отношении </a:t>
            </a:r>
            <a:r>
              <a:rPr lang="ru-RU" sz="2400" b="1" dirty="0" smtClean="0"/>
              <a:t>  </a:t>
            </a:r>
            <a:r>
              <a:rPr lang="ru-RU" sz="2400" b="1" dirty="0" smtClean="0"/>
              <a:t>оздоровительных учреждений </a:t>
            </a:r>
            <a:endParaRPr lang="ru-RU" sz="2400" b="1" dirty="0" smtClean="0"/>
          </a:p>
          <a:p>
            <a:r>
              <a:rPr lang="ru-RU" sz="2400" b="1" dirty="0" smtClean="0"/>
              <a:t>возможно </a:t>
            </a:r>
            <a:r>
              <a:rPr lang="ru-RU" sz="2400" b="1" dirty="0" smtClean="0"/>
              <a:t>на стадии третьего этапа снятия ограничений</a:t>
            </a:r>
            <a:r>
              <a:rPr lang="ru-RU" sz="2000" b="1" dirty="0" smtClean="0"/>
              <a:t>.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u="sng" dirty="0" smtClean="0"/>
          </a:p>
          <a:p>
            <a:endParaRPr lang="ru-RU" sz="2000" b="1" u="sng" dirty="0" smtClean="0"/>
          </a:p>
          <a:p>
            <a:r>
              <a:rPr lang="ru-RU" sz="2400" b="1" dirty="0" smtClean="0"/>
              <a:t>Работа палаточных лагерей возможна только при </a:t>
            </a:r>
            <a:endParaRPr lang="ru-RU" sz="2400" b="1" dirty="0" smtClean="0"/>
          </a:p>
          <a:p>
            <a:r>
              <a:rPr lang="ru-RU" sz="2400" b="1" dirty="0" smtClean="0"/>
              <a:t>стабилизации ситуации </a:t>
            </a:r>
            <a:r>
              <a:rPr lang="ru-RU" sz="2400" b="1" dirty="0" smtClean="0"/>
              <a:t>и снятии </a:t>
            </a:r>
            <a:endParaRPr lang="ru-RU" sz="2400" b="1" dirty="0" smtClean="0"/>
          </a:p>
          <a:p>
            <a:r>
              <a:rPr lang="ru-RU" sz="2400" b="1" dirty="0" smtClean="0"/>
              <a:t>ограничительных </a:t>
            </a:r>
            <a:r>
              <a:rPr lang="ru-RU" sz="2400" b="1" dirty="0" smtClean="0"/>
              <a:t>мер в регионе</a:t>
            </a:r>
            <a:endParaRPr kumimoji="0" lang="ru-RU" sz="2400" b="1" i="0" strike="noStrike" kern="1200" cap="none" spc="0" normalizeH="0" baseline="0" noProof="0" dirty="0" err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650" name="Picture 2" descr="https://im0-tub-ru.yandex.net/i?id=89ea02ff5e8f60eb1e14c557ced5669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0800" y="3581400"/>
            <a:ext cx="4013200" cy="2675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255059" y="0"/>
            <a:ext cx="97804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198662" name="Picture 6" descr="https://vlagere.ru/upload/iblock/fa4/fa49e3badd0c9f5fc381ecb226c07a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525911"/>
            <a:ext cx="4835341" cy="244918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33600" y="838200"/>
            <a:ext cx="8102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1.Мероприятия по подготовке детского лагеря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461000" y="1384300"/>
            <a:ext cx="6337300" cy="485301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Перед открытием каждой смены проводится генеральная уборка всех помещений оздоровительной организации с применением дезинфицирующих средств по вирусному режиму.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При входе во все здания, в том числе перед входом в столовую устанавливаются дозаторы с антисептическим средством для обработки рук.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Дезинфекция воздушной среды обеспечивается с использованием приборов для обеззараживания воздуха.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4.В санузлах для детей и сотрудников обеспечивается постоянное наличие мыла, туалетной бумаги, устанавливаются дозаторы с антисептическим средством для обработки рук.</a:t>
            </a:r>
          </a:p>
        </p:txBody>
      </p:sp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static.tildacdn.com/tild3934-3162-4665-b839-666133366438/cleaning-serv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8275" y="364564"/>
            <a:ext cx="4043080" cy="3049196"/>
          </a:xfrm>
          <a:prstGeom prst="rect">
            <a:avLst/>
          </a:prstGeom>
          <a:noFill/>
        </p:spPr>
      </p:pic>
      <p:pic>
        <p:nvPicPr>
          <p:cNvPr id="2017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1600" y="3602952"/>
            <a:ext cx="2814320" cy="302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6013" y="4757568"/>
            <a:ext cx="2176872" cy="190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57200" y="274638"/>
            <a:ext cx="6324600" cy="52546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2.Мероприятия по соблюдению санитарно-гигиенического режима 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0700" y="876301"/>
            <a:ext cx="5080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b="1" dirty="0" smtClean="0"/>
              <a:t>Оздоровительной организацией </a:t>
            </a:r>
          </a:p>
          <a:p>
            <a:pPr marL="457200" indent="-457200"/>
            <a:r>
              <a:rPr lang="ru-RU" b="1" dirty="0" smtClean="0"/>
              <a:t>проводится ежедневная уборка </a:t>
            </a:r>
          </a:p>
          <a:p>
            <a:pPr marL="457200" indent="-457200">
              <a:buNone/>
            </a:pPr>
            <a:r>
              <a:rPr lang="ru-RU" b="1" dirty="0" smtClean="0"/>
              <a:t>помещений с применением дезинфицирующих</a:t>
            </a:r>
          </a:p>
          <a:p>
            <a:pPr marL="457200" indent="-457200">
              <a:buNone/>
            </a:pPr>
            <a:r>
              <a:rPr lang="ru-RU" b="1" dirty="0" smtClean="0"/>
              <a:t>средств эффективных в отношении вирусов </a:t>
            </a:r>
          </a:p>
          <a:p>
            <a:pPr marL="457200" indent="-457200">
              <a:buNone/>
            </a:pPr>
            <a:r>
              <a:rPr lang="ru-RU" b="1" dirty="0" smtClean="0"/>
              <a:t>(текущая дезинфекция) силами технического </a:t>
            </a:r>
          </a:p>
          <a:p>
            <a:pPr marL="457200" indent="-457200">
              <a:buNone/>
            </a:pPr>
            <a:r>
              <a:rPr lang="ru-RU" b="1" dirty="0" smtClean="0"/>
              <a:t>персонала организации в специальной одежде </a:t>
            </a:r>
          </a:p>
          <a:p>
            <a:pPr marL="457200" indent="-457200">
              <a:buNone/>
            </a:pPr>
            <a:r>
              <a:rPr lang="ru-RU" b="1" dirty="0" smtClean="0"/>
              <a:t>и средствах индивидуальной защиты (маски и </a:t>
            </a:r>
          </a:p>
          <a:p>
            <a:pPr marL="457200" indent="-457200">
              <a:buNone/>
            </a:pPr>
            <a:r>
              <a:rPr lang="ru-RU" b="1" dirty="0" smtClean="0"/>
              <a:t>перчатки). Обеспечивается в отсутствие детей </a:t>
            </a:r>
          </a:p>
          <a:p>
            <a:pPr marL="457200" indent="-457200">
              <a:buNone/>
            </a:pPr>
            <a:r>
              <a:rPr lang="ru-RU" b="1" dirty="0" smtClean="0"/>
              <a:t>сквозное проветривание помещений.</a:t>
            </a:r>
          </a:p>
          <a:p>
            <a:pPr marL="457200" indent="-457200">
              <a:buAutoNum type="arabicPeriod"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2.Персонал пищеблока, медицинский и технический персонал работает </a:t>
            </a:r>
          </a:p>
          <a:p>
            <a:pPr>
              <a:buNone/>
            </a:pPr>
            <a:r>
              <a:rPr lang="ru-RU" b="1" dirty="0" smtClean="0"/>
              <a:t>в период оздоровительной смены в средствах индивидуальной защиты</a:t>
            </a:r>
          </a:p>
          <a:p>
            <a:pPr>
              <a:buNone/>
            </a:pPr>
            <a:r>
              <a:rPr lang="ru-RU" b="1" dirty="0" smtClean="0"/>
              <a:t>(маски и перчатки).</a:t>
            </a:r>
          </a:p>
          <a:p>
            <a:pPr>
              <a:buNone/>
            </a:pPr>
            <a:endParaRPr lang="ru-RU" dirty="0" smtClean="0"/>
          </a:p>
          <a:p>
            <a:pPr marL="457200" indent="-457200"/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7804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3.Медицинские мероприятия</a:t>
            </a:r>
            <a:endParaRPr lang="ru-RU" sz="2000" b="1" dirty="0" smtClean="0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0439" y="4076122"/>
            <a:ext cx="2008961" cy="255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30160" y="797496"/>
            <a:ext cx="4561840" cy="319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2100" y="736601"/>
            <a:ext cx="694690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1.На весь период оздоровительной смены в лагере обязательное круглосуточное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нахождение не менее 2-х медицинских работников (врача и медицинской сестры).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Допуск к работе персонала осуществляется по результатам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иммунно-ферментного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анализа на наличие антител к COVID-19, проведенного не позднее, чем за 72 часа до начала работы в оздоровительной организации. Списки и графики обследования персонала рекомендуется составлять совместно с территориальными органами Роспотребнадзора.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 Во время заезда проводится обязательная термометрия каждого ребенка и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сопровождающих взрослых с использованием бесконтактных термометров  с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оформлением результатов в журналах.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4.Все работники, участвующие в приеме детей, должны быть в средствах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индивидуальной защиты (маски и перчатки).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gibnevaiv\Desktop\Эффективность масок! Для презента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2400"/>
            <a:ext cx="12192000" cy="11230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900" y="463034"/>
            <a:ext cx="1041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3.Медицинские мероприятия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2600" y="1282700"/>
            <a:ext cx="882650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На каждого ребенка при заезде должны быть документы о состоянии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здоровья: сведения о прививках, о перенесенных заболеваниях, в том числе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инфекционных, справка лечебной сети об отсутствии контакта с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инфекционными больными, в т.ч. по COVID-19.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 Ежедневно проводится "утренний фильтр" с обязательной термометрией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использованием бесконтактных термометров среди детей и сотрудников с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целью своевременного выявления и изоляции детей и взрослых с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признаками респираторных заболеваний и повышенной температурой.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В случае выявления детей с признаками респираторных заболеваний 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повышенной температурой обеспечивается их незамедлительная изоляция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 приезда законных представителей (родителей, опекунов) или приезда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бригады"скорой помощи"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http://u21.filesonload.ru/6be69fa69795ea14c2834ab5e18e1888/014385112f8d4d61e2a09f25aaf68f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4395" y="2378748"/>
            <a:ext cx="2629451" cy="1964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900" y="463034"/>
            <a:ext cx="1041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4.Мероприятия по соблюдению социальной дистанции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2600" y="1003300"/>
            <a:ext cx="8636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ru-RU" b="1" dirty="0" smtClean="0"/>
              <a:t>1.Осуществлять одномоментный заезд всех работников лагеря.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Укомплектование штатов организаций отдыха и оздоровления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осуществляется региональными специалистами, вводится запрет на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работу по совместительству (на момент работы в лагере). Исключить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прием на работу лиц старше 65 лет.</a:t>
            </a:r>
          </a:p>
          <a:p>
            <a:pPr>
              <a:spcBef>
                <a:spcPts val="0"/>
              </a:spcBef>
              <a:buNone/>
            </a:pPr>
            <a:endParaRPr lang="ru-RU" b="1" dirty="0" smtClean="0"/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2. На период работы смены исключить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возможность выезда работников за пределы лагеря.</a:t>
            </a:r>
          </a:p>
          <a:p>
            <a:pPr>
              <a:spcBef>
                <a:spcPts val="0"/>
              </a:spcBef>
              <a:buNone/>
            </a:pPr>
            <a:endParaRPr lang="ru-RU" b="1" dirty="0" smtClean="0"/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3. Осуществляется одномоментный заезд всех детей в лагерь (в один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день), а также - одномоментный выезд, с перерывом между сменами не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менее 2-х дней (для проведения заключительной дезинфекции всех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помещений). Устанавливается запрет на прием детей после дня заезда и </a:t>
            </a:r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на временный выезд детей в течение смены.</a:t>
            </a:r>
          </a:p>
          <a:p>
            <a:pPr>
              <a:spcBef>
                <a:spcPts val="0"/>
              </a:spcBef>
              <a:buNone/>
            </a:pPr>
            <a:endParaRPr lang="ru-RU" b="1" dirty="0" smtClean="0"/>
          </a:p>
          <a:p>
            <a:pPr>
              <a:spcBef>
                <a:spcPts val="0"/>
              </a:spcBef>
              <a:buNone/>
            </a:pPr>
            <a:r>
              <a:rPr lang="ru-RU" b="1" dirty="0" smtClean="0"/>
              <a:t>4. Наполняемость групп, отрядов должна составлять не более 50% от</a:t>
            </a:r>
          </a:p>
          <a:p>
            <a:r>
              <a:rPr lang="ru-RU" b="1" dirty="0" smtClean="0"/>
              <a:t>проектной </a:t>
            </a:r>
            <a:r>
              <a:rPr lang="ru-RU" b="1" dirty="0" smtClean="0"/>
              <a:t>мощности. </a:t>
            </a:r>
            <a:r>
              <a:rPr lang="ru-RU" b="1" dirty="0" smtClean="0"/>
              <a:t>Снижение наполняемости организации отдыха детей и их оздоровления предусмотрена в т.ч. и ввиду необходимости организовать места для проживания персонала, а также для соблюдения социальной дистанции при расстановке кроватей в спальных помещениях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  <a:buNone/>
            </a:pPr>
            <a:endParaRPr lang="ru-RU" b="1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6741" y="1044575"/>
            <a:ext cx="3742156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http://documents.penza-gorod.ru/download/fotos_img_17800_126724_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48700" y="4330700"/>
            <a:ext cx="3187700" cy="2121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7900" y="463034"/>
            <a:ext cx="1041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4.Мероприятия по соблюдению социальной дистанции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231900"/>
            <a:ext cx="88265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5.Питание детей организовывается по графику. После каждого приема пищи</a:t>
            </a:r>
          </a:p>
          <a:p>
            <a:pPr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проводится дезинфекция путем погружения в дезинфицирующий раствор </a:t>
            </a:r>
          </a:p>
          <a:p>
            <a:pPr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столовой и чайной посуды, столовых приборов с последующим мытьем и </a:t>
            </a:r>
          </a:p>
          <a:p>
            <a:pPr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высушиванием посуды на полках, решетках, стеллажах в вертикальном </a:t>
            </a:r>
          </a:p>
          <a:p>
            <a:pPr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положении или на "ребре" либо мытьем в посудомоечной машине с соблюдение</a:t>
            </a:r>
          </a:p>
          <a:p>
            <a:pPr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температурного режима.</a:t>
            </a:r>
          </a:p>
          <a:p>
            <a:pPr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 Необходимо пересмотреть режим работы лагеря, проводить занятия по интересам,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кружковую работу отдельно для разных отрядов в целях максимального разобщения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детей в помещениях.</a:t>
            </a:r>
          </a:p>
          <a:p>
            <a:pPr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7.С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учетом погодных условий организовывается максимальное проведение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мероприятий с участием детей на открытом воздухе. Массовые мероприятия, в том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числе родительские дни, на период работы оздоровительной организации исключаются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8. Запрещается посещения детей родителями.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2969" y="4432300"/>
            <a:ext cx="3459031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5200" y="533400"/>
            <a:ext cx="10515600" cy="55038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            Поэтапное снятие ограничений определено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Указом Президента Российской Федерации  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02 04.2020     № 239 «О мерах по обеспечению санитарно-эпидемиологического благополучия населения на территории Российской Федерации в связи с распространением новой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инфекции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9)»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методическими рекомендациями Федеральной службы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МР 3.1.0178-20 «Определение комплекса мероприятий, а также   показателей, являющихся основанием для поэтапного снятия ограничительных мероприятий в условиях эпидемического распространения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-19»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7062" y="4088502"/>
            <a:ext cx="2474156" cy="231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97433"/>
            <a:ext cx="2460530" cy="215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21087" y="4175761"/>
            <a:ext cx="2267500" cy="198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01800" y="406400"/>
            <a:ext cx="83439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5.Мероприятия по соблюдению личной гигиены</a:t>
            </a:r>
            <a:endParaRPr lang="ru-RU" sz="1600" b="1" dirty="0" smtClean="0"/>
          </a:p>
        </p:txBody>
      </p:sp>
      <p:pic>
        <p:nvPicPr>
          <p:cNvPr id="206853" name="Picture 5" descr="https://ultracooler.ru/image/cache/catalog/ael-tk-ael-110/tk-ael-110-500x500-800x8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" y="1239519"/>
            <a:ext cx="3108960" cy="2326047"/>
          </a:xfrm>
          <a:prstGeom prst="rect">
            <a:avLst/>
          </a:prstGeom>
          <a:noFill/>
        </p:spPr>
      </p:pic>
      <p:pic>
        <p:nvPicPr>
          <p:cNvPr id="206857" name="Picture 9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7175500" y="2425700"/>
            <a:ext cx="42164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771900" y="901701"/>
            <a:ext cx="7277100" cy="1206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В ходе работы оздоровительной организации усиливается контроль за организацией питьевого режима, обратив особое внимание на обеспеченность одноразовой посудой и проведением обработки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кулеров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дозаторов.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43300" y="2260600"/>
            <a:ext cx="3365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2.Усиливается педагогическая работа по гигиеническому воспитанию. Обеспечивается контроль за  соблюдение правил личной гигиены детьми и сотрудниками.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7804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2222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3" y="637858"/>
            <a:ext cx="8601075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2734" y="4160839"/>
            <a:ext cx="3355123" cy="251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9" name="Picture 11" descr="https://im0-tub-ru.yandex.net/i?id=146811d1ee48ffd376a3b0d84aa62c39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54135" y="1262062"/>
            <a:ext cx="3044825" cy="1922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7804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2283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208" y="1176973"/>
            <a:ext cx="865822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3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19515" y="2756218"/>
            <a:ext cx="305752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357" name="Picture 5" descr="https://i.routestofinance.com/img/supply-chain-management-2017/is-our-food-supply-saf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2640" y="3362350"/>
            <a:ext cx="4988561" cy="3306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7804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2304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173" y="764858"/>
            <a:ext cx="90963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040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3368" y="2853372"/>
            <a:ext cx="6564539" cy="363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553" y="855028"/>
            <a:ext cx="88677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s://yoldash.ru/upload/iblock/8b9/image180320061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61204" y="4563801"/>
            <a:ext cx="2985964" cy="1989399"/>
          </a:xfrm>
          <a:prstGeom prst="rect">
            <a:avLst/>
          </a:prstGeom>
          <a:noFill/>
        </p:spPr>
      </p:pic>
      <p:pic>
        <p:nvPicPr>
          <p:cNvPr id="2324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25129" y="396239"/>
            <a:ext cx="3366871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186" y="0"/>
            <a:ext cx="1133194" cy="119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008" y="771843"/>
            <a:ext cx="865822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4500" name="Picture 4" descr="https://safetravels.info/images/sovety/italy/rome_airport_2/11-zelenyj-tamozhennyj-korid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08720" y="3934461"/>
            <a:ext cx="3220719" cy="2415539"/>
          </a:xfrm>
          <a:prstGeom prst="rect">
            <a:avLst/>
          </a:prstGeom>
          <a:noFill/>
        </p:spPr>
      </p:pic>
      <p:pic>
        <p:nvPicPr>
          <p:cNvPr id="2345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80330" y="863599"/>
            <a:ext cx="3311670" cy="256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3600" y="546100"/>
            <a:ext cx="7378700" cy="60960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dirty="0" smtClean="0"/>
              <a:t> 	</a:t>
            </a:r>
          </a:p>
          <a:p>
            <a:pPr algn="ctr">
              <a:buNone/>
            </a:pPr>
            <a:r>
              <a:rPr lang="ru-RU" sz="7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7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летнюю оздоровительную кампанию 2020г. детские лагеря могут начать свою работу при следующих условиях: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1.Решение Губернатора Иркутской области  о начале работы детских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лагерей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2. Наличие Санитарно- эпидемиологического заключения о соответствии детальности организации отдыха детей и их оздоровления  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3. Наличие документов, предусмотренных санитарными правилами, в том числе медицинских книжек работников, прошедших экспертизу в Управлении Роспотребнадзора по Иркутской области.</a:t>
            </a:r>
          </a:p>
          <a:p>
            <a:pPr algn="just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Все работники  должны пройти обследование на </a:t>
            </a:r>
            <a:r>
              <a:rPr lang="en-US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COVID-19  </a:t>
            </a:r>
            <a:r>
              <a:rPr lang="ru-RU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методом ИФА</a:t>
            </a:r>
          </a:p>
          <a:p>
            <a:pPr algn="just">
              <a:buNone/>
            </a:pPr>
            <a:r>
              <a:rPr lang="ru-RU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- Работники пищеблоков,  сотрудники детских лагерей, деятельность  которых связана с производством, хранением, транспортировкой, реализацией пищевых продуктов и питьевой воды, с эксплуатацией водопроводных сооружений детского лагеря, должны пройти бактериологическое и вирусологическое обследование на кишечные инфекции    </a:t>
            </a:r>
          </a:p>
          <a:p>
            <a:pPr algn="just"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5. Наличие схемы маршрутизации детей, сотрудников  в лечебные учреждения при выявлении случая ОРВИ или подозрения на заражение 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COVID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-19.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4.   Проведенные мероприятия по дератизации и </a:t>
            </a:r>
            <a:r>
              <a:rPr lang="ru-RU" sz="7200" b="1" dirty="0" err="1" smtClean="0">
                <a:latin typeface="Times New Roman" pitchFamily="18" charset="0"/>
                <a:cs typeface="Times New Roman" pitchFamily="18" charset="0"/>
              </a:rPr>
              <a:t>акарицидной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обработке территорий детских лагерей, находящихся рядом или в лесных массивах, парковых зонах и т.п. </a:t>
            </a:r>
          </a:p>
          <a:p>
            <a:pPr>
              <a:buNone/>
            </a:pP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9082" y="949698"/>
            <a:ext cx="3549650" cy="4743450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486834" y="563099"/>
            <a:ext cx="9342531" cy="3668243"/>
          </a:xfrm>
        </p:spPr>
        <p:txBody>
          <a:bodyPr/>
          <a:lstStyle/>
          <a:p>
            <a:r>
              <a:rPr lang="en-US" sz="5000" dirty="0">
                <a:solidFill>
                  <a:srgbClr val="003399"/>
                </a:solidFill>
              </a:rPr>
              <a:t/>
            </a:r>
            <a:br>
              <a:rPr lang="en-US" sz="5000" dirty="0">
                <a:solidFill>
                  <a:srgbClr val="003399"/>
                </a:solidFill>
              </a:rPr>
            </a:br>
            <a:r>
              <a:rPr lang="ru-RU" altLang="ru-RU" sz="5000" i="1" dirty="0">
                <a:solidFill>
                  <a:srgbClr val="A50021"/>
                </a:solidFill>
              </a:rPr>
              <a:t/>
            </a:r>
            <a:br>
              <a:rPr lang="ru-RU" altLang="ru-RU" sz="5000" i="1" dirty="0">
                <a:solidFill>
                  <a:srgbClr val="A50021"/>
                </a:solidFill>
              </a:rPr>
            </a:br>
            <a:r>
              <a:rPr lang="ru-RU" altLang="ru-RU" sz="5000" b="1" i="1" dirty="0" smtClean="0">
                <a:solidFill>
                  <a:srgbClr val="C00000"/>
                </a:solidFill>
              </a:rPr>
              <a:t/>
            </a:r>
            <a:br>
              <a:rPr lang="ru-RU" altLang="ru-RU" sz="5000" b="1" i="1" dirty="0" smtClean="0">
                <a:solidFill>
                  <a:srgbClr val="C00000"/>
                </a:solidFill>
              </a:rPr>
            </a:br>
            <a:endParaRPr lang="ru-RU" altLang="ru-RU" sz="50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://liveangarsk.ru/files/images/2cd287c93db5dc62e9f7d2ea81dabbc7-staraya_angasol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2903" y="4250174"/>
            <a:ext cx="810459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5400" b="1" i="1" dirty="0" smtClean="0">
                <a:solidFill>
                  <a:schemeClr val="bg1"/>
                </a:solidFill>
              </a:rPr>
              <a:t>Счастливого летнего</a:t>
            </a:r>
          </a:p>
          <a:p>
            <a:pPr algn="ctr"/>
            <a:r>
              <a:rPr lang="ru-RU" altLang="ru-RU" sz="5400" b="1" i="1" dirty="0" smtClean="0">
                <a:solidFill>
                  <a:schemeClr val="bg1"/>
                </a:solidFill>
              </a:rPr>
              <a:t> отдыха!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03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255059" y="0"/>
            <a:ext cx="97804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3600" b="1" dirty="0" smtClean="0"/>
              <a:t>Рекомендации по организации работы</a:t>
            </a:r>
          </a:p>
        </p:txBody>
      </p:sp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37882" y="752475"/>
            <a:ext cx="10856259" cy="6014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5200" y="533400"/>
            <a:ext cx="10515600" cy="55038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rgbClr val="C00000"/>
                </a:solidFill>
              </a:rPr>
              <a:t>В  соответствии с Указом Президента Российской Федерации от 02 04.2020 № 239  , а также методическими рекомендациями МР 3.1.0178-20:  </a:t>
            </a:r>
            <a:endParaRPr lang="ru-RU" sz="32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3200" dirty="0" smtClean="0"/>
              <a:t>	- </a:t>
            </a:r>
            <a:r>
              <a:rPr lang="ru-RU" sz="3200" b="1" dirty="0" smtClean="0"/>
              <a:t>решение о поэтапном снятии ограничений принимается высшими должностными лицами субъектов Российской Федерации  на основании предложений, предписаний главных государственных санитарных врачей субъектов Российской Федерации с учетом эпидемиологической ситуации в регионе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0400" y="365126"/>
            <a:ext cx="4343400" cy="5553074"/>
          </a:xfrm>
        </p:spPr>
        <p:txBody>
          <a:bodyPr>
            <a:normAutofit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Поэтапное снятие ограничений в отношении образовательных и оздоровительных учреждений возможно на стадии третьего этапа снятия ограничений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838200" y="419100"/>
            <a:ext cx="5245100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sz="2800" b="1" dirty="0" smtClean="0"/>
              <a:t>МР 3.1.0178-20</a:t>
            </a:r>
          </a:p>
          <a:p>
            <a:pPr>
              <a:buNone/>
            </a:pPr>
            <a:r>
              <a:rPr lang="ru-RU" sz="2800" b="1" dirty="0" smtClean="0"/>
              <a:t>«Определение комплекса</a:t>
            </a:r>
          </a:p>
          <a:p>
            <a:pPr>
              <a:buNone/>
            </a:pPr>
            <a:r>
              <a:rPr lang="ru-RU" sz="2800" b="1" dirty="0" smtClean="0"/>
              <a:t>мероприятий, а также</a:t>
            </a:r>
          </a:p>
          <a:p>
            <a:pPr>
              <a:buNone/>
            </a:pPr>
            <a:r>
              <a:rPr lang="ru-RU" sz="2800" b="1" dirty="0" smtClean="0"/>
              <a:t>показателей, являющихся</a:t>
            </a:r>
          </a:p>
          <a:p>
            <a:pPr>
              <a:buNone/>
            </a:pPr>
            <a:r>
              <a:rPr lang="ru-RU" sz="2800" b="1" dirty="0" smtClean="0"/>
              <a:t>основанием для</a:t>
            </a:r>
          </a:p>
          <a:p>
            <a:pPr>
              <a:buNone/>
            </a:pPr>
            <a:r>
              <a:rPr lang="ru-RU" sz="2800" b="1" dirty="0" smtClean="0"/>
              <a:t>поэтапного снятия</a:t>
            </a:r>
          </a:p>
          <a:p>
            <a:pPr>
              <a:buNone/>
            </a:pPr>
            <a:r>
              <a:rPr lang="ru-RU" sz="2800" b="1" dirty="0" smtClean="0"/>
              <a:t>ограничительных</a:t>
            </a:r>
          </a:p>
          <a:p>
            <a:pPr>
              <a:buNone/>
            </a:pPr>
            <a:r>
              <a:rPr lang="ru-RU" sz="2800" b="1" dirty="0" smtClean="0"/>
              <a:t>мероприятий в условиях</a:t>
            </a:r>
          </a:p>
          <a:p>
            <a:pPr>
              <a:buNone/>
            </a:pPr>
            <a:r>
              <a:rPr lang="ru-RU" sz="2800" b="1" dirty="0" smtClean="0"/>
              <a:t>эпидемического</a:t>
            </a:r>
          </a:p>
          <a:p>
            <a:pPr>
              <a:buNone/>
            </a:pPr>
            <a:r>
              <a:rPr lang="ru-RU" sz="2800" b="1" dirty="0" smtClean="0"/>
              <a:t>распространения       </a:t>
            </a:r>
            <a:r>
              <a:rPr lang="en-US" sz="2800" b="1" dirty="0" smtClean="0"/>
              <a:t>COVID</a:t>
            </a:r>
            <a:r>
              <a:rPr lang="ru-RU" sz="2800" b="1" dirty="0" smtClean="0"/>
              <a:t>  - 19»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5" name="Freeform 18"/>
          <p:cNvSpPr>
            <a:spLocks/>
          </p:cNvSpPr>
          <p:nvPr/>
        </p:nvSpPr>
        <p:spPr bwMode="gray">
          <a:xfrm flipH="1">
            <a:off x="5734050" y="2784475"/>
            <a:ext cx="903288" cy="1241425"/>
          </a:xfrm>
          <a:custGeom>
            <a:avLst/>
            <a:gdLst>
              <a:gd name="T0" fmla="*/ 2147483647 w 580"/>
              <a:gd name="T1" fmla="*/ 0 h 798"/>
              <a:gd name="T2" fmla="*/ 2147483647 w 580"/>
              <a:gd name="T3" fmla="*/ 2147483647 h 798"/>
              <a:gd name="T4" fmla="*/ 2147483647 w 580"/>
              <a:gd name="T5" fmla="*/ 2147483647 h 798"/>
              <a:gd name="T6" fmla="*/ 2147483647 w 580"/>
              <a:gd name="T7" fmla="*/ 2147483647 h 798"/>
              <a:gd name="T8" fmla="*/ 2147483647 w 580"/>
              <a:gd name="T9" fmla="*/ 2147483647 h 798"/>
              <a:gd name="T10" fmla="*/ 2147483647 w 580"/>
              <a:gd name="T11" fmla="*/ 2147483647 h 798"/>
              <a:gd name="T12" fmla="*/ 2147483647 w 580"/>
              <a:gd name="T13" fmla="*/ 2147483647 h 798"/>
              <a:gd name="T14" fmla="*/ 2147483647 w 580"/>
              <a:gd name="T15" fmla="*/ 2147483647 h 798"/>
              <a:gd name="T16" fmla="*/ 2147483647 w 580"/>
              <a:gd name="T17" fmla="*/ 2147483647 h 798"/>
              <a:gd name="T18" fmla="*/ 2147483647 w 580"/>
              <a:gd name="T19" fmla="*/ 2147483647 h 798"/>
              <a:gd name="T20" fmla="*/ 2147483647 w 580"/>
              <a:gd name="T21" fmla="*/ 2147483647 h 798"/>
              <a:gd name="T22" fmla="*/ 2147483647 w 580"/>
              <a:gd name="T23" fmla="*/ 2147483647 h 798"/>
              <a:gd name="T24" fmla="*/ 0 w 580"/>
              <a:gd name="T25" fmla="*/ 2147483647 h 798"/>
              <a:gd name="T26" fmla="*/ 2147483647 w 580"/>
              <a:gd name="T27" fmla="*/ 2147483647 h 798"/>
              <a:gd name="T28" fmla="*/ 2147483647 w 580"/>
              <a:gd name="T29" fmla="*/ 2147483647 h 798"/>
              <a:gd name="T30" fmla="*/ 2147483647 w 580"/>
              <a:gd name="T31" fmla="*/ 2147483647 h 798"/>
              <a:gd name="T32" fmla="*/ 2147483647 w 580"/>
              <a:gd name="T33" fmla="*/ 2147483647 h 798"/>
              <a:gd name="T34" fmla="*/ 2147483647 w 580"/>
              <a:gd name="T35" fmla="*/ 2147483647 h 798"/>
              <a:gd name="T36" fmla="*/ 2147483647 w 580"/>
              <a:gd name="T37" fmla="*/ 2147483647 h 798"/>
              <a:gd name="T38" fmla="*/ 2147483647 w 580"/>
              <a:gd name="T39" fmla="*/ 2147483647 h 798"/>
              <a:gd name="T40" fmla="*/ 2147483647 w 580"/>
              <a:gd name="T41" fmla="*/ 2147483647 h 798"/>
              <a:gd name="T42" fmla="*/ 2147483647 w 580"/>
              <a:gd name="T43" fmla="*/ 2147483647 h 798"/>
              <a:gd name="T44" fmla="*/ 2147483647 w 580"/>
              <a:gd name="T45" fmla="*/ 2147483647 h 798"/>
              <a:gd name="T46" fmla="*/ 2147483647 w 580"/>
              <a:gd name="T47" fmla="*/ 2147483647 h 798"/>
              <a:gd name="T48" fmla="*/ 2147483647 w 580"/>
              <a:gd name="T49" fmla="*/ 2147483647 h 798"/>
              <a:gd name="T50" fmla="*/ 2147483647 w 580"/>
              <a:gd name="T51" fmla="*/ 2147483647 h 798"/>
              <a:gd name="T52" fmla="*/ 2147483647 w 580"/>
              <a:gd name="T53" fmla="*/ 0 h 798"/>
              <a:gd name="T54" fmla="*/ 2147483647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981282"/>
            <a:ext cx="5854345" cy="962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1200" dirty="0" smtClean="0"/>
              <a:t>	</a:t>
            </a:r>
            <a:r>
              <a:rPr lang="ru-RU" sz="2400" b="1" dirty="0" smtClean="0"/>
              <a:t>Методические рекомендации по организации работы организаций отдыха детей и их оздоровления  </a:t>
            </a:r>
            <a:r>
              <a:rPr lang="ru-RU" sz="2400" b="1" dirty="0" smtClean="0">
                <a:solidFill>
                  <a:srgbClr val="C00000"/>
                </a:solidFill>
              </a:rPr>
              <a:t>с дневным пребыванием  детей</a:t>
            </a:r>
            <a:r>
              <a:rPr lang="ru-RU" sz="2400" b="1" dirty="0" smtClean="0"/>
              <a:t> и </a:t>
            </a:r>
            <a:r>
              <a:rPr lang="ru-RU" sz="2400" b="1" dirty="0" smtClean="0">
                <a:solidFill>
                  <a:srgbClr val="C00000"/>
                </a:solidFill>
              </a:rPr>
              <a:t>стационарных организаций с круглосуточным пребыванием детей 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	</a:t>
            </a:r>
            <a:r>
              <a:rPr lang="ru-RU" sz="2400" b="1" dirty="0" smtClean="0"/>
              <a:t>от </a:t>
            </a:r>
            <a:r>
              <a:rPr lang="ru-RU" sz="2400" b="1" dirty="0" smtClean="0"/>
              <a:t>25.05.2020 МР 3.1/2.4.0185-20 «Рекомендации по организации работы организаций отдыха детей и их оздоровления в условиях сохранения рисков распространения СО VI</a:t>
            </a:r>
            <a:r>
              <a:rPr lang="en-US" sz="2400" b="1" dirty="0" smtClean="0"/>
              <a:t>D</a:t>
            </a:r>
            <a:r>
              <a:rPr lang="ru-RU" sz="2400" b="1" dirty="0" smtClean="0"/>
              <a:t>-19».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	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 smtClean="0"/>
          </a:p>
          <a:p>
            <a:pPr>
              <a:buNone/>
            </a:pPr>
            <a:endParaRPr lang="ru-RU" sz="1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291" y="0"/>
            <a:ext cx="781051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 descr="https://business.cgon.ru/storage/31-03-20/375842bc942e6ddbe197de4a7c013a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5983" y="1372627"/>
            <a:ext cx="5934734" cy="3970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31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6"/>
            <a:ext cx="5727700" cy="555307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err="1" smtClean="0">
                <a:solidFill>
                  <a:srgbClr val="C00000"/>
                </a:solidFill>
              </a:rPr>
              <a:t>СанПиН</a:t>
            </a:r>
            <a:r>
              <a:rPr lang="ru-RU" sz="2700" b="1" dirty="0" smtClean="0">
                <a:solidFill>
                  <a:srgbClr val="C00000"/>
                </a:solidFill>
              </a:rPr>
              <a:t> 2.4.4.2599 -10  </a:t>
            </a:r>
            <a:r>
              <a:rPr lang="ru-RU" sz="2700" b="1" dirty="0" smtClean="0"/>
              <a:t>«Гигиенические требования к устройству, содержанию и организации режима работы в оздоровительных учреждениях с дневным пребыванием детей в период каникул»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r>
              <a:rPr lang="ru-RU" sz="2700" b="1" dirty="0" err="1" smtClean="0">
                <a:solidFill>
                  <a:srgbClr val="C00000"/>
                </a:solidFill>
              </a:rPr>
              <a:t>СанПиН</a:t>
            </a:r>
            <a:r>
              <a:rPr lang="ru-RU" sz="2700" b="1" dirty="0" smtClean="0">
                <a:solidFill>
                  <a:srgbClr val="C00000"/>
                </a:solidFill>
              </a:rPr>
              <a:t> 2.4.4.3155-13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  «Санитарно-эпидемиологические</a:t>
            </a:r>
            <a:br>
              <a:rPr lang="ru-RU" sz="2700" b="1" dirty="0" smtClean="0"/>
            </a:br>
            <a:r>
              <a:rPr lang="ru-RU" sz="2700" b="1" dirty="0" smtClean="0"/>
              <a:t>  требования к устройству, содержанию</a:t>
            </a:r>
            <a:br>
              <a:rPr lang="ru-RU" sz="2700" b="1" dirty="0" smtClean="0"/>
            </a:br>
            <a:r>
              <a:rPr lang="ru-RU" sz="2700" b="1" dirty="0" smtClean="0"/>
              <a:t>  и организации работы стационарных</a:t>
            </a:r>
            <a:br>
              <a:rPr lang="ru-RU" sz="2700" b="1" dirty="0" smtClean="0"/>
            </a:br>
            <a:r>
              <a:rPr lang="ru-RU" sz="2700" b="1" dirty="0" smtClean="0"/>
              <a:t>  организаций отдыха и оздоровления детей»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r>
              <a:rPr lang="ru-RU" sz="2700" b="1" dirty="0" err="1" smtClean="0">
                <a:solidFill>
                  <a:srgbClr val="C00000"/>
                </a:solidFill>
              </a:rPr>
              <a:t>СанПиН</a:t>
            </a:r>
            <a:r>
              <a:rPr lang="ru-RU" sz="2700" b="1" dirty="0" smtClean="0">
                <a:solidFill>
                  <a:srgbClr val="C00000"/>
                </a:solidFill>
              </a:rPr>
              <a:t> 2.4.2.2842 -11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«Санитарно-эпидемиологические </a:t>
            </a:r>
            <a:br>
              <a:rPr lang="ru-RU" sz="2700" b="1" dirty="0" smtClean="0"/>
            </a:br>
            <a:r>
              <a:rPr lang="ru-RU" sz="2700" b="1" dirty="0" smtClean="0"/>
              <a:t>требования к устройству, содержанию и </a:t>
            </a:r>
            <a:br>
              <a:rPr lang="ru-RU" sz="2700" b="1" dirty="0" smtClean="0"/>
            </a:br>
            <a:r>
              <a:rPr lang="ru-RU" sz="2700" b="1" dirty="0" smtClean="0"/>
              <a:t>организации работы лагерей труда и</a:t>
            </a:r>
            <a:br>
              <a:rPr lang="ru-RU" sz="2700" b="1" dirty="0" smtClean="0"/>
            </a:br>
            <a:r>
              <a:rPr lang="ru-RU" sz="2700" b="1" dirty="0" smtClean="0"/>
              <a:t>отдыха для подростков»</a:t>
            </a:r>
            <a:br>
              <a:rPr lang="ru-RU" sz="27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838200" y="419100"/>
            <a:ext cx="5245100" cy="574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sz="2800" b="1" dirty="0" smtClean="0"/>
              <a:t>Рекомендации разработаны</a:t>
            </a:r>
          </a:p>
          <a:p>
            <a:pPr>
              <a:buNone/>
            </a:pPr>
            <a:r>
              <a:rPr lang="ru-RU" sz="2800" b="1" dirty="0" smtClean="0"/>
              <a:t>с   учетом действующего</a:t>
            </a:r>
          </a:p>
          <a:p>
            <a:pPr>
              <a:buNone/>
            </a:pPr>
            <a:r>
              <a:rPr lang="ru-RU" sz="2800" b="1" dirty="0" smtClean="0"/>
              <a:t>законодательства в сфере</a:t>
            </a:r>
          </a:p>
          <a:p>
            <a:pPr>
              <a:buNone/>
            </a:pPr>
            <a:r>
              <a:rPr lang="ru-RU" sz="2800" b="1" dirty="0" smtClean="0"/>
              <a:t>организации отдыха детей</a:t>
            </a:r>
          </a:p>
          <a:p>
            <a:pPr>
              <a:buNone/>
            </a:pPr>
            <a:r>
              <a:rPr lang="ru-RU" sz="2800" b="1" dirty="0" smtClean="0"/>
              <a:t>и   их оздоровления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5" name="Freeform 18"/>
          <p:cNvSpPr>
            <a:spLocks/>
          </p:cNvSpPr>
          <p:nvPr/>
        </p:nvSpPr>
        <p:spPr bwMode="gray">
          <a:xfrm flipH="1">
            <a:off x="5010150" y="3419475"/>
            <a:ext cx="903288" cy="1241425"/>
          </a:xfrm>
          <a:custGeom>
            <a:avLst/>
            <a:gdLst>
              <a:gd name="T0" fmla="*/ 2147483647 w 580"/>
              <a:gd name="T1" fmla="*/ 0 h 798"/>
              <a:gd name="T2" fmla="*/ 2147483647 w 580"/>
              <a:gd name="T3" fmla="*/ 2147483647 h 798"/>
              <a:gd name="T4" fmla="*/ 2147483647 w 580"/>
              <a:gd name="T5" fmla="*/ 2147483647 h 798"/>
              <a:gd name="T6" fmla="*/ 2147483647 w 580"/>
              <a:gd name="T7" fmla="*/ 2147483647 h 798"/>
              <a:gd name="T8" fmla="*/ 2147483647 w 580"/>
              <a:gd name="T9" fmla="*/ 2147483647 h 798"/>
              <a:gd name="T10" fmla="*/ 2147483647 w 580"/>
              <a:gd name="T11" fmla="*/ 2147483647 h 798"/>
              <a:gd name="T12" fmla="*/ 2147483647 w 580"/>
              <a:gd name="T13" fmla="*/ 2147483647 h 798"/>
              <a:gd name="T14" fmla="*/ 2147483647 w 580"/>
              <a:gd name="T15" fmla="*/ 2147483647 h 798"/>
              <a:gd name="T16" fmla="*/ 2147483647 w 580"/>
              <a:gd name="T17" fmla="*/ 2147483647 h 798"/>
              <a:gd name="T18" fmla="*/ 2147483647 w 580"/>
              <a:gd name="T19" fmla="*/ 2147483647 h 798"/>
              <a:gd name="T20" fmla="*/ 2147483647 w 580"/>
              <a:gd name="T21" fmla="*/ 2147483647 h 798"/>
              <a:gd name="T22" fmla="*/ 2147483647 w 580"/>
              <a:gd name="T23" fmla="*/ 2147483647 h 798"/>
              <a:gd name="T24" fmla="*/ 0 w 580"/>
              <a:gd name="T25" fmla="*/ 2147483647 h 798"/>
              <a:gd name="T26" fmla="*/ 2147483647 w 580"/>
              <a:gd name="T27" fmla="*/ 2147483647 h 798"/>
              <a:gd name="T28" fmla="*/ 2147483647 w 580"/>
              <a:gd name="T29" fmla="*/ 2147483647 h 798"/>
              <a:gd name="T30" fmla="*/ 2147483647 w 580"/>
              <a:gd name="T31" fmla="*/ 2147483647 h 798"/>
              <a:gd name="T32" fmla="*/ 2147483647 w 580"/>
              <a:gd name="T33" fmla="*/ 2147483647 h 798"/>
              <a:gd name="T34" fmla="*/ 2147483647 w 580"/>
              <a:gd name="T35" fmla="*/ 2147483647 h 798"/>
              <a:gd name="T36" fmla="*/ 2147483647 w 580"/>
              <a:gd name="T37" fmla="*/ 2147483647 h 798"/>
              <a:gd name="T38" fmla="*/ 2147483647 w 580"/>
              <a:gd name="T39" fmla="*/ 2147483647 h 798"/>
              <a:gd name="T40" fmla="*/ 2147483647 w 580"/>
              <a:gd name="T41" fmla="*/ 2147483647 h 798"/>
              <a:gd name="T42" fmla="*/ 2147483647 w 580"/>
              <a:gd name="T43" fmla="*/ 2147483647 h 798"/>
              <a:gd name="T44" fmla="*/ 2147483647 w 580"/>
              <a:gd name="T45" fmla="*/ 2147483647 h 798"/>
              <a:gd name="T46" fmla="*/ 2147483647 w 580"/>
              <a:gd name="T47" fmla="*/ 2147483647 h 798"/>
              <a:gd name="T48" fmla="*/ 2147483647 w 580"/>
              <a:gd name="T49" fmla="*/ 2147483647 h 798"/>
              <a:gd name="T50" fmla="*/ 2147483647 w 580"/>
              <a:gd name="T51" fmla="*/ 2147483647 h 798"/>
              <a:gd name="T52" fmla="*/ 2147483647 w 580"/>
              <a:gd name="T53" fmla="*/ 0 h 798"/>
              <a:gd name="T54" fmla="*/ 2147483647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000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4329" y="160079"/>
            <a:ext cx="8816975" cy="636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" y="581025"/>
            <a:ext cx="1183005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706951" y="152399"/>
            <a:ext cx="615017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04800" indent="-3048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  <a:defRPr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•"/>
              <a:defRPr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–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80000"/>
              <a:buChar char="»"/>
              <a:defRPr sz="2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https://</a:t>
            </a:r>
            <a:r>
              <a:rPr lang="ru-RU" b="1" dirty="0" smtClean="0">
                <a:solidFill>
                  <a:srgbClr val="C00000"/>
                </a:solidFill>
              </a:rPr>
              <a:t>38.</a:t>
            </a:r>
            <a:r>
              <a:rPr lang="en-US" b="1" dirty="0" smtClean="0">
                <a:solidFill>
                  <a:srgbClr val="C00000"/>
                </a:solidFill>
              </a:rPr>
              <a:t>rospotrebnadzor.ru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73150" y="1111623"/>
            <a:ext cx="803342" cy="69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3792</Words>
  <Application>Microsoft Office PowerPoint</Application>
  <PresentationFormat>Произвольный</PresentationFormat>
  <Paragraphs>268</Paragraphs>
  <Slides>27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Тема Office</vt:lpstr>
      <vt:lpstr>1_Специальное оформление</vt:lpstr>
      <vt:lpstr>2_Специальное оформление</vt:lpstr>
      <vt:lpstr>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Об организации работы организаций отдыха детей и их оздоровления в условиях сохранения рисков распространения COVID-19</vt:lpstr>
      <vt:lpstr>Слайд 2</vt:lpstr>
      <vt:lpstr>Слайд 3</vt:lpstr>
      <vt:lpstr>Слайд 4</vt:lpstr>
      <vt:lpstr>Поэтапное снятие ограничений в отношении образовательных и оздоровительных учреждений возможно на стадии третьего этапа снятия ограничений  </vt:lpstr>
      <vt:lpstr>Слайд 6</vt:lpstr>
      <vt:lpstr>  СанПиН 2.4.4.2599 -10  «Гигиенические требования к устройству, содержанию и организации режима работы в оздоровительных учреждениях с дневным пребыванием детей в период каникул»  СанПиН 2.4.4.3155-13   «Санитарно-эпидемиологические   требования к устройству, содержанию   и организации работы стационарных   организаций отдыха и оздоровления детей»  СанПиН 2.4.2.2842 -11 «Санитарно-эпидемиологические  требования к устройству, содержанию и  организации работы лагерей труда и отдыха для подростков» 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 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принципы организации и деятельности государственной санитарно-эпидемиологической службы, ее роль в охране и укреплении здоровья населения России. Основные требования санитарного законодательства, предъявляемые к медицинским организациям.</dc:title>
  <dc:creator>Инга</dc:creator>
  <cp:lastModifiedBy>sgibnevaiv</cp:lastModifiedBy>
  <cp:revision>386</cp:revision>
  <dcterms:created xsi:type="dcterms:W3CDTF">2018-03-25T02:22:21Z</dcterms:created>
  <dcterms:modified xsi:type="dcterms:W3CDTF">2020-06-18T02:36:30Z</dcterms:modified>
</cp:coreProperties>
</file>