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9" r:id="rId1"/>
  </p:sldMasterIdLst>
  <p:notesMasterIdLst>
    <p:notesMasterId r:id="rId3"/>
  </p:notesMasterIdLst>
  <p:sldIdLst>
    <p:sldId id="455" r:id="rId2"/>
  </p:sldIdLst>
  <p:sldSz cx="9144000" cy="6858000" type="screen4x3"/>
  <p:notesSz cx="6735763" cy="9866313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6D6D4"/>
    <a:srgbClr val="70BEB5"/>
    <a:srgbClr val="33CCCC"/>
    <a:srgbClr val="DB766B"/>
    <a:srgbClr val="215946"/>
    <a:srgbClr val="006600"/>
    <a:srgbClr val="CCFFCC"/>
    <a:srgbClr val="000066"/>
    <a:srgbClr val="00CCFF"/>
    <a:srgbClr val="6699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2838BEF-8BB2-4498-84A7-C5851F593DF1}" styleName="Средний стиль 4 —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607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1350" y="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5" y="1"/>
            <a:ext cx="2919413" cy="495299"/>
          </a:xfrm>
          <a:prstGeom prst="rect">
            <a:avLst/>
          </a:prstGeom>
        </p:spPr>
        <p:txBody>
          <a:bodyPr vert="horz" lIns="91619" tIns="45808" rIns="91619" bIns="45808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14764" y="1"/>
            <a:ext cx="2919412" cy="495299"/>
          </a:xfrm>
          <a:prstGeom prst="rect">
            <a:avLst/>
          </a:prstGeom>
        </p:spPr>
        <p:txBody>
          <a:bodyPr vert="horz" lIns="91619" tIns="45808" rIns="91619" bIns="45808" rtlCol="0"/>
          <a:lstStyle>
            <a:lvl1pPr algn="r">
              <a:defRPr sz="1200"/>
            </a:lvl1pPr>
          </a:lstStyle>
          <a:p>
            <a:fld id="{8350257D-8339-47D6-B000-D4F96968D333}" type="datetimeFigureOut">
              <a:rPr lang="ru-RU" smtClean="0"/>
              <a:t>02.06.2022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9350" y="1233488"/>
            <a:ext cx="4437063" cy="3328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619" tIns="45808" rIns="91619" bIns="45808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3101" y="4748214"/>
            <a:ext cx="5389564" cy="3884612"/>
          </a:xfrm>
          <a:prstGeom prst="rect">
            <a:avLst/>
          </a:prstGeom>
        </p:spPr>
        <p:txBody>
          <a:bodyPr vert="horz" lIns="91619" tIns="45808" rIns="91619" bIns="45808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5" y="9371016"/>
            <a:ext cx="2919413" cy="495299"/>
          </a:xfrm>
          <a:prstGeom prst="rect">
            <a:avLst/>
          </a:prstGeom>
        </p:spPr>
        <p:txBody>
          <a:bodyPr vert="horz" lIns="91619" tIns="45808" rIns="91619" bIns="45808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14764" y="9371016"/>
            <a:ext cx="2919412" cy="495299"/>
          </a:xfrm>
          <a:prstGeom prst="rect">
            <a:avLst/>
          </a:prstGeom>
        </p:spPr>
        <p:txBody>
          <a:bodyPr vert="horz" lIns="91619" tIns="45808" rIns="91619" bIns="45808" rtlCol="0" anchor="b"/>
          <a:lstStyle>
            <a:lvl1pPr algn="r">
              <a:defRPr sz="1200"/>
            </a:lvl1pPr>
          </a:lstStyle>
          <a:p>
            <a:fld id="{A4F852AD-EA42-4ECC-B275-D7F9F64FC48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393064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8416B2-B5CD-4BD7-BC49-10F9EAF90774}" type="datetimeFigureOut">
              <a:rPr lang="ru-RU" smtClean="0"/>
              <a:t>02.06.2022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50F4C4-D76A-4723-B079-BAC618FAE8C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6833093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8416B2-B5CD-4BD7-BC49-10F9EAF90774}" type="datetimeFigureOut">
              <a:rPr lang="ru-RU" smtClean="0"/>
              <a:t>02.06.2022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50F4C4-D76A-4723-B079-BAC618FAE8C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014896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6" y="365125"/>
            <a:ext cx="1971675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2" y="365125"/>
            <a:ext cx="5800725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8416B2-B5CD-4BD7-BC49-10F9EAF90774}" type="datetimeFigureOut">
              <a:rPr lang="ru-RU" smtClean="0"/>
              <a:t>02.06.2022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50F4C4-D76A-4723-B079-BAC618FAE8C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543827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8416B2-B5CD-4BD7-BC49-10F9EAF90774}" type="datetimeFigureOut">
              <a:rPr lang="ru-RU" smtClean="0"/>
              <a:t>02.06.2022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50F4C4-D76A-4723-B079-BAC618FAE8C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008676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43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8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8416B2-B5CD-4BD7-BC49-10F9EAF90774}" type="datetimeFigureOut">
              <a:rPr lang="ru-RU" smtClean="0"/>
              <a:t>02.06.2022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50F4C4-D76A-4723-B079-BAC618FAE8C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864439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8416B2-B5CD-4BD7-BC49-10F9EAF90774}" type="datetimeFigureOut">
              <a:rPr lang="ru-RU" smtClean="0"/>
              <a:t>02.06.2022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50F4C4-D76A-4723-B079-BAC618FAE8C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154200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9"/>
            <a:ext cx="78867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2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2" y="2505075"/>
            <a:ext cx="3887391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8416B2-B5CD-4BD7-BC49-10F9EAF90774}" type="datetimeFigureOut">
              <a:rPr lang="ru-RU" smtClean="0"/>
              <a:t>02.06.2022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50F4C4-D76A-4723-B079-BAC618FAE8C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683501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8416B2-B5CD-4BD7-BC49-10F9EAF90774}" type="datetimeFigureOut">
              <a:rPr lang="ru-RU" smtClean="0"/>
              <a:t>02.06.2022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50F4C4-D76A-4723-B079-BAC618FAE8C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207736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8416B2-B5CD-4BD7-BC49-10F9EAF90774}" type="datetimeFigureOut">
              <a:rPr lang="ru-RU" smtClean="0"/>
              <a:t>02.06.2022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50F4C4-D76A-4723-B079-BAC618FAE8C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0410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30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8416B2-B5CD-4BD7-BC49-10F9EAF90774}" type="datetimeFigureOut">
              <a:rPr lang="ru-RU" smtClean="0"/>
              <a:t>02.06.2022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50F4C4-D76A-4723-B079-BAC618FAE8C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048808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30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8416B2-B5CD-4BD7-BC49-10F9EAF90774}" type="datetimeFigureOut">
              <a:rPr lang="ru-RU" smtClean="0"/>
              <a:t>02.06.2022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50F4C4-D76A-4723-B079-BAC618FAE8C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840446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9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5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A8416B2-B5CD-4BD7-BC49-10F9EAF90774}" type="datetimeFigureOut">
              <a:rPr lang="ru-RU" smtClean="0"/>
              <a:t>02.06.2022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5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5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50F4C4-D76A-4723-B079-BAC618FAE8C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028804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0" r:id="rId1"/>
    <p:sldLayoutId id="2147483701" r:id="rId2"/>
    <p:sldLayoutId id="2147483702" r:id="rId3"/>
    <p:sldLayoutId id="2147483703" r:id="rId4"/>
    <p:sldLayoutId id="2147483704" r:id="rId5"/>
    <p:sldLayoutId id="2147483705" r:id="rId6"/>
    <p:sldLayoutId id="2147483706" r:id="rId7"/>
    <p:sldLayoutId id="2147483707" r:id="rId8"/>
    <p:sldLayoutId id="2147483708" r:id="rId9"/>
    <p:sldLayoutId id="2147483709" r:id="rId10"/>
    <p:sldLayoutId id="2147483710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5"/>
          <p:cNvSpPr>
            <a:spLocks noChangeArrowheads="1"/>
          </p:cNvSpPr>
          <p:nvPr/>
        </p:nvSpPr>
        <p:spPr bwMode="auto">
          <a:xfrm>
            <a:off x="124691" y="97142"/>
            <a:ext cx="8861367" cy="565695"/>
          </a:xfrm>
          <a:prstGeom prst="roundRect">
            <a:avLst>
              <a:gd name="adj" fmla="val 4866"/>
            </a:avLst>
          </a:prstGeom>
          <a:solidFill>
            <a:srgbClr val="0070C0"/>
          </a:solidFill>
          <a:ln>
            <a:noFill/>
          </a:ln>
        </p:spPr>
        <p:txBody>
          <a:bodyPr lIns="91431" tIns="45716" rIns="91431" bIns="45716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ДЕЙСТВУЮЩАЯ СХЕМА ПРЕДОСТАВЛЕНИЯ СУБСИДИЙ ЖКУ </a:t>
            </a:r>
            <a:br>
              <a:rPr kumimoji="0" lang="ru-RU" sz="1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</a:br>
            <a:r>
              <a:rPr kumimoji="0" lang="ru-RU" sz="1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НА ТЕРРИТОРИИ ИРКУТСКОЙ ОБЛАСТИ</a:t>
            </a:r>
            <a:endParaRPr kumimoji="0" lang="ru-RU" altLang="ru-RU" sz="1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39338" y="1013695"/>
            <a:ext cx="1761315" cy="1359118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211270"/>
            <a:ext cx="1386019" cy="1386019"/>
          </a:xfrm>
          <a:prstGeom prst="rect">
            <a:avLst/>
          </a:prstGeom>
        </p:spPr>
      </p:pic>
      <p:sp>
        <p:nvSpPr>
          <p:cNvPr id="6" name="Стрелка вправо 5"/>
          <p:cNvSpPr/>
          <p:nvPr/>
        </p:nvSpPr>
        <p:spPr>
          <a:xfrm rot="20646528">
            <a:off x="1116450" y="1332961"/>
            <a:ext cx="431407" cy="20391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Rectangle 5"/>
          <p:cNvSpPr>
            <a:spLocks noChangeArrowheads="1"/>
          </p:cNvSpPr>
          <p:nvPr/>
        </p:nvSpPr>
        <p:spPr bwMode="auto">
          <a:xfrm>
            <a:off x="5858938" y="1299881"/>
            <a:ext cx="1198635" cy="1066660"/>
          </a:xfrm>
          <a:prstGeom prst="roundRect">
            <a:avLst>
              <a:gd name="adj" fmla="val 4866"/>
            </a:avLst>
          </a:prstGeom>
          <a:solidFill>
            <a:srgbClr val="FFFFFF"/>
          </a:solidFill>
          <a:ln>
            <a:noFill/>
          </a:ln>
          <a:effectLst/>
        </p:spPr>
        <p:txBody>
          <a:bodyPr lIns="91430" tIns="45716" rIns="91430" bIns="45716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Заявление, документы </a:t>
            </a:r>
            <a:br>
              <a:rPr kumimoji="0" lang="ru-RU" sz="1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</a:br>
            <a:r>
              <a:rPr kumimoji="0" lang="ru-RU" sz="1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на жилое помещение </a:t>
            </a:r>
          </a:p>
        </p:txBody>
      </p:sp>
      <p:sp>
        <p:nvSpPr>
          <p:cNvPr id="20" name="Стрелка вправо 19"/>
          <p:cNvSpPr/>
          <p:nvPr/>
        </p:nvSpPr>
        <p:spPr>
          <a:xfrm>
            <a:off x="7151495" y="1624478"/>
            <a:ext cx="300165" cy="371919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Rectangle 5"/>
          <p:cNvSpPr>
            <a:spLocks noChangeArrowheads="1"/>
          </p:cNvSpPr>
          <p:nvPr/>
        </p:nvSpPr>
        <p:spPr bwMode="auto">
          <a:xfrm>
            <a:off x="7246636" y="2237442"/>
            <a:ext cx="1878227" cy="241853"/>
          </a:xfrm>
          <a:prstGeom prst="roundRect">
            <a:avLst>
              <a:gd name="adj" fmla="val 4866"/>
            </a:avLst>
          </a:prstGeom>
          <a:solidFill>
            <a:srgbClr val="FFFFFF"/>
          </a:solidFill>
          <a:ln>
            <a:noFill/>
          </a:ln>
          <a:effectLst/>
        </p:spPr>
        <p:txBody>
          <a:bodyPr lIns="91430" tIns="45716" rIns="91430" bIns="45716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Отделы субсидий в МО</a:t>
            </a: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25" name="Rectangle 5"/>
          <p:cNvSpPr>
            <a:spLocks noChangeArrowheads="1"/>
          </p:cNvSpPr>
          <p:nvPr/>
        </p:nvSpPr>
        <p:spPr bwMode="auto">
          <a:xfrm>
            <a:off x="1614171" y="1118361"/>
            <a:ext cx="2450141" cy="543361"/>
          </a:xfrm>
          <a:prstGeom prst="roundRect">
            <a:avLst>
              <a:gd name="adj" fmla="val 4866"/>
            </a:avLst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  <a:effectLst/>
        </p:spPr>
        <p:txBody>
          <a:bodyPr lIns="91430" tIns="45716" rIns="91430" bIns="45716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Сведения о платежах за ЖКУ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Организации ЖКХ</a:t>
            </a:r>
          </a:p>
        </p:txBody>
      </p:sp>
      <p:sp>
        <p:nvSpPr>
          <p:cNvPr id="26" name="Rectangle 5"/>
          <p:cNvSpPr>
            <a:spLocks noChangeArrowheads="1"/>
          </p:cNvSpPr>
          <p:nvPr/>
        </p:nvSpPr>
        <p:spPr bwMode="auto">
          <a:xfrm>
            <a:off x="1601632" y="1753877"/>
            <a:ext cx="2450140" cy="800886"/>
          </a:xfrm>
          <a:prstGeom prst="roundRect">
            <a:avLst>
              <a:gd name="adj" fmla="val 4866"/>
            </a:avLst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  <a:effectLst/>
        </p:spPr>
        <p:txBody>
          <a:bodyPr lIns="91430" tIns="45716" rIns="91430" bIns="45716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Сведения о доходах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Место работы (учебы), ПФР, органы социальной защиты населения, ЦЗН и т.д.</a:t>
            </a:r>
          </a:p>
        </p:txBody>
      </p:sp>
      <p:sp>
        <p:nvSpPr>
          <p:cNvPr id="29" name="Rectangle 5"/>
          <p:cNvSpPr>
            <a:spLocks noChangeArrowheads="1"/>
          </p:cNvSpPr>
          <p:nvPr/>
        </p:nvSpPr>
        <p:spPr bwMode="auto">
          <a:xfrm>
            <a:off x="5484954" y="1649228"/>
            <a:ext cx="389634" cy="347169"/>
          </a:xfrm>
          <a:prstGeom prst="roundRect">
            <a:avLst>
              <a:gd name="adj" fmla="val 4866"/>
            </a:avLst>
          </a:prstGeom>
          <a:solidFill>
            <a:srgbClr val="FFFFFF"/>
          </a:solidFill>
          <a:ln>
            <a:noFill/>
          </a:ln>
          <a:effectLst/>
        </p:spPr>
        <p:txBody>
          <a:bodyPr lIns="91430" tIns="45716" rIns="91430" bIns="45716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+</a:t>
            </a:r>
            <a:endParaRPr kumimoji="0" lang="ru-RU" sz="3200" b="1" i="0" u="none" strike="noStrike" kern="1200" cap="none" spc="0" normalizeH="0" baseline="0" noProof="0" dirty="0">
              <a:ln>
                <a:noFill/>
              </a:ln>
              <a:solidFill>
                <a:srgbClr val="4472C4">
                  <a:lumMod val="50000"/>
                </a:srgb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7" name="Стрелка вправо 16"/>
          <p:cNvSpPr/>
          <p:nvPr/>
        </p:nvSpPr>
        <p:spPr>
          <a:xfrm rot="1999848">
            <a:off x="1126081" y="1978819"/>
            <a:ext cx="464043" cy="20391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Выноска со стрелкой вправо 2"/>
          <p:cNvSpPr/>
          <p:nvPr/>
        </p:nvSpPr>
        <p:spPr>
          <a:xfrm>
            <a:off x="4113723" y="1115010"/>
            <a:ext cx="1361277" cy="1436402"/>
          </a:xfrm>
          <a:prstGeom prst="rightArrowCallou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" name="Rectangle 5"/>
          <p:cNvSpPr>
            <a:spLocks noChangeArrowheads="1"/>
          </p:cNvSpPr>
          <p:nvPr/>
        </p:nvSpPr>
        <p:spPr bwMode="auto">
          <a:xfrm>
            <a:off x="4131663" y="1693254"/>
            <a:ext cx="898832" cy="263078"/>
          </a:xfrm>
          <a:prstGeom prst="roundRect">
            <a:avLst>
              <a:gd name="adj" fmla="val 4866"/>
            </a:avLst>
          </a:prstGeom>
          <a:solidFill>
            <a:srgbClr val="FFFFFF"/>
          </a:solidFill>
          <a:ln>
            <a:noFill/>
          </a:ln>
          <a:effectLst/>
        </p:spPr>
        <p:txBody>
          <a:bodyPr lIns="91430" tIns="45716" rIns="91430" bIns="45716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Сбор документов</a:t>
            </a:r>
          </a:p>
        </p:txBody>
      </p:sp>
      <p:sp>
        <p:nvSpPr>
          <p:cNvPr id="23" name="Rectangle 5"/>
          <p:cNvSpPr>
            <a:spLocks noChangeArrowheads="1"/>
          </p:cNvSpPr>
          <p:nvPr/>
        </p:nvSpPr>
        <p:spPr bwMode="auto">
          <a:xfrm>
            <a:off x="124691" y="3292417"/>
            <a:ext cx="8861367" cy="434873"/>
          </a:xfrm>
          <a:prstGeom prst="roundRect">
            <a:avLst>
              <a:gd name="adj" fmla="val 4866"/>
            </a:avLst>
          </a:prstGeom>
          <a:solidFill>
            <a:schemeClr val="accent6">
              <a:lumMod val="75000"/>
            </a:schemeClr>
          </a:solidFill>
          <a:ln>
            <a:noFill/>
          </a:ln>
        </p:spPr>
        <p:txBody>
          <a:bodyPr lIns="91431" tIns="45716" rIns="91431" bIns="45716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ru-RU" sz="1600" b="1" dirty="0" smtClean="0">
                <a:solidFill>
                  <a:prstClr val="white"/>
                </a:solidFill>
              </a:rPr>
              <a:t>ПРЕДЛАГАЕМАЯ</a:t>
            </a:r>
            <a:r>
              <a:rPr kumimoji="0" lang="ru-RU" sz="1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СХЕМА ПРЕДОСТАВЛЕНИЯ СУБСИДИЙ ЖКУ </a:t>
            </a:r>
            <a:br>
              <a:rPr kumimoji="0" lang="ru-RU" sz="1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</a:br>
            <a:r>
              <a:rPr kumimoji="0" lang="ru-RU" sz="1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НА ТЕРРИТОРИИ ИРКУТСКОЙ ОБЛАСТИ</a:t>
            </a:r>
            <a:endParaRPr kumimoji="0" lang="ru-RU" altLang="ru-RU" sz="1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/>
            </a:endParaRPr>
          </a:p>
        </p:txBody>
      </p:sp>
      <p:pic>
        <p:nvPicPr>
          <p:cNvPr id="24" name="Рисунок 2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060" y="4182107"/>
            <a:ext cx="1386019" cy="1386019"/>
          </a:xfrm>
          <a:prstGeom prst="rect">
            <a:avLst/>
          </a:prstGeom>
        </p:spPr>
      </p:pic>
      <p:sp>
        <p:nvSpPr>
          <p:cNvPr id="31" name="Выноска со стрелкой вправо 30"/>
          <p:cNvSpPr/>
          <p:nvPr/>
        </p:nvSpPr>
        <p:spPr>
          <a:xfrm>
            <a:off x="1408080" y="4182107"/>
            <a:ext cx="1831441" cy="1436402"/>
          </a:xfrm>
          <a:prstGeom prst="rightArrowCallou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3" name="Rectangle 5"/>
          <p:cNvSpPr>
            <a:spLocks noChangeArrowheads="1"/>
          </p:cNvSpPr>
          <p:nvPr/>
        </p:nvSpPr>
        <p:spPr bwMode="auto">
          <a:xfrm>
            <a:off x="1443261" y="4740473"/>
            <a:ext cx="1215103" cy="263078"/>
          </a:xfrm>
          <a:prstGeom prst="roundRect">
            <a:avLst>
              <a:gd name="adj" fmla="val 4866"/>
            </a:avLst>
          </a:prstGeom>
          <a:solidFill>
            <a:srgbClr val="FFFFFF"/>
          </a:solidFill>
          <a:ln>
            <a:noFill/>
          </a:ln>
          <a:effectLst/>
        </p:spPr>
        <p:txBody>
          <a:bodyPr lIns="91430" tIns="45716" rIns="91430" bIns="45716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Заявление </a:t>
            </a:r>
          </a:p>
        </p:txBody>
      </p:sp>
      <p:sp>
        <p:nvSpPr>
          <p:cNvPr id="34" name="Rectangle 5"/>
          <p:cNvSpPr>
            <a:spLocks noChangeArrowheads="1"/>
          </p:cNvSpPr>
          <p:nvPr/>
        </p:nvSpPr>
        <p:spPr bwMode="auto">
          <a:xfrm>
            <a:off x="4833282" y="5234666"/>
            <a:ext cx="1795549" cy="552911"/>
          </a:xfrm>
          <a:prstGeom prst="roundRect">
            <a:avLst>
              <a:gd name="adj" fmla="val 4866"/>
            </a:avLst>
          </a:prstGeom>
          <a:solidFill>
            <a:srgbClr val="FFFFFF"/>
          </a:solidFill>
          <a:ln>
            <a:noFill/>
          </a:ln>
          <a:effectLst/>
        </p:spPr>
        <p:txBody>
          <a:bodyPr lIns="91430" tIns="45716" rIns="91430" bIns="45716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000" b="1" dirty="0" smtClean="0">
                <a:solidFill>
                  <a:prstClr val="black"/>
                </a:solidFill>
              </a:rPr>
              <a:t>сбор документов через межведомственное взаимодействие</a:t>
            </a:r>
            <a:endParaRPr kumimoji="0" lang="ru-RU" sz="1000" b="1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  <p:sp>
        <p:nvSpPr>
          <p:cNvPr id="27" name="Rectangle 5"/>
          <p:cNvSpPr>
            <a:spLocks noChangeArrowheads="1"/>
          </p:cNvSpPr>
          <p:nvPr/>
        </p:nvSpPr>
        <p:spPr bwMode="auto">
          <a:xfrm>
            <a:off x="6372210" y="4698427"/>
            <a:ext cx="389634" cy="347169"/>
          </a:xfrm>
          <a:prstGeom prst="roundRect">
            <a:avLst>
              <a:gd name="adj" fmla="val 4866"/>
            </a:avLst>
          </a:prstGeom>
          <a:solidFill>
            <a:srgbClr val="FFFFFF"/>
          </a:solidFill>
          <a:ln>
            <a:noFill/>
          </a:ln>
          <a:effectLst/>
        </p:spPr>
        <p:txBody>
          <a:bodyPr lIns="91430" tIns="45716" rIns="91430" bIns="45716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b="1" noProof="0" dirty="0" smtClean="0">
                <a:solidFill>
                  <a:srgbClr val="4472C4">
                    <a:lumMod val="50000"/>
                  </a:srgbClr>
                </a:solidFill>
              </a:rPr>
              <a:t>=</a:t>
            </a:r>
            <a:endParaRPr kumimoji="0" lang="ru-RU" sz="3200" b="1" i="0" u="none" strike="noStrike" kern="1200" cap="none" spc="0" normalizeH="0" baseline="0" noProof="0" dirty="0">
              <a:ln>
                <a:noFill/>
              </a:ln>
              <a:solidFill>
                <a:srgbClr val="4472C4">
                  <a:lumMod val="50000"/>
                </a:srgb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28" name="Rectangle 5"/>
          <p:cNvSpPr>
            <a:spLocks noChangeArrowheads="1"/>
          </p:cNvSpPr>
          <p:nvPr/>
        </p:nvSpPr>
        <p:spPr bwMode="auto">
          <a:xfrm>
            <a:off x="6761844" y="3824810"/>
            <a:ext cx="2224214" cy="2149494"/>
          </a:xfrm>
          <a:prstGeom prst="roundRect">
            <a:avLst>
              <a:gd name="adj" fmla="val 4866"/>
            </a:avLst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effectLst/>
        </p:spPr>
        <p:txBody>
          <a:bodyPr lIns="91430" tIns="45716" rIns="91430" bIns="45716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800" b="1" dirty="0" smtClean="0">
                <a:solidFill>
                  <a:prstClr val="black"/>
                </a:solidFill>
              </a:rPr>
              <a:t>Назначение</a:t>
            </a:r>
            <a:br>
              <a:rPr lang="ru-RU" sz="1800" b="1" dirty="0" smtClean="0">
                <a:solidFill>
                  <a:prstClr val="black"/>
                </a:solidFill>
              </a:rPr>
            </a:br>
            <a:r>
              <a:rPr lang="ru-RU" sz="1800" b="1" dirty="0" smtClean="0">
                <a:solidFill>
                  <a:prstClr val="black"/>
                </a:solidFill>
              </a:rPr>
              <a:t>субсидии ЖКУ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b="1" dirty="0" smtClean="0">
                <a:solidFill>
                  <a:prstClr val="black"/>
                </a:solidFill>
              </a:rPr>
              <a:t/>
            </a:r>
            <a:br>
              <a:rPr lang="ru-RU" sz="1200" b="1" dirty="0" smtClean="0">
                <a:solidFill>
                  <a:prstClr val="black"/>
                </a:solidFill>
              </a:rPr>
            </a:br>
            <a:r>
              <a:rPr lang="ru-RU" sz="1400" b="1" dirty="0" smtClean="0">
                <a:solidFill>
                  <a:prstClr val="black"/>
                </a:solidFill>
              </a:rPr>
              <a:t>или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1200" b="1" dirty="0" smtClean="0">
              <a:solidFill>
                <a:prstClr val="black"/>
              </a:solidFill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Отказ</a:t>
            </a:r>
            <a:br>
              <a:rPr kumimoji="0" lang="ru-RU" sz="1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</a:br>
            <a:r>
              <a:rPr kumimoji="0" lang="ru-RU" sz="1800" b="1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в назначении субсидии ЖКУ</a:t>
            </a:r>
            <a:endParaRPr kumimoji="0" lang="ru-RU" sz="1800" b="1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30" name="Rectangle 5"/>
          <p:cNvSpPr>
            <a:spLocks noChangeArrowheads="1"/>
          </p:cNvSpPr>
          <p:nvPr/>
        </p:nvSpPr>
        <p:spPr bwMode="auto">
          <a:xfrm>
            <a:off x="3274702" y="4670788"/>
            <a:ext cx="1746588" cy="454733"/>
          </a:xfrm>
          <a:prstGeom prst="roundRect">
            <a:avLst>
              <a:gd name="adj" fmla="val 4866"/>
            </a:avLst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  <a:effectLst/>
        </p:spPr>
        <p:txBody>
          <a:bodyPr lIns="91430" tIns="45716" rIns="91430" bIns="45716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b="1" dirty="0" smtClean="0">
                <a:solidFill>
                  <a:prstClr val="black"/>
                </a:solidFill>
              </a:rPr>
              <a:t>Органы социальной </a:t>
            </a:r>
            <a:br>
              <a:rPr lang="ru-RU" sz="1200" b="1" dirty="0" smtClean="0">
                <a:solidFill>
                  <a:prstClr val="black"/>
                </a:solidFill>
              </a:rPr>
            </a:br>
            <a:r>
              <a:rPr lang="ru-RU" sz="1200" b="1" dirty="0" smtClean="0">
                <a:solidFill>
                  <a:prstClr val="black"/>
                </a:solidFill>
              </a:rPr>
              <a:t>защиты населения</a:t>
            </a:r>
            <a:endParaRPr kumimoji="0" lang="ru-RU" sz="1200" b="1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25155" y="4517807"/>
            <a:ext cx="1011805" cy="760693"/>
          </a:xfrm>
          <a:prstGeom prst="rect">
            <a:avLst/>
          </a:prstGeom>
        </p:spPr>
      </p:pic>
      <p:sp>
        <p:nvSpPr>
          <p:cNvPr id="32" name="Стрелка вправо 31"/>
          <p:cNvSpPr/>
          <p:nvPr/>
        </p:nvSpPr>
        <p:spPr>
          <a:xfrm>
            <a:off x="5056471" y="4753602"/>
            <a:ext cx="227700" cy="249949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5" name="Rectangle 5"/>
          <p:cNvSpPr>
            <a:spLocks noChangeArrowheads="1"/>
          </p:cNvSpPr>
          <p:nvPr/>
        </p:nvSpPr>
        <p:spPr bwMode="auto">
          <a:xfrm>
            <a:off x="45410" y="6018617"/>
            <a:ext cx="6388222" cy="619929"/>
          </a:xfrm>
          <a:prstGeom prst="roundRect">
            <a:avLst>
              <a:gd name="adj" fmla="val 4866"/>
            </a:avLst>
          </a:prstGeom>
          <a:noFill/>
          <a:ln>
            <a:noFill/>
          </a:ln>
          <a:effectLst/>
        </p:spPr>
        <p:txBody>
          <a:bodyPr lIns="91431" tIns="45716" rIns="91431" bIns="45716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СПРАВОЧНО: </a:t>
            </a:r>
            <a:r>
              <a:rPr kumimoji="0" lang="ru-RU" sz="1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Проект закона поддержан </a:t>
            </a:r>
            <a:br>
              <a:rPr kumimoji="0" lang="ru-RU" sz="1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</a:br>
            <a:r>
              <a:rPr kumimoji="0" lang="ru-RU" sz="1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Иркутским областным Советом Ветеранов</a:t>
            </a:r>
            <a:endParaRPr kumimoji="0" lang="ru-RU" sz="16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97746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7234</TotalTime>
  <Words>61</Words>
  <Application>Microsoft Office PowerPoint</Application>
  <PresentationFormat>Экран (4:3)</PresentationFormat>
  <Paragraphs>19</Paragraphs>
  <Slides>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Тема Office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Ратова Дарья Юрьевна</dc:creator>
  <cp:lastModifiedBy>EVBashmakova</cp:lastModifiedBy>
  <cp:revision>1121</cp:revision>
  <cp:lastPrinted>2022-05-26T02:52:46Z</cp:lastPrinted>
  <dcterms:created xsi:type="dcterms:W3CDTF">2016-09-20T07:25:00Z</dcterms:created>
  <dcterms:modified xsi:type="dcterms:W3CDTF">2022-06-02T01:56:07Z</dcterms:modified>
</cp:coreProperties>
</file>