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0247A-8930-4C46-A67F-49831880B9C1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7B6C5-F5CA-4998-A648-E4F1957E37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00166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0247A-8930-4C46-A67F-49831880B9C1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7B6C5-F5CA-4998-A648-E4F1957E37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8319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0247A-8930-4C46-A67F-49831880B9C1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7B6C5-F5CA-4998-A648-E4F1957E37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14317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ключите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771800" y="1340768"/>
            <a:ext cx="4464496" cy="4752527"/>
          </a:xfrm>
        </p:spPr>
        <p:txBody>
          <a:bodyPr lIns="0" tIns="0" rIns="0" bIns="0" anchor="t">
            <a:noAutofit/>
          </a:bodyPr>
          <a:lstStyle>
            <a:lvl1pPr algn="l"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Заключительный текст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82283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0247A-8930-4C46-A67F-49831880B9C1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7B6C5-F5CA-4998-A648-E4F1957E37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8997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0247A-8930-4C46-A67F-49831880B9C1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7B6C5-F5CA-4998-A648-E4F1957E37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2606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0247A-8930-4C46-A67F-49831880B9C1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7B6C5-F5CA-4998-A648-E4F1957E37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009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0247A-8930-4C46-A67F-49831880B9C1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7B6C5-F5CA-4998-A648-E4F1957E37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5356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0247A-8930-4C46-A67F-49831880B9C1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7B6C5-F5CA-4998-A648-E4F1957E37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2579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0247A-8930-4C46-A67F-49831880B9C1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7B6C5-F5CA-4998-A648-E4F1957E37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3190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0247A-8930-4C46-A67F-49831880B9C1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7B6C5-F5CA-4998-A648-E4F1957E37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9271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0247A-8930-4C46-A67F-49831880B9C1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7B6C5-F5CA-4998-A648-E4F1957E37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1017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80247A-8930-4C46-A67F-49831880B9C1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47B6C5-F5CA-4998-A648-E4F1957E37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3238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80637578"/>
              </p:ext>
            </p:extLst>
          </p:nvPr>
        </p:nvGraphicFramePr>
        <p:xfrm>
          <a:off x="122720" y="188640"/>
          <a:ext cx="8841769" cy="12339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449280"/>
                <a:gridCol w="4392489"/>
              </a:tblGrid>
              <a:tr h="436345">
                <a:tc gridSpan="2">
                  <a:txBody>
                    <a:bodyPr/>
                    <a:lstStyle/>
                    <a:p>
                      <a:pPr algn="ctr"/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Самозанятые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715783">
                <a:tc>
                  <a:txBody>
                    <a:bodyPr/>
                    <a:lstStyle/>
                    <a:p>
                      <a:pPr algn="ctr"/>
                      <a:r>
                        <a:rPr lang="ru-RU" sz="14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Самозанятые граждане</a:t>
                      </a:r>
                      <a:endParaRPr lang="ru-RU" sz="14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Самозанятые ИП </a:t>
                      </a:r>
                    </a:p>
                    <a:p>
                      <a:pPr algn="ctr"/>
                      <a:r>
                        <a:rPr lang="ru-RU" sz="14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(в рамках базового продукта Микрокредит)</a:t>
                      </a:r>
                      <a:endParaRPr lang="ru-RU" sz="14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75167" y="3573016"/>
            <a:ext cx="119135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b="1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9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5167" y="3917252"/>
            <a:ext cx="639863" cy="62515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75167" y="4682014"/>
            <a:ext cx="108074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b="1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9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2783364" y="4683773"/>
            <a:ext cx="142859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b="1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900" b="1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265" y="4968119"/>
            <a:ext cx="603089" cy="58837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88800" y="4965572"/>
            <a:ext cx="632508" cy="60308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23239" y="5087640"/>
            <a:ext cx="38252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u="sng" dirty="0" smtClean="0">
                <a:latin typeface="Arial" pitchFamily="34" charset="0"/>
                <a:cs typeface="Arial" pitchFamily="34" charset="0"/>
              </a:rPr>
              <a:t>До 36 месяцев включительно*</a:t>
            </a:r>
            <a:endParaRPr lang="ru-RU" sz="9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12841" y="5064065"/>
            <a:ext cx="10711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b="1" u="sng" dirty="0" smtClean="0">
                <a:latin typeface="Arial" pitchFamily="34" charset="0"/>
                <a:cs typeface="Arial" pitchFamily="34" charset="0"/>
              </a:rPr>
              <a:t>7</a:t>
            </a:r>
            <a:r>
              <a:rPr lang="en-US" sz="900" b="1" u="sng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ru-RU" sz="900" b="1" u="sng" dirty="0" smtClean="0">
                <a:latin typeface="Arial" pitchFamily="34" charset="0"/>
                <a:cs typeface="Arial" pitchFamily="34" charset="0"/>
              </a:rPr>
              <a:t>7</a:t>
            </a:r>
            <a:r>
              <a:rPr lang="en-US" sz="900" b="1" u="sng" dirty="0" smtClean="0">
                <a:latin typeface="Arial" pitchFamily="34" charset="0"/>
                <a:cs typeface="Arial" pitchFamily="34" charset="0"/>
              </a:rPr>
              <a:t>5 </a:t>
            </a:r>
            <a:r>
              <a:rPr lang="ru-RU" sz="900" b="1" u="sng" dirty="0" smtClean="0">
                <a:latin typeface="Arial" pitchFamily="34" charset="0"/>
                <a:cs typeface="Arial" pitchFamily="34" charset="0"/>
              </a:rPr>
              <a:t>% годовых</a:t>
            </a:r>
          </a:p>
          <a:p>
            <a:endParaRPr lang="ru-RU" sz="9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9512" y="1628800"/>
            <a:ext cx="417646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КРЕДИТОВАНИЯ -  </a:t>
            </a:r>
            <a:r>
              <a:rPr lang="ru-RU" sz="900" dirty="0" smtClean="0">
                <a:latin typeface="Arial" pitchFamily="34" charset="0"/>
                <a:cs typeface="Arial" pitchFamily="34" charset="0"/>
              </a:rPr>
              <a:t>на развитие предпринимательской деятельности.</a:t>
            </a:r>
          </a:p>
          <a:p>
            <a:endParaRPr lang="ru-RU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79512" y="1988840"/>
            <a:ext cx="386579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ТРЕБОВАНИЯ К ЗАЕМЩИКУ</a:t>
            </a:r>
          </a:p>
          <a:p>
            <a:pPr algn="just"/>
            <a:endParaRPr lang="ru-RU" sz="900" dirty="0" smtClean="0">
              <a:solidFill>
                <a:srgbClr val="0072BC"/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 algn="just">
              <a:buClr>
                <a:srgbClr val="ED1B34"/>
              </a:buClr>
              <a:buFont typeface="Wingdings" pitchFamily="2" charset="2"/>
              <a:buChar char="§"/>
            </a:pPr>
            <a:r>
              <a:rPr lang="ru-RU" sz="900" b="1" dirty="0" smtClean="0">
                <a:latin typeface="Arial" pitchFamily="34" charset="0"/>
                <a:cs typeface="Arial" pitchFamily="34" charset="0"/>
              </a:rPr>
              <a:t>Физическое лицо</a:t>
            </a:r>
            <a:r>
              <a:rPr lang="ru-RU" sz="900" dirty="0" smtClean="0">
                <a:latin typeface="Arial" pitchFamily="34" charset="0"/>
                <a:cs typeface="Arial" pitchFamily="34" charset="0"/>
              </a:rPr>
              <a:t>, перешедшее на специальный налоговый режим «Налог на профессиональный доход».</a:t>
            </a:r>
          </a:p>
          <a:p>
            <a:pPr marL="171450" indent="-171450" algn="just">
              <a:buClr>
                <a:srgbClr val="ED1B34"/>
              </a:buClr>
              <a:buFont typeface="Wingdings" pitchFamily="2" charset="2"/>
              <a:buChar char="§"/>
            </a:pPr>
            <a:endParaRPr lang="ru-RU" sz="900" dirty="0" smtClean="0">
              <a:latin typeface="Arial" pitchFamily="34" charset="0"/>
              <a:cs typeface="Arial" pitchFamily="34" charset="0"/>
            </a:endParaRPr>
          </a:p>
          <a:p>
            <a:pPr marL="171450" indent="-171450" algn="just">
              <a:buClr>
                <a:srgbClr val="ED1B34"/>
              </a:buClr>
              <a:buFont typeface="Wingdings" pitchFamily="2" charset="2"/>
              <a:buChar char="§"/>
            </a:pPr>
            <a:r>
              <a:rPr lang="ru-RU" sz="900" dirty="0">
                <a:latin typeface="Arial" pitchFamily="34" charset="0"/>
                <a:cs typeface="Arial" pitchFamily="34" charset="0"/>
              </a:rPr>
              <a:t>У</a:t>
            </a:r>
            <a:r>
              <a:rPr lang="ru-RU" sz="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900" dirty="0">
                <a:latin typeface="Arial" pitchFamily="34" charset="0"/>
                <a:cs typeface="Arial" pitchFamily="34" charset="0"/>
              </a:rPr>
              <a:t>заемщика отсутствует отрицательная кредитная </a:t>
            </a:r>
            <a:r>
              <a:rPr lang="ru-RU" sz="900" dirty="0" smtClean="0">
                <a:latin typeface="Arial" pitchFamily="34" charset="0"/>
                <a:cs typeface="Arial" pitchFamily="34" charset="0"/>
              </a:rPr>
              <a:t>история.</a:t>
            </a:r>
            <a:endParaRPr lang="ru-RU" sz="900" dirty="0">
              <a:latin typeface="Arial" pitchFamily="34" charset="0"/>
              <a:cs typeface="Arial" pitchFamily="34" charset="0"/>
            </a:endParaRPr>
          </a:p>
          <a:p>
            <a:pPr marL="171450" indent="-171450" algn="just">
              <a:buClr>
                <a:srgbClr val="ED1B34"/>
              </a:buClr>
              <a:buFont typeface="Wingdings" pitchFamily="2" charset="2"/>
              <a:buChar char="§"/>
            </a:pPr>
            <a:endParaRPr lang="ru-RU" sz="900" dirty="0" smtClean="0">
              <a:latin typeface="Arial" pitchFamily="34" charset="0"/>
              <a:cs typeface="Arial" pitchFamily="34" charset="0"/>
            </a:endParaRPr>
          </a:p>
          <a:p>
            <a:pPr marL="171450" indent="-171450" algn="just">
              <a:buClr>
                <a:srgbClr val="ED1B34"/>
              </a:buClr>
              <a:buFont typeface="Wingdings" pitchFamily="2" charset="2"/>
              <a:buChar char="§"/>
            </a:pPr>
            <a:r>
              <a:rPr lang="ru-RU" sz="900" dirty="0" smtClean="0">
                <a:latin typeface="Arial" pitchFamily="34" charset="0"/>
                <a:cs typeface="Arial" pitchFamily="34" charset="0"/>
              </a:rPr>
              <a:t>Доход </a:t>
            </a:r>
            <a:r>
              <a:rPr lang="ru-RU" sz="900" dirty="0">
                <a:latin typeface="Arial" pitchFamily="34" charset="0"/>
                <a:cs typeface="Arial" pitchFamily="34" charset="0"/>
              </a:rPr>
              <a:t>от текущей деятельности заемщика покрывает расходы на обслуживание и погашение </a:t>
            </a:r>
            <a:r>
              <a:rPr lang="ru-RU" sz="900" dirty="0" smtClean="0">
                <a:latin typeface="Arial" pitchFamily="34" charset="0"/>
                <a:cs typeface="Arial" pitchFamily="34" charset="0"/>
              </a:rPr>
              <a:t>кредита.</a:t>
            </a:r>
            <a:endParaRPr lang="ru-RU" sz="9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27584" y="4070287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u="sng" dirty="0" smtClean="0">
                <a:latin typeface="Arial" pitchFamily="34" charset="0"/>
                <a:cs typeface="Arial" pitchFamily="34" charset="0"/>
              </a:rPr>
              <a:t>До 5</a:t>
            </a:r>
            <a:r>
              <a:rPr lang="en-US" sz="900" b="1" u="sng" dirty="0" smtClean="0">
                <a:latin typeface="Arial" pitchFamily="34" charset="0"/>
                <a:cs typeface="Arial" pitchFamily="34" charset="0"/>
              </a:rPr>
              <a:t>00 </a:t>
            </a:r>
            <a:r>
              <a:rPr lang="ru-RU" sz="900" b="1" u="sng" dirty="0" smtClean="0">
                <a:latin typeface="Arial" pitchFamily="34" charset="0"/>
                <a:cs typeface="Arial" pitchFamily="34" charset="0"/>
              </a:rPr>
              <a:t>тысяч рублей включительно*</a:t>
            </a:r>
            <a:endParaRPr lang="en-US" sz="900" b="1" u="sng" dirty="0" smtClean="0">
              <a:latin typeface="Arial" pitchFamily="34" charset="0"/>
              <a:cs typeface="Arial" pitchFamily="34" charset="0"/>
            </a:endParaRPr>
          </a:p>
          <a:p>
            <a:endParaRPr lang="ru-RU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644008" y="1628800"/>
            <a:ext cx="417646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КРЕДИТОВАНИЯ -  </a:t>
            </a:r>
            <a:r>
              <a:rPr lang="ru-RU" sz="900" dirty="0" smtClean="0">
                <a:latin typeface="Arial" pitchFamily="34" charset="0"/>
                <a:cs typeface="Arial" pitchFamily="34" charset="0"/>
              </a:rPr>
              <a:t>на развитие предпринимательской деятельности.</a:t>
            </a:r>
          </a:p>
          <a:p>
            <a:endParaRPr lang="ru-RU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666650" y="2043596"/>
            <a:ext cx="3865790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ТРЕБОВАНИЯ К ЗАЕМЩИКУ</a:t>
            </a:r>
          </a:p>
          <a:p>
            <a:pPr algn="just"/>
            <a:endParaRPr lang="ru-RU" sz="900" dirty="0" smtClean="0">
              <a:solidFill>
                <a:srgbClr val="0072BC"/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 algn="just">
              <a:buClr>
                <a:srgbClr val="ED1B34"/>
              </a:buClr>
              <a:buFont typeface="Wingdings" pitchFamily="2" charset="2"/>
              <a:buChar char="§"/>
            </a:pPr>
            <a:r>
              <a:rPr lang="ru-RU" sz="900" b="1" dirty="0" smtClean="0">
                <a:latin typeface="Arial" pitchFamily="34" charset="0"/>
                <a:cs typeface="Arial" pitchFamily="34" charset="0"/>
              </a:rPr>
              <a:t>Индивидуальный предприниматель, </a:t>
            </a:r>
            <a:r>
              <a:rPr lang="ru-RU" sz="900" dirty="0" smtClean="0">
                <a:latin typeface="Arial" pitchFamily="34" charset="0"/>
                <a:cs typeface="Arial" pitchFamily="34" charset="0"/>
              </a:rPr>
              <a:t>перешедший на специальный налоговый режим «Налог на профессиональный доход».</a:t>
            </a:r>
          </a:p>
          <a:p>
            <a:pPr marL="171450" indent="-171450" algn="just">
              <a:buClr>
                <a:srgbClr val="ED1B34"/>
              </a:buClr>
              <a:buFont typeface="Wingdings" pitchFamily="2" charset="2"/>
              <a:buChar char="§"/>
            </a:pPr>
            <a:endParaRPr lang="ru-RU" sz="900" dirty="0" smtClean="0">
              <a:latin typeface="Arial" pitchFamily="34" charset="0"/>
              <a:cs typeface="Arial" pitchFamily="34" charset="0"/>
            </a:endParaRPr>
          </a:p>
          <a:p>
            <a:pPr marL="171450" indent="-171450" algn="just">
              <a:buClr>
                <a:srgbClr val="ED1B34"/>
              </a:buClr>
              <a:buFont typeface="Wingdings" pitchFamily="2" charset="2"/>
              <a:buChar char="§"/>
            </a:pPr>
            <a:r>
              <a:rPr lang="ru-RU" sz="900" dirty="0">
                <a:latin typeface="Arial" pitchFamily="34" charset="0"/>
                <a:cs typeface="Arial" pitchFamily="34" charset="0"/>
              </a:rPr>
              <a:t>У</a:t>
            </a:r>
            <a:r>
              <a:rPr lang="ru-RU" sz="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900" dirty="0">
                <a:latin typeface="Arial" pitchFamily="34" charset="0"/>
                <a:cs typeface="Arial" pitchFamily="34" charset="0"/>
              </a:rPr>
              <a:t>заемщика отсутствует отрицательная кредитная </a:t>
            </a:r>
            <a:r>
              <a:rPr lang="ru-RU" sz="900" dirty="0" smtClean="0">
                <a:latin typeface="Arial" pitchFamily="34" charset="0"/>
                <a:cs typeface="Arial" pitchFamily="34" charset="0"/>
              </a:rPr>
              <a:t>история.</a:t>
            </a:r>
            <a:endParaRPr lang="ru-RU" sz="900" dirty="0">
              <a:latin typeface="Arial" pitchFamily="34" charset="0"/>
              <a:cs typeface="Arial" pitchFamily="34" charset="0"/>
            </a:endParaRPr>
          </a:p>
          <a:p>
            <a:pPr marL="171450" indent="-171450" algn="just">
              <a:buClr>
                <a:srgbClr val="ED1B34"/>
              </a:buClr>
              <a:buFont typeface="Wingdings" pitchFamily="2" charset="2"/>
              <a:buChar char="§"/>
            </a:pPr>
            <a:endParaRPr lang="ru-RU" sz="900" dirty="0" smtClean="0">
              <a:latin typeface="Arial" pitchFamily="34" charset="0"/>
              <a:cs typeface="Arial" pitchFamily="34" charset="0"/>
            </a:endParaRPr>
          </a:p>
          <a:p>
            <a:pPr marL="171450" indent="-171450" algn="just">
              <a:buClr>
                <a:srgbClr val="ED1B34"/>
              </a:buClr>
              <a:buFont typeface="Wingdings" pitchFamily="2" charset="2"/>
              <a:buChar char="§"/>
            </a:pPr>
            <a:r>
              <a:rPr lang="ru-RU" sz="900" dirty="0" smtClean="0">
                <a:latin typeface="Arial" pitchFamily="34" charset="0"/>
                <a:cs typeface="Arial" pitchFamily="34" charset="0"/>
              </a:rPr>
              <a:t>Доход </a:t>
            </a:r>
            <a:r>
              <a:rPr lang="ru-RU" sz="900" dirty="0">
                <a:latin typeface="Arial" pitchFamily="34" charset="0"/>
                <a:cs typeface="Arial" pitchFamily="34" charset="0"/>
              </a:rPr>
              <a:t>от текущей деятельности заемщика покрывает расходы на обслуживание и погашение </a:t>
            </a:r>
            <a:r>
              <a:rPr lang="ru-RU" sz="900" dirty="0" smtClean="0">
                <a:latin typeface="Arial" pitchFamily="34" charset="0"/>
                <a:cs typeface="Arial" pitchFamily="34" charset="0"/>
              </a:rPr>
              <a:t>кредита.</a:t>
            </a:r>
            <a:endParaRPr lang="ru-RU" sz="9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635207" y="3573016"/>
            <a:ext cx="119135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b="1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900" b="1" dirty="0"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35207" y="3917252"/>
            <a:ext cx="639863" cy="625153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4635207" y="4682014"/>
            <a:ext cx="108074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b="1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9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7243404" y="4683773"/>
            <a:ext cx="142859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b="1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900" b="1" dirty="0"/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1305" y="4968119"/>
            <a:ext cx="603089" cy="588379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7336" y="4970046"/>
            <a:ext cx="632508" cy="603089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5283279" y="5087640"/>
            <a:ext cx="38252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u="sng" dirty="0" smtClean="0">
                <a:latin typeface="Arial" pitchFamily="34" charset="0"/>
                <a:cs typeface="Arial" pitchFamily="34" charset="0"/>
              </a:rPr>
              <a:t>До 36 месяцев включительно</a:t>
            </a:r>
            <a:endParaRPr lang="ru-RU" sz="9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749345" y="5064065"/>
            <a:ext cx="10711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b="1" u="sng" dirty="0" smtClean="0">
                <a:latin typeface="Arial" pitchFamily="34" charset="0"/>
                <a:cs typeface="Arial" pitchFamily="34" charset="0"/>
              </a:rPr>
              <a:t>7</a:t>
            </a:r>
            <a:r>
              <a:rPr lang="en-US" sz="900" b="1" u="sng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ru-RU" sz="900" b="1" u="sng" dirty="0" smtClean="0">
                <a:latin typeface="Arial" pitchFamily="34" charset="0"/>
                <a:cs typeface="Arial" pitchFamily="34" charset="0"/>
              </a:rPr>
              <a:t>7</a:t>
            </a:r>
            <a:r>
              <a:rPr lang="en-US" sz="900" b="1" u="sng" dirty="0" smtClean="0">
                <a:latin typeface="Arial" pitchFamily="34" charset="0"/>
                <a:cs typeface="Arial" pitchFamily="34" charset="0"/>
              </a:rPr>
              <a:t>5 </a:t>
            </a:r>
            <a:r>
              <a:rPr lang="ru-RU" sz="900" b="1" u="sng" dirty="0" smtClean="0">
                <a:latin typeface="Arial" pitchFamily="34" charset="0"/>
                <a:cs typeface="Arial" pitchFamily="34" charset="0"/>
              </a:rPr>
              <a:t>% годовых</a:t>
            </a:r>
          </a:p>
          <a:p>
            <a:endParaRPr lang="ru-RU" sz="9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287624" y="4070287"/>
            <a:ext cx="35283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u="sng" dirty="0" smtClean="0">
                <a:latin typeface="Arial" pitchFamily="34" charset="0"/>
                <a:cs typeface="Arial" pitchFamily="34" charset="0"/>
              </a:rPr>
              <a:t>До 5 млн рублей включительно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4648464" y="5740141"/>
            <a:ext cx="4283968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itchFamily="2" charset="2"/>
              <a:buChar char="§"/>
            </a:pPr>
            <a:r>
              <a:rPr lang="ru-RU" sz="1100" b="1" dirty="0" smtClean="0">
                <a:solidFill>
                  <a:srgbClr val="39414E"/>
                </a:solidFill>
                <a:latin typeface="Open Sans"/>
              </a:rPr>
              <a:t>Поручительство супруга (супруги) или хотя бы одного близкого родственника на сумму не менее размера кредита.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107504" y="5740141"/>
            <a:ext cx="441513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itchFamily="2" charset="2"/>
              <a:buChar char="§"/>
            </a:pPr>
            <a:r>
              <a:rPr lang="ru-RU" sz="1100" b="1" dirty="0" smtClean="0">
                <a:solidFill>
                  <a:srgbClr val="39414E"/>
                </a:solidFill>
                <a:latin typeface="Open Sans"/>
              </a:rPr>
              <a:t>Без залога.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ru-RU" sz="1100" b="1" dirty="0" smtClean="0">
                <a:solidFill>
                  <a:srgbClr val="39414E"/>
                </a:solidFill>
                <a:latin typeface="Open Sans"/>
              </a:rPr>
              <a:t>Расчетный </a:t>
            </a:r>
            <a:r>
              <a:rPr lang="ru-RU" sz="1100" b="1" dirty="0">
                <a:solidFill>
                  <a:srgbClr val="39414E"/>
                </a:solidFill>
                <a:latin typeface="Open Sans"/>
              </a:rPr>
              <a:t>счет для оформления </a:t>
            </a:r>
            <a:r>
              <a:rPr lang="ru-RU" sz="1100" b="1" dirty="0" smtClean="0">
                <a:solidFill>
                  <a:srgbClr val="39414E"/>
                </a:solidFill>
                <a:latin typeface="Open Sans"/>
              </a:rPr>
              <a:t>кредита может </a:t>
            </a:r>
            <a:r>
              <a:rPr lang="ru-RU" sz="1100" b="1" dirty="0">
                <a:solidFill>
                  <a:srgbClr val="39414E"/>
                </a:solidFill>
                <a:latin typeface="Open Sans"/>
              </a:rPr>
              <a:t>быть открыт в любом банке.</a:t>
            </a:r>
            <a:endParaRPr lang="ru-RU" sz="11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144108" y="6453336"/>
            <a:ext cx="35637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i="1" dirty="0" smtClean="0">
                <a:latin typeface="Arial" pitchFamily="34" charset="0"/>
                <a:cs typeface="Arial" pitchFamily="34" charset="0"/>
              </a:rPr>
              <a:t>*увеличение лимита до 5 млн рублей и сроков до 84 месяцев </a:t>
            </a:r>
          </a:p>
          <a:p>
            <a:r>
              <a:rPr lang="ru-RU" sz="900" i="1" dirty="0" smtClean="0">
                <a:latin typeface="Arial" pitchFamily="34" charset="0"/>
                <a:cs typeface="Arial" pitchFamily="34" charset="0"/>
              </a:rPr>
              <a:t>ДРБ готовит к вынесению на Правление</a:t>
            </a:r>
            <a:endParaRPr lang="ru-RU" sz="900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2833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350960" y="1196752"/>
            <a:ext cx="4896544" cy="5256584"/>
          </a:xfrm>
        </p:spPr>
        <p:txBody>
          <a:bodyPr/>
          <a:lstStyle/>
          <a:p>
            <a:r>
              <a:rPr lang="ru-RU" dirty="0" smtClean="0"/>
              <a:t>Благодарим</a:t>
            </a:r>
            <a:br>
              <a:rPr lang="ru-RU" dirty="0" smtClean="0"/>
            </a:br>
            <a:r>
              <a:rPr lang="ru-RU" dirty="0" smtClean="0"/>
              <a:t>за внимание!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>
                <a:solidFill>
                  <a:srgbClr val="0072BC"/>
                </a:solidFill>
              </a:rPr>
              <a:t>Акционерное общество «Российский Банк </a:t>
            </a:r>
            <a:br>
              <a:rPr lang="ru-RU" sz="1400" dirty="0" smtClean="0">
                <a:solidFill>
                  <a:srgbClr val="0072BC"/>
                </a:solidFill>
              </a:rPr>
            </a:br>
            <a:r>
              <a:rPr lang="ru-RU" sz="1400" dirty="0" smtClean="0">
                <a:solidFill>
                  <a:srgbClr val="0072BC"/>
                </a:solidFill>
              </a:rPr>
              <a:t>поддержки малого и среднего </a:t>
            </a:r>
            <a:br>
              <a:rPr lang="ru-RU" sz="1400" dirty="0" smtClean="0">
                <a:solidFill>
                  <a:srgbClr val="0072BC"/>
                </a:solidFill>
              </a:rPr>
            </a:br>
            <a:r>
              <a:rPr lang="ru-RU" sz="1400" dirty="0" smtClean="0">
                <a:solidFill>
                  <a:srgbClr val="0072BC"/>
                </a:solidFill>
              </a:rPr>
              <a:t>предпринимательства» (АО «МСП Банк»)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115035, Россия, г. Москва, </a:t>
            </a:r>
            <a:b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ул. Садовническая, дом 79 </a:t>
            </a:r>
            <a:b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+7 (495) 783-79-98, 783-79-66</a:t>
            </a:r>
            <a:b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info@mspbank.ru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>
                <a:solidFill>
                  <a:srgbClr val="0072BC"/>
                </a:solidFill>
              </a:rPr>
              <a:t>УРМ г. Иркутск</a:t>
            </a:r>
            <a:r>
              <a:rPr lang="ru-RU" sz="1400" dirty="0" smtClean="0">
                <a:solidFill>
                  <a:srgbClr val="0072BC"/>
                </a:solidFill>
              </a:rPr>
              <a:t>:</a:t>
            </a:r>
            <a:br>
              <a:rPr lang="ru-RU" sz="1400" dirty="0" smtClean="0">
                <a:solidFill>
                  <a:srgbClr val="0072BC"/>
                </a:solidFill>
              </a:rPr>
            </a:b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7010400" y="6381750"/>
            <a:ext cx="2133600" cy="365125"/>
          </a:xfrm>
        </p:spPr>
        <p:txBody>
          <a:bodyPr/>
          <a:lstStyle/>
          <a:p>
            <a:fld id="{F0C3E1D0-B99E-411B-BCE4-D3E6DB7EA499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51520" y="4491976"/>
            <a:ext cx="4824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Региональный директор </a:t>
            </a: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Титов </a:t>
            </a: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Николай Николаевич </a:t>
            </a:r>
          </a:p>
          <a:p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тел. 8-903-254-80-60</a:t>
            </a: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,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e-mail</a:t>
            </a: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: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titov@mspbank.ru</a:t>
            </a:r>
            <a:endParaRPr lang="ru-RU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5111343"/>
            <a:ext cx="5821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Региональный </a:t>
            </a: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менеджер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Кляйнфельдер </a:t>
            </a: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Андрей Вячеславович </a:t>
            </a:r>
          </a:p>
          <a:p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тел. 8 </a:t>
            </a: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963 715 84 29 ,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e-mail</a:t>
            </a: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: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klyaynfelder@mspbank.ru</a:t>
            </a:r>
            <a:endParaRPr lang="ru-RU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3695700" cy="80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3680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230</Words>
  <Application>Microsoft Office PowerPoint</Application>
  <PresentationFormat>Экран (4:3)</PresentationFormat>
  <Paragraphs>43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Благодарим за внимание!  Акционерное общество «Российский Банк  поддержки малого и среднего  предпринимательства» (АО «МСП Банк»)  115035, Россия, г. Москва,  ул. Садовническая, дом 79   +7 (495) 783-79-98, 783-79-66 info@mspbank.ru  УРМ г. Иркутск: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Воинова Ольга Александровна</dc:creator>
  <cp:lastModifiedBy>Кляйнфельдер Андрей Вячеславович</cp:lastModifiedBy>
  <cp:revision>8</cp:revision>
  <dcterms:created xsi:type="dcterms:W3CDTF">2020-09-03T14:23:07Z</dcterms:created>
  <dcterms:modified xsi:type="dcterms:W3CDTF">2020-09-04T02:01:03Z</dcterms:modified>
</cp:coreProperties>
</file>