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2" r:id="rId1"/>
  </p:sldMasterIdLst>
  <p:notesMasterIdLst>
    <p:notesMasterId r:id="rId43"/>
  </p:notesMasterIdLst>
  <p:sldIdLst>
    <p:sldId id="256" r:id="rId2"/>
    <p:sldId id="345" r:id="rId3"/>
    <p:sldId id="346" r:id="rId4"/>
    <p:sldId id="348" r:id="rId5"/>
    <p:sldId id="349" r:id="rId6"/>
    <p:sldId id="350" r:id="rId7"/>
    <p:sldId id="351" r:id="rId8"/>
    <p:sldId id="300" r:id="rId9"/>
    <p:sldId id="301" r:id="rId10"/>
    <p:sldId id="374" r:id="rId11"/>
    <p:sldId id="354" r:id="rId12"/>
    <p:sldId id="353" r:id="rId13"/>
    <p:sldId id="285" r:id="rId14"/>
    <p:sldId id="375" r:id="rId15"/>
    <p:sldId id="336" r:id="rId16"/>
    <p:sldId id="372" r:id="rId17"/>
    <p:sldId id="286" r:id="rId18"/>
    <p:sldId id="355" r:id="rId19"/>
    <p:sldId id="356" r:id="rId20"/>
    <p:sldId id="365" r:id="rId21"/>
    <p:sldId id="366" r:id="rId22"/>
    <p:sldId id="357" r:id="rId23"/>
    <p:sldId id="358" r:id="rId24"/>
    <p:sldId id="328" r:id="rId25"/>
    <p:sldId id="359" r:id="rId26"/>
    <p:sldId id="360" r:id="rId27"/>
    <p:sldId id="361" r:id="rId28"/>
    <p:sldId id="362" r:id="rId29"/>
    <p:sldId id="373" r:id="rId30"/>
    <p:sldId id="363" r:id="rId31"/>
    <p:sldId id="364" r:id="rId32"/>
    <p:sldId id="293" r:id="rId33"/>
    <p:sldId id="294" r:id="rId34"/>
    <p:sldId id="367" r:id="rId35"/>
    <p:sldId id="368" r:id="rId36"/>
    <p:sldId id="369" r:id="rId37"/>
    <p:sldId id="370" r:id="rId38"/>
    <p:sldId id="371" r:id="rId39"/>
    <p:sldId id="376" r:id="rId40"/>
    <p:sldId id="377" r:id="rId41"/>
    <p:sldId id="295" r:id="rId4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FFCC"/>
    <a:srgbClr val="E8FA7E"/>
    <a:srgbClr val="FFFF66"/>
    <a:srgbClr val="99FFCC"/>
    <a:srgbClr val="DFDD99"/>
    <a:srgbClr val="E7B757"/>
    <a:srgbClr val="E26518"/>
    <a:srgbClr val="C1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3852" autoAdjust="0"/>
  </p:normalViewPr>
  <p:slideViewPr>
    <p:cSldViewPr>
      <p:cViewPr varScale="1">
        <p:scale>
          <a:sx n="108" d="100"/>
          <a:sy n="108" d="100"/>
        </p:scale>
        <p:origin x="55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2024 год</c:v>
                </c:pt>
                <c:pt idx="1">
                  <c:v>План 2025 год</c:v>
                </c:pt>
                <c:pt idx="2">
                  <c:v>Факт 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2906120.9</c:v>
                </c:pt>
                <c:pt idx="1">
                  <c:v>3708632.5</c:v>
                </c:pt>
                <c:pt idx="2">
                  <c:v>3659143.6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45060051807109"/>
          <c:y val="4.2398605987250702E-3"/>
          <c:w val="0.78851490916213984"/>
          <c:h val="0.586564349148848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 formatCode="General">
                  <c:v>54.3</c:v>
                </c:pt>
                <c:pt idx="1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009130564440214E-2"/>
          <c:y val="0.60321092212170702"/>
          <c:w val="0.92099086943555974"/>
          <c:h val="0.36711011773882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377268538789806"/>
          <c:y val="2.4237029218975668E-2"/>
        </c:manualLayout>
      </c:layout>
      <c:overlay val="0"/>
      <c:spPr>
        <a:solidFill>
          <a:srgbClr val="FFC000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24"/>
            <c:spPr>
              <a:solidFill>
                <a:srgbClr val="FFFF66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23387.3</c:v>
                </c:pt>
                <c:pt idx="1">
                  <c:v>30779.200000000001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0.11050300146742964"/>
                  <c:y val="-1.29558254211073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8857844474387017"/>
                  <c:y val="-0.104675014741951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7855489968792"/>
                      <c:h val="4.2891815439310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358107.5</c:v>
                </c:pt>
                <c:pt idx="1">
                  <c:v>23443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0493177452"/>
          <c:y val="0.79925029697554961"/>
          <c:w val="0.52998910295240853"/>
          <c:h val="0.18510015981130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13904</c:v>
                </c:pt>
                <c:pt idx="1">
                  <c:v>13904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182572428372902E-2"/>
          <c:y val="0.12640983613653317"/>
          <c:w val="0.9559053721731946"/>
          <c:h val="0.845877153620737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44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B7-4AB0-8DD6-09D9ECC8AF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B7-4AB0-8DD6-09D9ECC8AF8A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B7-4AB0-8DD6-09D9ECC8AF8A}"/>
              </c:ext>
            </c:extLst>
          </c:dPt>
          <c:dPt>
            <c:idx val="3"/>
            <c:bubble3D val="0"/>
            <c:explosion val="35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AB7-4AB0-8DD6-09D9ECC8AF8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AB7-4AB0-8DD6-09D9ECC8AF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AB7-4AB0-8DD6-09D9ECC8AF8A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AB7-4AB0-8DD6-09D9ECC8AF8A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AB7-4AB0-8DD6-09D9ECC8AF8A}"/>
              </c:ext>
            </c:extLst>
          </c:dPt>
          <c:dPt>
            <c:idx val="8"/>
            <c:bubble3D val="0"/>
            <c:explosion val="42"/>
            <c:extLst>
              <c:ext xmlns:c16="http://schemas.microsoft.com/office/drawing/2014/chart" uri="{C3380CC4-5D6E-409C-BE32-E72D297353CC}">
                <c16:uniqueId val="{00000011-9AB7-4AB0-8DD6-09D9ECC8AF8A}"/>
              </c:ext>
            </c:extLst>
          </c:dPt>
          <c:dLbls>
            <c:dLbl>
              <c:idx val="0"/>
              <c:layout>
                <c:manualLayout>
                  <c:x val="0.11273385223234894"/>
                  <c:y val="5.052468917595014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B7-4AB0-8DD6-09D9ECC8AF8A}"/>
                </c:ext>
              </c:extLst>
            </c:dLbl>
            <c:dLbl>
              <c:idx val="1"/>
              <c:layout>
                <c:manualLayout>
                  <c:x val="5.2074417212440043E-2"/>
                  <c:y val="-1.824472605496936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B7-4AB0-8DD6-09D9ECC8AF8A}"/>
                </c:ext>
              </c:extLst>
            </c:dLbl>
            <c:dLbl>
              <c:idx val="2"/>
              <c:layout>
                <c:manualLayout>
                  <c:x val="2.6199514040445146E-3"/>
                  <c:y val="-0.118883796461287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B7-4AB0-8DD6-09D9ECC8AF8A}"/>
                </c:ext>
              </c:extLst>
            </c:dLbl>
            <c:dLbl>
              <c:idx val="3"/>
              <c:layout>
                <c:manualLayout>
                  <c:x val="-9.3127780883010089E-2"/>
                  <c:y val="2.26802902130643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3422501376756"/>
                      <c:h val="0.12647743844277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AB7-4AB0-8DD6-09D9ECC8AF8A}"/>
                </c:ext>
              </c:extLst>
            </c:dLbl>
            <c:dLbl>
              <c:idx val="4"/>
              <c:layout>
                <c:manualLayout>
                  <c:x val="-1.5277601289623992E-16"/>
                  <c:y val="-0.183459593955649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B7-4AB0-8DD6-09D9ECC8AF8A}"/>
                </c:ext>
              </c:extLst>
            </c:dLbl>
            <c:dLbl>
              <c:idx val="5"/>
              <c:layout>
                <c:manualLayout>
                  <c:x val="-1.302001312335958E-3"/>
                  <c:y val="4.717612545215017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56189067754951"/>
                      <c:h val="0.12645059639837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AB7-4AB0-8DD6-09D9ECC8AF8A}"/>
                </c:ext>
              </c:extLst>
            </c:dLbl>
            <c:dLbl>
              <c:idx val="6"/>
              <c:layout>
                <c:manualLayout>
                  <c:x val="-3.6010435302211867E-2"/>
                  <c:y val="0.1455946633635223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53756561679787"/>
                      <c:h val="0.123538762648306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AB7-4AB0-8DD6-09D9ECC8AF8A}"/>
                </c:ext>
              </c:extLst>
            </c:dLbl>
            <c:dLbl>
              <c:idx val="7"/>
              <c:layout>
                <c:manualLayout>
                  <c:x val="-7.8539124015748113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04014065851692"/>
                      <c:h val="0.116667231779441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9AB7-4AB0-8DD6-09D9ECC8AF8A}"/>
                </c:ext>
              </c:extLst>
            </c:dLbl>
            <c:dLbl>
              <c:idx val="8"/>
              <c:layout>
                <c:manualLayout>
                  <c:x val="-2.5367700131233597E-2"/>
                  <c:y val="1.98390655006586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B7-4AB0-8DD6-09D9ECC8AF8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расходы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МБТ общего характера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626738.1</c:v>
                </c:pt>
                <c:pt idx="1">
                  <c:v>315879.7</c:v>
                </c:pt>
                <c:pt idx="2">
                  <c:v>300610.59999999998</c:v>
                </c:pt>
                <c:pt idx="3">
                  <c:v>3456753.2</c:v>
                </c:pt>
                <c:pt idx="4">
                  <c:v>270558.8</c:v>
                </c:pt>
                <c:pt idx="5">
                  <c:v>54166.5</c:v>
                </c:pt>
                <c:pt idx="6">
                  <c:v>381550.5</c:v>
                </c:pt>
                <c:pt idx="7">
                  <c:v>236686.1</c:v>
                </c:pt>
                <c:pt idx="8">
                  <c:v>83246.599999999948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AB7-4AB0-8DD6-09D9ECC8AF8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 (факт) </c:v>
                </c:pt>
                <c:pt idx="1">
                  <c:v>2025 год (план)</c:v>
                </c:pt>
                <c:pt idx="2">
                  <c:v>2025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4894653.4000000004</c:v>
                </c:pt>
                <c:pt idx="1">
                  <c:v>5976929.7999999998</c:v>
                </c:pt>
                <c:pt idx="2">
                  <c:v>5726190.0999999996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FF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7058.9</c:v>
                </c:pt>
                <c:pt idx="1">
                  <c:v>619679.19999999995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985542.1</c:v>
                </c:pt>
                <c:pt idx="1">
                  <c:v>1987998.5</c:v>
                </c:pt>
                <c:pt idx="2">
                  <c:v>230478.2</c:v>
                </c:pt>
                <c:pt idx="3">
                  <c:v>2370.8000000000002</c:v>
                </c:pt>
                <c:pt idx="4">
                  <c:v>53969.4</c:v>
                </c:pt>
                <c:pt idx="5">
                  <c:v>196394.2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900" b="1" i="0" u="none" strike="noStrike" kern="60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900" b="1" i="0" u="none" strike="noStrike" kern="6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91952286241534142"/>
          <c:h val="0.60090866290018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4338.8</c:v>
                </c:pt>
                <c:pt idx="1">
                  <c:v>264597</c:v>
                </c:pt>
                <c:pt idx="2">
                  <c:v>375.6</c:v>
                </c:pt>
                <c:pt idx="3">
                  <c:v>1247.4000000000001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7934360611364280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631245499617408"/>
                  <c:y val="1.64804603923866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-9.8799393008379727E-2"/>
                  <c:y val="-0.194240679208215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0.14122418142190493"/>
                  <c:y val="2.9270898189220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Подымахинское сельское поселение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1700</c:v>
                </c:pt>
                <c:pt idx="1">
                  <c:v>2554</c:v>
                </c:pt>
                <c:pt idx="2">
                  <c:v>3074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257423771966089E-2"/>
          <c:y val="0.75908044225661575"/>
          <c:w val="0.57786169538638654"/>
          <c:h val="0.1702810673676467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783145652478428E-3"/>
          <c:y val="0"/>
          <c:w val="0.7934360611364280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12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BF-4B08-B686-FFA8ACB69C17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BF-4B08-B686-FFA8ACB69C17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BF-4B08-B686-FFA8ACB69C1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BF-4B08-B686-FFA8ACB69C17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FBF-4B08-B686-FFA8ACB69C17}"/>
              </c:ext>
            </c:extLst>
          </c:dPt>
          <c:dLbls>
            <c:dLbl>
              <c:idx val="0"/>
              <c:layout>
                <c:manualLayout>
                  <c:x val="-0.19566079302447698"/>
                  <c:y val="2.7777673998079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BF-4B08-B686-FFA8ACB69C17}"/>
                </c:ext>
              </c:extLst>
            </c:dLbl>
            <c:dLbl>
              <c:idx val="1"/>
              <c:layout>
                <c:manualLayout>
                  <c:x val="0.15908537581079982"/>
                  <c:y val="-0.126457756355276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BF-4B08-B686-FFA8ACB69C17}"/>
                </c:ext>
              </c:extLst>
            </c:dLbl>
            <c:dLbl>
              <c:idx val="2"/>
              <c:layout>
                <c:manualLayout>
                  <c:x val="0.14122418142190493"/>
                  <c:y val="2.9270898189220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BF-4B08-B686-FFA8ACB69C17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BF-4B08-B686-FFA8ACB69C1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Нийское сельское поселение</c:v>
                </c:pt>
                <c:pt idx="1">
                  <c:v>Усть-Кутское городское поселение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2200</c:v>
                </c:pt>
                <c:pt idx="1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FBF-4B08-B686-FFA8ACB69C1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819702729536579"/>
          <c:y val="0.742908629447946"/>
          <c:w val="0.57786169538638654"/>
          <c:h val="0.1702810673676467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2025 год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5 754 483,7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3</a:t>
          </a:r>
          <a:r>
            <a:rPr lang="en-US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659 143,6</a:t>
          </a:r>
          <a:endParaRPr lang="ru-RU" sz="1600" b="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065 637,5</a:t>
          </a:r>
          <a:endParaRPr lang="ru-RU" sz="1600" dirty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bg1">
              <a:alpha val="60000"/>
            </a:schemeClr>
          </a:solidFill>
        </a:ln>
      </dgm:spPr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29 725,4</a:t>
          </a: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-22,8</a:t>
          </a:r>
          <a:endParaRPr lang="ru-RU" sz="1400" dirty="0" smtClean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86950" custLinFactNeighborX="7288" custLinFactNeighborY="-1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132" custLinFactNeighborY="3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–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8,4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 -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3 993,1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bg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bg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bg1"/>
              </a:solidFill>
              <a:latin typeface="Arial Black" panose="020B0A04020102020204" pitchFamily="34" charset="0"/>
            </a:rPr>
            <a:t>1 532,8</a:t>
          </a:r>
          <a:endParaRPr lang="ru-RU" sz="16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- 1 482,8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219381" custScaleY="178539" custLinFactX="-92037" custLinFactNeighborX="-100000" custLinFactNeighborY="19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450080" custScaleY="201463" custLinFactX="200000" custLinFactNeighborX="237732" custLinFactNeighborY="159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65370" custScaleY="153810" custLinFactX="88429" custLinFactNeighborX="100000" custLinFactNeighborY="24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482756" custScaleY="183236" custLinFactX="-200000" custLinFactNeighborX="-280331" custLinFactNeighborY="34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100000" custLinFactNeighborX="-106254" custLinFactNeighborY="11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54730" custScaleY="141899" custLinFactX="200000" custLinFactNeighborX="236121" custLinFactNeighborY="1643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43407" custScaleY="112779" custLinFactX="85978" custLinFactNeighborX="100000" custLinFactNeighborY="-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405581" custScaleY="154638" custLinFactX="-200000" custLinFactNeighborX="-298373" custLinFactNeighborY="-2174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92739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85222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46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9681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211017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4292259" y="713990"/>
          <a:ext cx="3352276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3352276" y="710331"/>
              </a:lnTo>
              <a:lnTo>
                <a:pt x="3352276" y="904458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4292259" y="713990"/>
          <a:ext cx="1168664" cy="886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2406"/>
              </a:lnTo>
              <a:lnTo>
                <a:pt x="1168664" y="692406"/>
              </a:lnTo>
              <a:lnTo>
                <a:pt x="1168664" y="886534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3300676" y="713990"/>
          <a:ext cx="991583" cy="846248"/>
        </a:xfrm>
        <a:custGeom>
          <a:avLst/>
          <a:gdLst/>
          <a:ahLst/>
          <a:cxnLst/>
          <a:rect l="0" t="0" r="0" b="0"/>
          <a:pathLst>
            <a:path>
              <a:moveTo>
                <a:pt x="991583" y="0"/>
              </a:moveTo>
              <a:lnTo>
                <a:pt x="991583" y="652120"/>
              </a:lnTo>
              <a:lnTo>
                <a:pt x="0" y="652120"/>
              </a:lnTo>
              <a:lnTo>
                <a:pt x="0" y="846248"/>
              </a:lnTo>
            </a:path>
          </a:pathLst>
        </a:custGeom>
        <a:noFill/>
        <a:ln w="9525" cap="rnd" cmpd="sng" algn="ctr">
          <a:solidFill>
            <a:schemeClr val="bg1">
              <a:alpha val="60000"/>
            </a:schemeClr>
          </a:solidFill>
          <a:prstDash val="solid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924415" y="713990"/>
          <a:ext cx="3367844" cy="904458"/>
        </a:xfrm>
        <a:custGeom>
          <a:avLst/>
          <a:gdLst/>
          <a:ahLst/>
          <a:cxnLst/>
          <a:rect l="0" t="0" r="0" b="0"/>
          <a:pathLst>
            <a:path>
              <a:moveTo>
                <a:pt x="3367844" y="0"/>
              </a:moveTo>
              <a:lnTo>
                <a:pt x="3367844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5875" cap="rnd" cmpd="sng" algn="ctr">
          <a:solidFill>
            <a:schemeClr val="dk1">
              <a:hueMod val="94000"/>
            </a:schemeClr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349757" y="0"/>
          <a:ext cx="7885004" cy="713990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2025 год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5 754 483,7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757" y="0"/>
        <a:ext cx="7885004" cy="713990"/>
      </dsp:txXfrm>
    </dsp:sp>
    <dsp:sp modelId="{F71FC346-8D8C-4B7D-8713-752691AB0EC8}">
      <dsp:nvSpPr>
        <dsp:cNvPr id="0" name=""/>
        <dsp:cNvSpPr/>
      </dsp:nvSpPr>
      <dsp:spPr>
        <a:xfrm>
          <a:off x="0" y="1618449"/>
          <a:ext cx="1848830" cy="177606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3</a:t>
          </a:r>
          <a:r>
            <a:rPr lang="en-US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659 143,6</a:t>
          </a:r>
          <a:endParaRPr lang="ru-RU" sz="1600" b="0" kern="1200" dirty="0">
            <a:ln>
              <a:noFill/>
            </a:ln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8449"/>
        <a:ext cx="1848830" cy="1776060"/>
      </dsp:txXfrm>
    </dsp:sp>
    <dsp:sp modelId="{3339C3CB-4140-4111-B8F1-1A5D87E0DD53}">
      <dsp:nvSpPr>
        <dsp:cNvPr id="0" name=""/>
        <dsp:cNvSpPr/>
      </dsp:nvSpPr>
      <dsp:spPr>
        <a:xfrm>
          <a:off x="2376260" y="1560238"/>
          <a:ext cx="1848830" cy="172819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065 637,5</a:t>
          </a:r>
          <a:endParaRPr lang="ru-RU" sz="1600" kern="1200" dirty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6260" y="1560238"/>
        <a:ext cx="1848830" cy="1728194"/>
      </dsp:txXfrm>
    </dsp:sp>
    <dsp:sp modelId="{C6C07E92-C4EE-4DF3-87E5-0AEA588D179A}">
      <dsp:nvSpPr>
        <dsp:cNvPr id="0" name=""/>
        <dsp:cNvSpPr/>
      </dsp:nvSpPr>
      <dsp:spPr>
        <a:xfrm>
          <a:off x="4536508" y="1600524"/>
          <a:ext cx="1848830" cy="171788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29 725,4</a:t>
          </a:r>
        </a:p>
      </dsp:txBody>
      <dsp:txXfrm>
        <a:off x="4536508" y="1600524"/>
        <a:ext cx="1848830" cy="1717887"/>
      </dsp:txXfrm>
    </dsp:sp>
    <dsp:sp modelId="{F173BD88-A0D5-48EC-82E5-155B00027FF6}">
      <dsp:nvSpPr>
        <dsp:cNvPr id="0" name=""/>
        <dsp:cNvSpPr/>
      </dsp:nvSpPr>
      <dsp:spPr>
        <a:xfrm>
          <a:off x="6720121" y="1618449"/>
          <a:ext cx="1848830" cy="172041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-22,8</a:t>
          </a:r>
          <a:endParaRPr lang="ru-RU" sz="1400" kern="1200" dirty="0" smtClean="0">
            <a:solidFill>
              <a:schemeClr val="accent1">
                <a:lumMod val="7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0121" y="1618449"/>
        <a:ext cx="1848830" cy="1720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840847" y="263111"/>
          <a:ext cx="4060413" cy="149456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–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8,4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840847" y="263111"/>
        <a:ext cx="4060413" cy="1494567"/>
      </dsp:txXfrm>
    </dsp:sp>
    <dsp:sp modelId="{EBBDD845-5043-4447-84EC-9DEBB6FEBD6B}">
      <dsp:nvSpPr>
        <dsp:cNvPr id="0" name=""/>
        <dsp:cNvSpPr/>
      </dsp:nvSpPr>
      <dsp:spPr>
        <a:xfrm>
          <a:off x="6765364" y="135234"/>
          <a:ext cx="3729988" cy="168646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6344751" y="2155549"/>
          <a:ext cx="4911601" cy="128755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-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3 993,1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6344751" y="2155549"/>
        <a:ext cx="4911601" cy="1287558"/>
      </dsp:txXfrm>
    </dsp:sp>
    <dsp:sp modelId="{6EC8D5BF-643B-45EE-9641-0E553B0C9059}">
      <dsp:nvSpPr>
        <dsp:cNvPr id="0" name=""/>
        <dsp:cNvSpPr/>
      </dsp:nvSpPr>
      <dsp:spPr>
        <a:xfrm>
          <a:off x="754598" y="2115619"/>
          <a:ext cx="4000786" cy="15338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878364" y="3914882"/>
          <a:ext cx="3396143" cy="53975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1 532,8</a:t>
          </a:r>
          <a:endParaRPr lang="ru-RU" sz="16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878364" y="3914882"/>
        <a:ext cx="3396143" cy="539751"/>
      </dsp:txXfrm>
    </dsp:sp>
    <dsp:sp modelId="{55FC6A32-887A-43FA-AC5D-09EB62901C8C}">
      <dsp:nvSpPr>
        <dsp:cNvPr id="0" name=""/>
        <dsp:cNvSpPr/>
      </dsp:nvSpPr>
      <dsp:spPr>
        <a:xfrm>
          <a:off x="7115631" y="3635995"/>
          <a:ext cx="2939785" cy="11878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6560907" y="4992745"/>
          <a:ext cx="4505099" cy="94408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</a:t>
          </a: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- 1 482,8</a:t>
          </a:r>
          <a:endParaRPr lang="ru-RU" sz="1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6560907" y="4992745"/>
        <a:ext cx="4505099" cy="944084"/>
      </dsp:txXfrm>
    </dsp:sp>
    <dsp:sp modelId="{60D6BF8A-C700-451F-9C46-18C4E7A7F5E1}">
      <dsp:nvSpPr>
        <dsp:cNvPr id="0" name=""/>
        <dsp:cNvSpPr/>
      </dsp:nvSpPr>
      <dsp:spPr>
        <a:xfrm>
          <a:off x="983136" y="4642335"/>
          <a:ext cx="3361207" cy="129449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75383"/>
          <a:ext cx="1244671" cy="1048476"/>
        </a:xfrm>
        <a:prstGeom prst="ellipse">
          <a:avLst/>
        </a:prstGeom>
        <a:solidFill>
          <a:srgbClr val="DF87D2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2278" y="228929"/>
        <a:ext cx="880115" cy="741384"/>
      </dsp:txXfrm>
    </dsp:sp>
    <dsp:sp modelId="{4808FD08-84CB-4EFB-AE49-916838E8D945}">
      <dsp:nvSpPr>
        <dsp:cNvPr id="0" name=""/>
        <dsp:cNvSpPr/>
      </dsp:nvSpPr>
      <dsp:spPr>
        <a:xfrm>
          <a:off x="1298642" y="392759"/>
          <a:ext cx="374552" cy="374552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48289" y="535988"/>
        <a:ext cx="275258" cy="88094"/>
      </dsp:txXfrm>
    </dsp:sp>
    <dsp:sp modelId="{FA271F03-B031-4CAA-9A95-49A06179296A}">
      <dsp:nvSpPr>
        <dsp:cNvPr id="0" name=""/>
        <dsp:cNvSpPr/>
      </dsp:nvSpPr>
      <dsp:spPr>
        <a:xfrm>
          <a:off x="1725632" y="18781"/>
          <a:ext cx="1196127" cy="1122508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900801" y="183168"/>
        <a:ext cx="845789" cy="793734"/>
      </dsp:txXfrm>
    </dsp:sp>
    <dsp:sp modelId="{8097F6F5-3EFA-4272-8574-76054B97D297}">
      <dsp:nvSpPr>
        <dsp:cNvPr id="0" name=""/>
        <dsp:cNvSpPr/>
      </dsp:nvSpPr>
      <dsp:spPr>
        <a:xfrm>
          <a:off x="2974197" y="392759"/>
          <a:ext cx="374552" cy="374552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023844" y="469917"/>
        <a:ext cx="275258" cy="220236"/>
      </dsp:txXfrm>
    </dsp:sp>
    <dsp:sp modelId="{190F60A8-85FE-46C4-8155-014F5E606585}">
      <dsp:nvSpPr>
        <dsp:cNvPr id="0" name=""/>
        <dsp:cNvSpPr/>
      </dsp:nvSpPr>
      <dsp:spPr>
        <a:xfrm>
          <a:off x="3401187" y="4506"/>
          <a:ext cx="1088140" cy="1151058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sz="15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560541" y="173075"/>
        <a:ext cx="769432" cy="813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41329"/>
          <a:ext cx="1146302" cy="945630"/>
        </a:xfrm>
        <a:prstGeom prst="ellipse">
          <a:avLst/>
        </a:prstGeom>
        <a:solidFill>
          <a:srgbClr val="DF87D2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46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67872" y="279813"/>
        <a:ext cx="810558" cy="668662"/>
      </dsp:txXfrm>
    </dsp:sp>
    <dsp:sp modelId="{4808FD08-84CB-4EFB-AE49-916838E8D945}">
      <dsp:nvSpPr>
        <dsp:cNvPr id="0" name=""/>
        <dsp:cNvSpPr/>
      </dsp:nvSpPr>
      <dsp:spPr>
        <a:xfrm>
          <a:off x="1194023" y="427573"/>
          <a:ext cx="337812" cy="337812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38800" y="556752"/>
        <a:ext cx="248258" cy="79454"/>
      </dsp:txXfrm>
    </dsp:sp>
    <dsp:sp modelId="{FA271F03-B031-4CAA-9A95-49A06179296A}">
      <dsp:nvSpPr>
        <dsp:cNvPr id="0" name=""/>
        <dsp:cNvSpPr/>
      </dsp:nvSpPr>
      <dsp:spPr>
        <a:xfrm>
          <a:off x="1579129" y="90279"/>
          <a:ext cx="1229037" cy="1012400"/>
        </a:xfrm>
        <a:prstGeom prst="ellipse">
          <a:avLst/>
        </a:prstGeom>
        <a:solidFill>
          <a:srgbClr val="00B0F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59117" y="238542"/>
        <a:ext cx="869061" cy="715874"/>
      </dsp:txXfrm>
    </dsp:sp>
    <dsp:sp modelId="{8097F6F5-3EFA-4272-8574-76054B97D297}">
      <dsp:nvSpPr>
        <dsp:cNvPr id="0" name=""/>
        <dsp:cNvSpPr/>
      </dsp:nvSpPr>
      <dsp:spPr>
        <a:xfrm>
          <a:off x="2855460" y="427573"/>
          <a:ext cx="337812" cy="337812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900237" y="497162"/>
        <a:ext cx="248258" cy="198634"/>
      </dsp:txXfrm>
    </dsp:sp>
    <dsp:sp modelId="{190F60A8-85FE-46C4-8155-014F5E606585}">
      <dsp:nvSpPr>
        <dsp:cNvPr id="0" name=""/>
        <dsp:cNvSpPr/>
      </dsp:nvSpPr>
      <dsp:spPr>
        <a:xfrm>
          <a:off x="3240567" y="77404"/>
          <a:ext cx="981403" cy="1038150"/>
        </a:xfrm>
        <a:prstGeom prst="ellipse">
          <a:avLst/>
        </a:prstGeom>
        <a:solidFill>
          <a:srgbClr val="FFC000"/>
        </a:solidFill>
        <a:ln w="15875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25000"/>
                </a:schemeClr>
              </a:solidFill>
            </a:rPr>
            <a:t>161 рублей</a:t>
          </a:r>
          <a:endParaRPr lang="ru-RU" sz="14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84290" y="229438"/>
        <a:ext cx="693957" cy="734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2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7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6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7CB81-0F18-4680-ACC9-12F98EC23D5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911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6C838-BE33-4018-899E-218986B37FB0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D23-CE69-43DC-94A3-2C1DC0B0912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8550-4ABB-4CC7-9BD3-E141D029382F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934E7-96E0-42C7-89DB-77EB647EC0B3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41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B1EF-2E8A-477F-A4C7-CEC9F6709DB5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888D-5615-40AD-A6FA-C4EFA23F482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C3487-8B32-4BC2-B0DB-79457C6153A6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2BB9-AFD3-4308-A054-351CFC3F8CE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34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96F87-1CD6-42D7-AEB1-D7C9A3EF55BD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37F9-82C1-4BCC-B8C8-52D4C529950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958F2-34F6-4FEC-8FB6-1383A1C990F3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D1B6-A337-4971-8DD8-6DA34EEA70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7D620-0298-4A99-B786-083193D15F66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A5A62-1E46-40F2-B7EC-01922DA786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6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2"/>
            <a:ext cx="11329456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31800" y="6356504"/>
            <a:ext cx="28448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06.05.2026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76600" y="6356504"/>
            <a:ext cx="56388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525251" y="6447494"/>
            <a:ext cx="615949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10E97-DB7F-4877-86D1-BFE35446F2B3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F3311-EF9A-4456-9EB0-E9784EE8CDBA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5D599-13EC-4AC9-936A-72858D1B5431}" type="datetimeFigureOut">
              <a:rPr lang="en-US" smtClean="0"/>
              <a:pPr>
                <a:defRPr/>
              </a:pPr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8798-C444-485A-8950-DD5DB56094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D4B72-6C2B-499E-91C5-5A136A3AF3A5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0D09-01BF-4E18-9652-2DFCF5AE91B9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C2F99-F119-4E0B-8158-C58866046068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E4B18-B63B-4A94-92CA-863077F22BA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30511-2ACA-40E4-8DE5-DFAE416771C1}" type="datetimeFigureOut">
              <a:rPr lang="en-US" smtClean="0"/>
              <a:pPr>
                <a:defRPr/>
              </a:pPr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0AE93-FD9C-4C6E-BE83-E76E0E72D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518F8-83AF-435E-93D6-1008C66EA4CC}" type="datetimeFigureOut">
              <a:rPr lang="ru-RU" smtClean="0"/>
              <a:pPr>
                <a:defRPr/>
              </a:pPr>
              <a:t>06.05.2026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18BD0-D822-4A8E-8D82-C3304957E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32D525-E195-454B-8DF3-E6A740F26E4D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7453D-7552-42CA-A204-F863BF2295E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83989-5B68-467F-9FA5-4A4D7EC6E6A7}" type="datetimeFigureOut">
              <a:rPr lang="en-US" smtClean="0"/>
              <a:pPr>
                <a:defRPr/>
              </a:pPr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73AE-673D-4708-A93E-6401DEED8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2">
                <a:tint val="97000"/>
                <a:hueMod val="92000"/>
                <a:satMod val="169000"/>
                <a:lumMod val="164000"/>
              </a:schemeClr>
            </a:gs>
            <a:gs pos="70000">
              <a:srgbClr val="3596BF"/>
            </a:gs>
            <a:gs pos="93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5/6/2026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1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737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88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min-ukmo.ru/" TargetMode="External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537" y="116632"/>
            <a:ext cx="1204111" cy="152581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559496" y="191686"/>
            <a:ext cx="8352928" cy="5142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47328" y="751284"/>
            <a:ext cx="11377264" cy="355194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ПУБЛИЧНЫЕ </a:t>
            </a:r>
            <a: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СЛУШАНИЯ</a:t>
            </a:r>
            <a:b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по проекту решения Думы </a:t>
            </a:r>
            <a:r>
              <a:rPr lang="ru-RU" sz="28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</a:t>
            </a:r>
            <a:r>
              <a:rPr lang="en-US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/>
            </a:r>
            <a:br>
              <a:rPr lang="en-US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«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Отчет об исполнении бюджета </a:t>
            </a:r>
            <a:r>
              <a:rPr lang="ru-RU" sz="28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202</a:t>
            </a:r>
            <a:r>
              <a:rPr lang="en-US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5</a:t>
            </a: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год»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509120"/>
            <a:ext cx="3528392" cy="2016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80" y="4830029"/>
            <a:ext cx="4392488" cy="13681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5077" t="19485" r="19731" b="31297"/>
          <a:stretch/>
        </p:blipFill>
        <p:spPr>
          <a:xfrm>
            <a:off x="4655840" y="4187972"/>
            <a:ext cx="3456384" cy="2670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Национальная </a:t>
            </a:r>
            <a:b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безопасность и правоохранительная </a:t>
            </a:r>
            <a:b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8551" y="6311509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Межбюджетные </a:t>
            </a:r>
            <a:b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Физическая культура </a:t>
            </a:r>
            <a:b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</a:br>
            <a:r>
              <a:rPr lang="ru-RU" sz="1200" dirty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92" y="5005321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96" y="506134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noFill/>
                  <a:prstDash val="solid"/>
                </a:ln>
                <a:solidFill>
                  <a:schemeClr val="accent2"/>
                </a:solidFill>
              </a:rPr>
              <a:t>Охрана окружающей среды</a:t>
            </a:r>
            <a:endParaRPr lang="ru-RU" sz="1200" dirty="0">
              <a:ln w="10541" cmpd="sng">
                <a:noFill/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-126125"/>
            <a:ext cx="2899992" cy="1652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43472" y="100282"/>
            <a:ext cx="6912768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983" eaLnBrk="1" fontAlgn="auto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b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988495"/>
              </p:ext>
            </p:extLst>
          </p:nvPr>
        </p:nvGraphicFramePr>
        <p:xfrm>
          <a:off x="94510" y="926203"/>
          <a:ext cx="5929481" cy="5444183"/>
        </p:xfrm>
        <a:graphic>
          <a:graphicData uri="http://schemas.openxmlformats.org/drawingml/2006/table">
            <a:tbl>
              <a:tblPr firstRow="1" firstCol="1" bandRow="1"/>
              <a:tblGrid>
                <a:gridCol w="2599712">
                  <a:extLst>
                    <a:ext uri="{9D8B030D-6E8A-4147-A177-3AD203B41FA5}">
                      <a16:colId xmlns:a16="http://schemas.microsoft.com/office/drawing/2014/main" val="2175339705"/>
                    </a:ext>
                  </a:extLst>
                </a:gridCol>
                <a:gridCol w="1053161">
                  <a:extLst>
                    <a:ext uri="{9D8B030D-6E8A-4147-A177-3AD203B41FA5}">
                      <a16:colId xmlns:a16="http://schemas.microsoft.com/office/drawing/2014/main" val="2300303719"/>
                    </a:ext>
                  </a:extLst>
                </a:gridCol>
                <a:gridCol w="1138304">
                  <a:extLst>
                    <a:ext uri="{9D8B030D-6E8A-4147-A177-3AD203B41FA5}">
                      <a16:colId xmlns:a16="http://schemas.microsoft.com/office/drawing/2014/main" val="3930669832"/>
                    </a:ext>
                  </a:extLst>
                </a:gridCol>
                <a:gridCol w="1138304">
                  <a:extLst>
                    <a:ext uri="{9D8B030D-6E8A-4147-A177-3AD203B41FA5}">
                      <a16:colId xmlns:a16="http://schemas.microsoft.com/office/drawing/2014/main" val="3028011817"/>
                    </a:ext>
                  </a:extLst>
                </a:gridCol>
              </a:tblGrid>
              <a:tr h="6208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3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004343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644 450.3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626 738.1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36008"/>
                  </a:ext>
                </a:extLst>
              </a:tr>
              <a:tr h="4684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54032"/>
                  </a:ext>
                </a:extLst>
              </a:tr>
              <a:tr h="4841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28 781.5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28 609.9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486902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336 455.5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315 879.7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0353"/>
                  </a:ext>
                </a:extLst>
              </a:tr>
              <a:tr h="413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325 342.4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300 610.6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22638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9 377.4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63982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3 612 009.8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3 456 753.2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48610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274 165.9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270 558.8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074026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2481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55 501.5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54 166.5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4369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405 502.9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381 550.5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04607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8033"/>
                  </a:ext>
                </a:extLst>
              </a:tr>
              <a:tr h="8277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74998"/>
                  </a:ext>
                </a:extLst>
              </a:tr>
              <a:tr h="3173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5 976 929.8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5 726 190.1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397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418546"/>
              </p:ext>
            </p:extLst>
          </p:nvPr>
        </p:nvGraphicFramePr>
        <p:xfrm>
          <a:off x="6096000" y="926203"/>
          <a:ext cx="609600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43472" y="165244"/>
            <a:ext cx="8776944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r>
              <a:rPr lang="ru-RU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b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en-US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руб.)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767408" y="1104110"/>
            <a:ext cx="8208912" cy="584775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исполнены в объеме </a:t>
            </a:r>
            <a:r>
              <a:rPr lang="en-US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5 726 190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95,8%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плана. Рост расходов к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831 536,7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85,5%. 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470379"/>
              </p:ext>
            </p:extLst>
          </p:nvPr>
        </p:nvGraphicFramePr>
        <p:xfrm>
          <a:off x="-816768" y="2204864"/>
          <a:ext cx="13465496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720" y="791615"/>
            <a:ext cx="2520280" cy="17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355409"/>
              </p:ext>
            </p:extLst>
          </p:nvPr>
        </p:nvGraphicFramePr>
        <p:xfrm>
          <a:off x="247624" y="1275927"/>
          <a:ext cx="6192688" cy="5331648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558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4801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5274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7 497.3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7 406.6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98.8%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15 163.5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15 137.6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99.8%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224 142.9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218 070.8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83 129.7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82 857.5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99.7%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48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6 698.7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004613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305 809.8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296 558.5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644 450.3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626 738.1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97.3%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03271092"/>
              </p:ext>
            </p:extLst>
          </p:nvPr>
        </p:nvGraphicFramePr>
        <p:xfrm>
          <a:off x="6262554" y="1835170"/>
          <a:ext cx="4585974" cy="378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176120" y="1573560"/>
            <a:ext cx="247369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(фактическое исполнение)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97" y="857956"/>
            <a:ext cx="1872208" cy="12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67" y="2708920"/>
            <a:ext cx="1812738" cy="117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40" y="4588555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733" y="5658275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>
            <a:solidFill>
              <a:schemeClr val="accent3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</a:rPr>
              <a:t>Общегосударственные вопросы</a:t>
            </a:r>
          </a:p>
          <a:p>
            <a:pPr algn="ctr"/>
            <a:endParaRPr lang="ru-RU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5400" y="116632"/>
            <a:ext cx="10873208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расходов бюджета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на 2025 год по функциональной структуре (тыс. руб.)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71464" y="188640"/>
            <a:ext cx="9937104" cy="432048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Межбюджетные трансферты поселениям (тыс. руб.)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7408" y="2481496"/>
            <a:ext cx="4254526" cy="1667584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выплату заработной платы с начислениями на неё работникам органов местного самоуправления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поселений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744072" y="3668704"/>
            <a:ext cx="4752527" cy="1541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по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владению, пользованию и распоряжению имуществом, находящимся в муниципальной собственности поселения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самоуправления поселений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26128" y="865829"/>
            <a:ext cx="4464496" cy="13416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организационное и материально-техническое обеспечение подготовки и проведения муниципальных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выборов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352347" y="4169128"/>
            <a:ext cx="2376264" cy="1708143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Ручейское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6 083,7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568371" y="999638"/>
            <a:ext cx="2160240" cy="1461810"/>
          </a:xfrm>
          <a:prstGeom prst="down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4 502,0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3080158" y="999638"/>
            <a:ext cx="2304255" cy="1481858"/>
          </a:xfrm>
          <a:prstGeom prst="down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Подымахинское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2 552,0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ыноска со стрелкой вверх 15"/>
          <p:cNvSpPr/>
          <p:nvPr/>
        </p:nvSpPr>
        <p:spPr>
          <a:xfrm>
            <a:off x="3107335" y="4179377"/>
            <a:ext cx="2376264" cy="169789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Янтальское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6 083,7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Выноска со стрелкой вверх 17"/>
          <p:cNvSpPr/>
          <p:nvPr/>
        </p:nvSpPr>
        <p:spPr>
          <a:xfrm>
            <a:off x="7770244" y="2249989"/>
            <a:ext cx="2376264" cy="129614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Подымахинское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542,1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7932203" y="5255496"/>
            <a:ext cx="2376264" cy="1309304"/>
          </a:xfrm>
          <a:prstGeom prst="upArrowCallout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Нийское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480,8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5041361" y="620688"/>
            <a:ext cx="823002" cy="2925445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>
            <a:off x="6027889" y="585043"/>
            <a:ext cx="773665" cy="3528392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>
            <a:off x="11197156" y="391562"/>
            <a:ext cx="515467" cy="1216152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7448" y="54271"/>
            <a:ext cx="10272464" cy="683049"/>
          </a:xfrm>
          <a:solidFill>
            <a:srgbClr val="DFDD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Распределение расходов бюджета </a:t>
            </a:r>
            <a:r>
              <a:rPr lang="ru-RU" sz="1800" b="1" cap="none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</a:t>
            </a:r>
            <a:b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переданным областным государственным полномочиям </a:t>
            </a:r>
            <a:r>
              <a:rPr lang="en-US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en-US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800" b="1" cap="none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(тыс. руб</a:t>
            </a:r>
            <a:r>
              <a:rPr lang="ru-RU" sz="1800" b="1" cap="none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800" b="1" cap="none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026386863"/>
              </p:ext>
            </p:extLst>
          </p:nvPr>
        </p:nvGraphicFramePr>
        <p:xfrm>
          <a:off x="407368" y="737320"/>
          <a:ext cx="115932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83432" y="123137"/>
            <a:ext cx="10513168" cy="612967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800" b="1" dirty="0" err="1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8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2025 </a:t>
            </a:r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 по функциональной структуре  (тыс. руб.)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15681" y="900635"/>
            <a:ext cx="5551966" cy="54179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87165"/>
              </p:ext>
            </p:extLst>
          </p:nvPr>
        </p:nvGraphicFramePr>
        <p:xfrm>
          <a:off x="2639616" y="1576585"/>
          <a:ext cx="6408710" cy="114714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4267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34 260,2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594">
            <a:off x="363613" y="3220864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987032" y="3212206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331804" y="4067206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26518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2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2544688" y="200175"/>
            <a:ext cx="7102624" cy="74604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09947"/>
              </p:ext>
            </p:extLst>
          </p:nvPr>
        </p:nvGraphicFramePr>
        <p:xfrm>
          <a:off x="2927646" y="1037392"/>
          <a:ext cx="5976665" cy="187418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115101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9883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8872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28 413.1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28 241.5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368.4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368.4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28 781.5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28 609.9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7" y="542879"/>
            <a:ext cx="2467134" cy="16186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424" y="449566"/>
            <a:ext cx="2209328" cy="1599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2956302"/>
            <a:ext cx="4049747" cy="165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12976"/>
            <a:ext cx="3903033" cy="296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0071">
            <a:off x="5751548" y="4841106"/>
            <a:ext cx="5256584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maz.ru/upload/resize_cache/iblock/211/632_338_1/211262534d1058f98a6b3c01fe72d4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44" y="3716757"/>
            <a:ext cx="3116449" cy="2375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Стрелка вниз 1"/>
          <p:cNvSpPr/>
          <p:nvPr/>
        </p:nvSpPr>
        <p:spPr>
          <a:xfrm>
            <a:off x="7320136" y="3090278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646204" y="20385"/>
            <a:ext cx="5148064" cy="391024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>Национальная экономика (тыс. руб.)</a:t>
            </a: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en-US" sz="18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06" y="3808790"/>
            <a:ext cx="4065155" cy="281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8580" y="6041738"/>
            <a:ext cx="2057059" cy="4572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12 825,0 тыс. 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367" y="3875416"/>
            <a:ext cx="2232249" cy="705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 </a:t>
            </a:r>
          </a:p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</a:p>
          <a:p>
            <a:pPr algn="ctr"/>
            <a:r>
              <a:rPr lang="ru-RU" sz="11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</a:p>
          <a:p>
            <a:pPr algn="ctr"/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42234"/>
            <a:ext cx="4464495" cy="209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7148" t="18787" r="3310" b="15603"/>
          <a:stretch/>
        </p:blipFill>
        <p:spPr>
          <a:xfrm>
            <a:off x="7932203" y="4149275"/>
            <a:ext cx="4140454" cy="249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816080" y="2560574"/>
            <a:ext cx="4788023" cy="5078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осуществление дорожной деятельности в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02180" y="3291258"/>
            <a:ext cx="2675626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173 359,5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919089"/>
              </p:ext>
            </p:extLst>
          </p:nvPr>
        </p:nvGraphicFramePr>
        <p:xfrm>
          <a:off x="5015880" y="478391"/>
          <a:ext cx="6408712" cy="200263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94544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8480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366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8480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17 801.4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17 801.4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260 239.6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240 187.7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50 054.5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49 530.6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336 455.5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315 879.7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8690" y="2325092"/>
            <a:ext cx="3420380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пассажирских перевозок пассажиров и багажа  автомобильным транспортом по регулируемым тарифам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8499" y="3301259"/>
            <a:ext cx="2880320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городскому поселению в сумме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50 435,1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0531202" y="3090278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" t="-757" r="71" b="7286"/>
          <a:stretch/>
        </p:blipFill>
        <p:spPr bwMode="auto">
          <a:xfrm>
            <a:off x="8224169" y="5124566"/>
            <a:ext cx="3711870" cy="1731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20" y="2075272"/>
            <a:ext cx="3426637" cy="2082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24638" r="11456"/>
          <a:stretch/>
        </p:blipFill>
        <p:spPr bwMode="auto">
          <a:xfrm>
            <a:off x="3422613" y="2479372"/>
            <a:ext cx="2448273" cy="178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dzeninfra.ru/get-zen_doc/271828/pub_66131028be267c0740db0265_6613103332b52a3884981741/scale_2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7" y="201113"/>
            <a:ext cx="2814053" cy="187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367808" y="150818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57361"/>
              </p:ext>
            </p:extLst>
          </p:nvPr>
        </p:nvGraphicFramePr>
        <p:xfrm>
          <a:off x="3811181" y="718700"/>
          <a:ext cx="7128792" cy="14654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66397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83199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93 965.7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69 315.8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73.8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196 983.3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196 983.3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34 393.4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34 311.5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325 342.4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300 610.6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52603" y="2047159"/>
            <a:ext cx="3312368" cy="1642767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жилого фонда</a:t>
            </a:r>
            <a:r>
              <a:rPr lang="ru-RU" sz="16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находящегося 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муниципальной собственности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47 557,6 </a:t>
            </a:r>
            <a:r>
              <a:rPr lang="ru-RU" sz="16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74855" y="2709418"/>
            <a:ext cx="2232248" cy="1439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квартиры в муниципальную собственность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для служебного пользования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21 194,3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" y="4446546"/>
            <a:ext cx="4320480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173644" y="4589348"/>
            <a:ext cx="3260761" cy="1846253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«Иркутская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энергосбытовая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за коммунальные услуги в пользу ООО «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Теплосервис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16 560,6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27042" y="3953262"/>
            <a:ext cx="4223792" cy="1272172"/>
          </a:xfrm>
          <a:prstGeom prst="roundRect">
            <a:avLst/>
          </a:prstGeom>
          <a:solidFill>
            <a:srgbClr val="99FFCC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Приобретены: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мусоровоз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задней загрузкой 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п.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машина дорожная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МД-03 на базе промышленного трактора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навесным оборудованием 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прицепом для 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Звёздный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17 749,1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28025"/>
          <a:stretch/>
        </p:blipFill>
        <p:spPr>
          <a:xfrm>
            <a:off x="-168696" y="-171400"/>
            <a:ext cx="1260140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84348" y="243512"/>
            <a:ext cx="12432704" cy="637097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– это основа устойчивого развития нашего района, а прозрачность расходования бюджетных средств – один из ключевых приоритетов работы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Администрации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представленной презентации подведены итоги исполнения бюджета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2025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год. 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каждый сможет увидеть, как, где и когда сработали муниципальные финансы.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Надеемся,  что  изучение  представленной  информации  даст  возможность жителям 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района  узнать,  как  формируется  местный  бюджет  по доходам,  а  также  на  какие  цели  и  в  каком  объёме  направляются 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653">
            <a:off x="8358878" y="4582148"/>
            <a:ext cx="3689513" cy="2047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r="19517"/>
          <a:stretch/>
        </p:blipFill>
        <p:spPr>
          <a:xfrm rot="21118990">
            <a:off x="6381947" y="4702838"/>
            <a:ext cx="2448273" cy="1932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81" y="1010709"/>
            <a:ext cx="2755390" cy="198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870" y="2677645"/>
            <a:ext cx="2888882" cy="1659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низ 7"/>
          <p:cNvSpPr/>
          <p:nvPr/>
        </p:nvSpPr>
        <p:spPr>
          <a:xfrm rot="16200000">
            <a:off x="4272189" y="5366349"/>
            <a:ext cx="210226" cy="53020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8" y="2677645"/>
            <a:ext cx="2862774" cy="164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5"/>
          <a:stretch/>
        </p:blipFill>
        <p:spPr>
          <a:xfrm>
            <a:off x="236032" y="2754863"/>
            <a:ext cx="2623454" cy="1547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851240" y="934835"/>
            <a:ext cx="4002961" cy="1501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16474" t="18160" r="11158" b="5370"/>
          <a:stretch/>
        </p:blipFill>
        <p:spPr>
          <a:xfrm>
            <a:off x="281100" y="395088"/>
            <a:ext cx="2643009" cy="1659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935305" y="2529390"/>
            <a:ext cx="2128867" cy="9378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176 250,8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69628" y="333124"/>
            <a:ext cx="2278899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4 172,0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9255734" flipV="1">
            <a:off x="3140772" y="2147932"/>
            <a:ext cx="738930" cy="159177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646199" y="202328"/>
            <a:ext cx="4455112" cy="645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 тыс. руб.)</a:t>
            </a:r>
          </a:p>
        </p:txBody>
      </p:sp>
      <p:sp>
        <p:nvSpPr>
          <p:cNvPr id="20" name="Стрелка влево 19"/>
          <p:cNvSpPr/>
          <p:nvPr/>
        </p:nvSpPr>
        <p:spPr>
          <a:xfrm rot="8817207">
            <a:off x="7735508" y="1252684"/>
            <a:ext cx="1370241" cy="133915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4671010" y="5348646"/>
            <a:ext cx="1947594" cy="81665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15 644,8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9280" y="5102853"/>
            <a:ext cx="3592918" cy="1161920"/>
          </a:xfrm>
          <a:prstGeom prst="roundRect">
            <a:avLst/>
          </a:prstGeom>
          <a:solidFill>
            <a:srgbClr val="99FFCC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19536" y="332656"/>
            <a:ext cx="7848872" cy="50405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(тыс. руб.)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13758"/>
              </p:ext>
            </p:extLst>
          </p:nvPr>
        </p:nvGraphicFramePr>
        <p:xfrm>
          <a:off x="1271464" y="1116912"/>
          <a:ext cx="8280920" cy="124396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1349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60674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9 377.4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980.2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63.8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9 377.4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980.2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63.8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08920"/>
            <a:ext cx="5042198" cy="378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76120" y="3386831"/>
            <a:ext cx="4324418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5 980,2 тыс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1831475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95379398"/>
              </p:ext>
            </p:extLst>
          </p:nvPr>
        </p:nvGraphicFramePr>
        <p:xfrm>
          <a:off x="6346650" y="3477430"/>
          <a:ext cx="5654006" cy="326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1842921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12040"/>
              </p:ext>
            </p:extLst>
          </p:nvPr>
        </p:nvGraphicFramePr>
        <p:xfrm>
          <a:off x="297978" y="711764"/>
          <a:ext cx="6048672" cy="241358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45059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162921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214072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1226620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3 612 009.8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3 456 753.2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1 028 821.6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985 542.1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2 083 409.2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1 987 998.5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237 240.0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230 478.2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2 372.9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2 370.8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57 936.6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53 969.4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202 229.5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196 394.2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8" y="716274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ust-kut.profiedu.ru/upload/proeduust_kut_new/images/big/be/72/be728cb05fcc531ec1eab79be985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711764"/>
            <a:ext cx="1737513" cy="12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16636"/>
          <a:stretch/>
        </p:blipFill>
        <p:spPr>
          <a:xfrm>
            <a:off x="7719619" y="1988840"/>
            <a:ext cx="30899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static.mvd.ru/upload/site41/document_images/3_Deti_ne_hotyat_proschatsya_s_policeyskimi_(Kopirovat)-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765"/>
          <a:stretch/>
        </p:blipFill>
        <p:spPr bwMode="auto">
          <a:xfrm>
            <a:off x="1221699" y="4769767"/>
            <a:ext cx="3612369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5" y="3277248"/>
            <a:ext cx="2338719" cy="149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4841" y="3277248"/>
            <a:ext cx="2808313" cy="14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b="12441"/>
          <a:stretch/>
        </p:blipFill>
        <p:spPr>
          <a:xfrm rot="20248213">
            <a:off x="192833" y="4396262"/>
            <a:ext cx="3157879" cy="180866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070682"/>
              </p:ext>
            </p:extLst>
          </p:nvPr>
        </p:nvGraphicFramePr>
        <p:xfrm>
          <a:off x="119336" y="683129"/>
          <a:ext cx="7164796" cy="131445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8036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9018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176 645.4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174 360.1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97 520.5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96 198.7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274 165.9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270 558.8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0543763"/>
              </p:ext>
            </p:extLst>
          </p:nvPr>
        </p:nvGraphicFramePr>
        <p:xfrm>
          <a:off x="6372430" y="2520373"/>
          <a:ext cx="5700234" cy="4317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8047432" y="499797"/>
            <a:ext cx="3688766" cy="1993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https://ustkut.irk.muzkult.ru/media/2023/03/01/1290720569/rnXVu-fvP1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 b="9466"/>
          <a:stretch/>
        </p:blipFill>
        <p:spPr bwMode="auto">
          <a:xfrm>
            <a:off x="583306" y="2277249"/>
            <a:ext cx="450458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tkut.irk.muzkult.ru/media/2023/02/10/1291604568/stimu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stkut.irk.muzkult.ru/media/2023/02/10/1291604568/stim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77">
            <a:off x="3552479" y="4308177"/>
            <a:ext cx="2348117" cy="22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8FA7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AutoShape 8" descr="IMG_20240404_141252_984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171400"/>
            <a:ext cx="12192000" cy="6858000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61852242"/>
              </p:ext>
            </p:extLst>
          </p:nvPr>
        </p:nvGraphicFramePr>
        <p:xfrm>
          <a:off x="106996" y="951442"/>
          <a:ext cx="5989004" cy="5933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415480" y="116632"/>
            <a:ext cx="9937104" cy="432048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Межбюджетные трансферты поселениям (тыс. руб.)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376" y="665312"/>
            <a:ext cx="4536504" cy="1550952"/>
          </a:xfrm>
          <a:solidFill>
            <a:srgbClr val="DFDD99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000" b="1" i="1" cap="none" dirty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выплату заработной платы с начислениями на неё работникам </a:t>
            </a:r>
            <a:r>
              <a:rPr lang="ru-RU" sz="2000" b="1" i="1" cap="none" dirty="0" smtClean="0">
                <a:ln w="0">
                  <a:noFill/>
                </a:ln>
                <a:solidFill>
                  <a:schemeClr val="bg1"/>
                </a:solidFill>
                <a:latin typeface="+mn-lt"/>
              </a:rPr>
              <a:t>учреждений культуры и на оплату коммунальных услуг</a:t>
            </a:r>
            <a:endParaRPr lang="ru-RU" sz="2000" b="1" i="1" cap="none" dirty="0">
              <a:ln w="0"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68380" y="702608"/>
            <a:ext cx="5065240" cy="1971600"/>
          </a:xfrm>
          <a:prstGeom prst="rect">
            <a:avLst/>
          </a:prstGeom>
          <a:solidFill>
            <a:srgbClr val="DFDD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000" b="1" i="1" dirty="0">
                <a:solidFill>
                  <a:schemeClr val="bg1"/>
                </a:solidFill>
              </a:rPr>
              <a:t>по созданию условий для организации досуга и обеспечения жителей поселения услугами организаций культуры, в рамках муниципальной программы "Район моей мечты"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800374720"/>
              </p:ext>
            </p:extLst>
          </p:nvPr>
        </p:nvGraphicFramePr>
        <p:xfrm>
          <a:off x="6468380" y="1353751"/>
          <a:ext cx="5738007" cy="562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351584" y="745488"/>
            <a:ext cx="3744416" cy="301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207569" y="3569979"/>
            <a:ext cx="4464496" cy="293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29655864"/>
              </p:ext>
            </p:extLst>
          </p:nvPr>
        </p:nvGraphicFramePr>
        <p:xfrm>
          <a:off x="6456040" y="745489"/>
          <a:ext cx="5472608" cy="611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2" y="1834454"/>
            <a:ext cx="3395521" cy="2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720975"/>
              </p:ext>
            </p:extLst>
          </p:nvPr>
        </p:nvGraphicFramePr>
        <p:xfrm>
          <a:off x="623391" y="836712"/>
          <a:ext cx="8496945" cy="199033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596590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16 227.3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18 064.7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17 532.7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ИТОГО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55 501.5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54 166.5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6840240"/>
              </p:ext>
            </p:extLst>
          </p:nvPr>
        </p:nvGraphicFramePr>
        <p:xfrm>
          <a:off x="5015880" y="2892740"/>
          <a:ext cx="73448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479376" y="3115076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199" y="158259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0565" y="990960"/>
            <a:ext cx="3323557" cy="20882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424" y="4077072"/>
            <a:ext cx="3459682" cy="216024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764704"/>
            <a:ext cx="4248472" cy="283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015880" y="1768416"/>
            <a:ext cx="2016224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7 521.6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722121"/>
            <a:ext cx="4487984" cy="275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5015880" y="4705772"/>
            <a:ext cx="1872208" cy="8114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1 401.0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93" y="696410"/>
            <a:ext cx="3626035" cy="175926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93557" y="3946571"/>
            <a:ext cx="3960440" cy="2016224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5942"/>
            <a:ext cx="4583843" cy="27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96" y="1096211"/>
            <a:ext cx="1367433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659.8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462444" y="3501008"/>
            <a:ext cx="4684926" cy="284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591944" y="4600518"/>
            <a:ext cx="1512168" cy="708330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1 289.9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35279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верх 31"/>
          <p:cNvSpPr/>
          <p:nvPr/>
        </p:nvSpPr>
        <p:spPr>
          <a:xfrm rot="10800000" flipH="1">
            <a:off x="9586579" y="4694359"/>
            <a:ext cx="193818" cy="637815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1991543" y="146761"/>
            <a:ext cx="8101249" cy="789456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обеспечение бесплатным питанием отдельных категорий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5118" y="1274823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03040" y="1189834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7" name="Овал 16"/>
          <p:cNvSpPr/>
          <p:nvPr/>
        </p:nvSpPr>
        <p:spPr>
          <a:xfrm>
            <a:off x="8974291" y="1986471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1 792,9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тыс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. рублей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57890" y="3429000"/>
            <a:ext cx="3597949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rebuchet MS" panose="020B0603020202020204" pitchFamily="34" charset="0"/>
              </a:rPr>
              <a:t>для детей из многодетных и малоимущих семей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8002680" y="3691712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для одного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ребенка, 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один из родителей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которого 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призван на военную службу по мобилизации</a:t>
            </a:r>
          </a:p>
        </p:txBody>
      </p:sp>
      <p:sp>
        <p:nvSpPr>
          <p:cNvPr id="21" name="Выгнутая влево стрелка 20"/>
          <p:cNvSpPr/>
          <p:nvPr/>
        </p:nvSpPr>
        <p:spPr>
          <a:xfrm rot="718348">
            <a:off x="609841" y="383940"/>
            <a:ext cx="1153483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20365784">
            <a:off x="10677672" y="248686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86" y="4311518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7-11 лет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29865" y="4311518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12 лет и старше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20374" y="5417034"/>
            <a:ext cx="1159255" cy="1100747"/>
            <a:chOff x="0" y="0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 txBox="1"/>
            <p:nvPr/>
          </p:nvSpPr>
          <p:spPr>
            <a:xfrm>
              <a:off x="156869" y="161201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25</a:t>
              </a: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331044094"/>
              </p:ext>
            </p:extLst>
          </p:nvPr>
        </p:nvGraphicFramePr>
        <p:xfrm>
          <a:off x="2768211" y="5381186"/>
          <a:ext cx="4490862" cy="116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3049048000"/>
              </p:ext>
            </p:extLst>
          </p:nvPr>
        </p:nvGraphicFramePr>
        <p:xfrm>
          <a:off x="7824192" y="5370926"/>
          <a:ext cx="4222398" cy="119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Стрелка вверх 27"/>
          <p:cNvSpPr/>
          <p:nvPr/>
        </p:nvSpPr>
        <p:spPr>
          <a:xfrm rot="14683968">
            <a:off x="1127961" y="3690632"/>
            <a:ext cx="205570" cy="872030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0800000" flipH="1">
            <a:off x="4889533" y="4887582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0800000" flipH="1">
            <a:off x="1402344" y="4940377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237825" flipH="1" flipV="1">
            <a:off x="4878414" y="3630659"/>
            <a:ext cx="164991" cy="871551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89707" y="2017632"/>
            <a:ext cx="1324010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9 271,1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тыс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32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8376630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44" y="4604179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06" y="1249158"/>
            <a:ext cx="85899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принят решением Думы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.12.202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годов». В течение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решение о бюджете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вносились изменения.</a:t>
            </a:r>
          </a:p>
          <a:p>
            <a:pPr algn="just"/>
            <a:endParaRPr lang="ru-RU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показатели районного бюджета утверждены решением Думы </a:t>
            </a:r>
            <a:r>
              <a:rPr lang="ru-RU" sz="21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от 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.12.202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en-US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73" t="4782" r="20816" b="3369"/>
          <a:stretch/>
        </p:blipFill>
        <p:spPr>
          <a:xfrm>
            <a:off x="9552384" y="692696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57" y="4624152"/>
            <a:ext cx="4680520" cy="205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5133" b="10684"/>
          <a:stretch/>
        </p:blipFill>
        <p:spPr bwMode="auto">
          <a:xfrm>
            <a:off x="417732" y="4725144"/>
            <a:ext cx="3662044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170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238484" y="893967"/>
            <a:ext cx="3439980" cy="2214765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1987065" y="6276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471337" y="4184949"/>
            <a:ext cx="3600399" cy="1044251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1 686,1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399163" y="820084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75,5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348713" y="547490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71540" y="488618"/>
            <a:ext cx="288032" cy="366046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9569042" y="547490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9935" y="2405404"/>
            <a:ext cx="1368152" cy="7033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9 336,4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8713" y="2412537"/>
            <a:ext cx="1308825" cy="696196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1 912,3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600649" y="1965641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44">
            <a:off x="609235" y="416541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709597" y="438669"/>
            <a:ext cx="3440992" cy="166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629914"/>
              </p:ext>
            </p:extLst>
          </p:nvPr>
        </p:nvGraphicFramePr>
        <p:xfrm>
          <a:off x="623392" y="715548"/>
          <a:ext cx="6732747" cy="8093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1270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0635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405 502.9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381 550.5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94.1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33037845"/>
              </p:ext>
            </p:extLst>
          </p:nvPr>
        </p:nvGraphicFramePr>
        <p:xfrm>
          <a:off x="6096000" y="1988840"/>
          <a:ext cx="6096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573052" y="2157204"/>
            <a:ext cx="2951901" cy="183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364">
            <a:off x="3404744" y="4051277"/>
            <a:ext cx="2928523" cy="236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1.userapi.com/s/v1/ig2/u62hZI52OkX71OZXHXf7WsYYguTbksUmEPOqOiuNefGaB195l87iJhMuAOMM1hPJiUz_y--AHU5M7HhjNZ_CHSpV.jpg?size=666x666&amp;quality=95&amp;crop=8,0,666,666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56">
            <a:off x="7926375" y="1018077"/>
            <a:ext cx="3956601" cy="3956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19536" y="132202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04363911"/>
              </p:ext>
            </p:extLst>
          </p:nvPr>
        </p:nvGraphicFramePr>
        <p:xfrm>
          <a:off x="178821" y="1258783"/>
          <a:ext cx="471979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4857255" y="1291387"/>
            <a:ext cx="3289527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6234734" y="4546961"/>
            <a:ext cx="4757810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351584" y="1867843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236 686,1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762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7608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5718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1.userapi.com/impg/gPc1DOjFzeB0VxWg0XLHZqNrubFYakG_WjROwg/gWrDk2P6Vq4.jpg?size=830x467&amp;quality=96&amp;sign=9796538453e008e2e2d344a9a9214919&amp;c_uniq_tag=XGBW02TyD16H56lXDA6pqfR_3NdPCbX6FRhW0j6YHN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49">
            <a:off x="387105" y="1588870"/>
            <a:ext cx="5774854" cy="4154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7392144" y="548680"/>
            <a:ext cx="4608512" cy="3888432"/>
          </a:xfrm>
          <a:prstGeom prst="wedgeEllipseCallout">
            <a:avLst>
              <a:gd name="adj1" fmla="val -77545"/>
              <a:gd name="adj2" fmla="val 2570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Муниципальный долг по состоянию на 1 января 2026 года отсутствует</a:t>
            </a:r>
            <a:endParaRPr lang="ru-RU" sz="32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35559" y="116632"/>
            <a:ext cx="806489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ПРОЕКТОВ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66559"/>
              </p:ext>
            </p:extLst>
          </p:nvPr>
        </p:nvGraphicFramePr>
        <p:xfrm>
          <a:off x="623392" y="685800"/>
          <a:ext cx="11089231" cy="595301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414062">
                  <a:extLst>
                    <a:ext uri="{9D8B030D-6E8A-4147-A177-3AD203B41FA5}">
                      <a16:colId xmlns:a16="http://schemas.microsoft.com/office/drawing/2014/main" val="2395502555"/>
                    </a:ext>
                  </a:extLst>
                </a:gridCol>
                <a:gridCol w="4947655">
                  <a:extLst>
                    <a:ext uri="{9D8B030D-6E8A-4147-A177-3AD203B41FA5}">
                      <a16:colId xmlns:a16="http://schemas.microsoft.com/office/drawing/2014/main" val="1465476904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4059216063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1530561780"/>
                    </a:ext>
                  </a:extLst>
                </a:gridCol>
                <a:gridCol w="1575838">
                  <a:extLst>
                    <a:ext uri="{9D8B030D-6E8A-4147-A177-3AD203B41FA5}">
                      <a16:colId xmlns:a16="http://schemas.microsoft.com/office/drawing/2014/main" val="778292075"/>
                    </a:ext>
                  </a:extLst>
                </a:gridCol>
              </a:tblGrid>
              <a:tr h="317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за 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05674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Ю0 00000 Национальный проект "Молодежь и дети"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70196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Ю4 00000 Региональный проект "Все лучшее детям"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705980"/>
                  </a:ext>
                </a:extLst>
              </a:tr>
              <a:tr h="492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795Ю455591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на оснащение предметных кабинетов муниципальных общеобразовательных организаций оборудованием, средствами обучения и воспитания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000080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Ю6 00000 Региональный проект "Педагоги и наставники"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098591"/>
                  </a:ext>
                </a:extLst>
              </a:tr>
              <a:tr h="11654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795Ю653031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 денежное вознаграждение за классное руководство педагогическим работникам муниципальных образовательных организаций в Иркутской области,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98 383.4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97 490.9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350983"/>
                  </a:ext>
                </a:extLst>
              </a:tr>
              <a:tr h="656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795Ю650501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 денежное вознаграждение советникам директоров по воспитанию и взаимодействию с детскими общественными объединениями муниципальных общеобразовательных организаций Иркутской области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1 044.0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561825"/>
                  </a:ext>
                </a:extLst>
              </a:tr>
              <a:tr h="820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795Ю651791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по обеспечению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в Иркутской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4 525.2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063010"/>
                  </a:ext>
                </a:extLst>
              </a:tr>
              <a:tr h="30643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Д0 00000 Национальный проект "Продолжительная и активная жизнь"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519209"/>
                  </a:ext>
                </a:extLst>
              </a:tr>
              <a:tr h="2079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ДА 00000 Региональный проект "Здоровье для каждого"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57604"/>
                  </a:ext>
                </a:extLst>
              </a:tr>
              <a:tr h="831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795ДА22100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85106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106 757.2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105 861.6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" marR="6859" marT="6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310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1991544" y="188641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программ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(тыс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88525"/>
              </p:ext>
            </p:extLst>
          </p:nvPr>
        </p:nvGraphicFramePr>
        <p:xfrm>
          <a:off x="479377" y="1124744"/>
          <a:ext cx="11305254" cy="5428126"/>
        </p:xfrm>
        <a:graphic>
          <a:graphicData uri="http://schemas.openxmlformats.org/drawingml/2006/table">
            <a:tbl>
              <a:tblPr/>
              <a:tblGrid>
                <a:gridCol w="4699983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665993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607292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502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8785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690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664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6782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33 030.0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33 030.0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661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434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39294"/>
                  </a:ext>
                </a:extLst>
              </a:tr>
              <a:tr h="266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"Район моей мечты"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73 053.4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73 053.4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  <a:tr h="5541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7 575.9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22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655330"/>
              </p:ext>
            </p:extLst>
          </p:nvPr>
        </p:nvGraphicFramePr>
        <p:xfrm>
          <a:off x="479375" y="316854"/>
          <a:ext cx="11377264" cy="6208490"/>
        </p:xfrm>
        <a:graphic>
          <a:graphicData uri="http://schemas.openxmlformats.org/drawingml/2006/table">
            <a:tbl>
              <a:tblPr/>
              <a:tblGrid>
                <a:gridCol w="4757979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536427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714417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714417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654024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547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59 204.8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40 471.9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47178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15 368.3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8913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70 420.5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513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89 593.1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176 664.8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171 158.2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670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324 529.4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586 659.5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542 817.9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8 348.0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277 088.9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383 917.6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359 965.2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3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579534"/>
              </p:ext>
            </p:extLst>
          </p:nvPr>
        </p:nvGraphicFramePr>
        <p:xfrm>
          <a:off x="479374" y="188640"/>
          <a:ext cx="11305258" cy="6444915"/>
        </p:xfrm>
        <a:graphic>
          <a:graphicData uri="http://schemas.openxmlformats.org/drawingml/2006/table">
            <a:tbl>
              <a:tblPr/>
              <a:tblGrid>
                <a:gridCol w="4699990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665991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607295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4998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432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8696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31 705.0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13 295.2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Усть-Кутского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55 787.2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55 510.4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644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474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5 127.6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51 762.0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47 794.8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432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туризма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905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868818"/>
                  </a:ext>
                </a:extLst>
              </a:tr>
              <a:tr h="8557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027062"/>
                  </a:ext>
                </a:extLst>
              </a:tr>
              <a:tr h="2314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954 734.2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1 624 134.7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1 509 089.3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1415480" y="188641"/>
            <a:ext cx="10009112" cy="50405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Расходы бюджета 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на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реализацию «Мастер плана» (тыс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494599"/>
              </p:ext>
            </p:extLst>
          </p:nvPr>
        </p:nvGraphicFramePr>
        <p:xfrm>
          <a:off x="1919536" y="908720"/>
          <a:ext cx="8928992" cy="5681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7180">
                  <a:extLst>
                    <a:ext uri="{9D8B030D-6E8A-4147-A177-3AD203B41FA5}">
                      <a16:colId xmlns:a16="http://schemas.microsoft.com/office/drawing/2014/main" val="2526027094"/>
                    </a:ext>
                  </a:extLst>
                </a:gridCol>
                <a:gridCol w="2100939">
                  <a:extLst>
                    <a:ext uri="{9D8B030D-6E8A-4147-A177-3AD203B41FA5}">
                      <a16:colId xmlns:a16="http://schemas.microsoft.com/office/drawing/2014/main" val="401704000"/>
                    </a:ext>
                  </a:extLst>
                </a:gridCol>
                <a:gridCol w="1950873">
                  <a:extLst>
                    <a:ext uri="{9D8B030D-6E8A-4147-A177-3AD203B41FA5}">
                      <a16:colId xmlns:a16="http://schemas.microsoft.com/office/drawing/2014/main" val="1766375616"/>
                    </a:ext>
                  </a:extLst>
                </a:gridCol>
              </a:tblGrid>
              <a:tr h="359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688"/>
                  </a:ext>
                </a:extLst>
              </a:tr>
              <a:tr h="28768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дорожной инфраструктуры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520085"/>
                  </a:ext>
                </a:extLst>
              </a:tr>
              <a:tr h="863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вдоль ул. Еловая (ул. Центральная, от ул. Еловая до ул. Нагорная)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50 435.1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955520"/>
                  </a:ext>
                </a:extLst>
              </a:tr>
              <a:tr h="6335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автомобильной дороги по ул. Нагорная, подъездная дорога в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Иркутская область кадастровый номер 38:18:000000:2812 (от ул. Нагорная, до ул. Центральная)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969445"/>
                  </a:ext>
                </a:extLst>
              </a:tr>
              <a:tr h="863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вдоль ул. Еловая(вдоль ул. Еловая до ул. Центральной)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36068"/>
                  </a:ext>
                </a:extLst>
              </a:tr>
              <a:tr h="791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автомобильной дороги общего пользования местного значения по адресу: Иркутская обл.,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Усть-Кутский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Янталь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кадастровый номер 38:18:000000:2812, от мостового перехода через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Еловый до пересечения с ул. Нагорная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434370"/>
                  </a:ext>
                </a:extLst>
              </a:tr>
              <a:tr h="34350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инженерной инфраструктуры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691457"/>
                  </a:ext>
                </a:extLst>
              </a:tr>
              <a:tr h="2876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Котельная на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биотопливе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районе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п.РЭБ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г.Усть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77 019.4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57 625.4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335905"/>
                  </a:ext>
                </a:extLst>
              </a:tr>
              <a:tr h="3184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образования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202902"/>
                  </a:ext>
                </a:extLst>
              </a:tr>
              <a:tr h="502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здания МОУ СОШ № 7 на месте старого и благоустройство прилегающей территории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377 223.7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334 934.9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699286"/>
                  </a:ext>
                </a:extLst>
              </a:tr>
              <a:tr h="4315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"МДОУ ДС № 3 УКМО, строительство модульного пищеблока, здания прачечной с помещением для хозяйственного инвентаря"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2 166.5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2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70" y="3789040"/>
            <a:ext cx="3480105" cy="265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3392" y="163261"/>
            <a:ext cx="10801200" cy="404813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4377"/>
              </p:ext>
            </p:extLst>
          </p:nvPr>
        </p:nvGraphicFramePr>
        <p:xfrm>
          <a:off x="1862813" y="93503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5 893 777,9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5 754 483,7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3 708 632,5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3 659 143,6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2 185 145,4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2 095 340,1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5 976 929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5 726 190,1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- 88 842,8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28 293,6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433" y1="35444" x2="69652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017270"/>
            <a:ext cx="2938441" cy="35355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35" y="3384227"/>
            <a:ext cx="5384493" cy="3027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593945"/>
              </p:ext>
            </p:extLst>
          </p:nvPr>
        </p:nvGraphicFramePr>
        <p:xfrm>
          <a:off x="1775520" y="188640"/>
          <a:ext cx="9001000" cy="6453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6512">
                  <a:extLst>
                    <a:ext uri="{9D8B030D-6E8A-4147-A177-3AD203B41FA5}">
                      <a16:colId xmlns:a16="http://schemas.microsoft.com/office/drawing/2014/main" val="2526027094"/>
                    </a:ext>
                  </a:extLst>
                </a:gridCol>
                <a:gridCol w="2117881">
                  <a:extLst>
                    <a:ext uri="{9D8B030D-6E8A-4147-A177-3AD203B41FA5}">
                      <a16:colId xmlns:a16="http://schemas.microsoft.com/office/drawing/2014/main" val="401704000"/>
                    </a:ext>
                  </a:extLst>
                </a:gridCol>
                <a:gridCol w="1966607">
                  <a:extLst>
                    <a:ext uri="{9D8B030D-6E8A-4147-A177-3AD203B41FA5}">
                      <a16:colId xmlns:a16="http://schemas.microsoft.com/office/drawing/2014/main" val="1766375616"/>
                    </a:ext>
                  </a:extLst>
                </a:gridCol>
              </a:tblGrid>
              <a:tr h="3635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688"/>
                  </a:ext>
                </a:extLst>
              </a:tr>
              <a:tr h="5725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здания Муниципального бюджетного учреждения дополнительного образования Центра дополнительного образования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69 444.4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69 444.4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3176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помещений и внутренних инженерных сетей в столовой и пищеблоке МОУ СОШ № 4 УКМО, расположенного по адресу: Россия, 666780, Иркутская область, г. Усть-Кут, ул. Речников, 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59994"/>
                  </a:ext>
                </a:extLst>
              </a:tr>
              <a:tr h="303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МОУ СОШ № 6 Капитальный ремонт наружного освещения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4 841.2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015790"/>
                  </a:ext>
                </a:extLst>
              </a:tr>
              <a:tr h="556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здания Муниципального дошкольного образовательного учреждения Центр развития ребенка Детский сад № 46 (отопление, окна)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10 684.2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10 684.2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2864"/>
                  </a:ext>
                </a:extLst>
              </a:tr>
              <a:tr h="3165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прилегающей территории МОУ СОШ № 10 УКМО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41 542.0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41 542.0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76437"/>
                  </a:ext>
                </a:extLst>
              </a:tr>
              <a:tr h="401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"Капитальный ремонт МОУ СОШ №2 - корпуса Литера А2, копруса литера А1"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3 406.6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77962"/>
                  </a:ext>
                </a:extLst>
              </a:tr>
              <a:tr h="422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"Детский сад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Сибирячок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на "90 мест в г. Усть-Куте",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мкрн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РЭБ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485910"/>
                  </a:ext>
                </a:extLst>
              </a:tr>
              <a:tr h="266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«Объекты образования»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528 384.4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485 906.5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73755"/>
                  </a:ext>
                </a:extLst>
              </a:tr>
              <a:tr h="29117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спорта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348784"/>
                  </a:ext>
                </a:extLst>
              </a:tr>
              <a:tr h="244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Капительный ремонт стадиона Водник в г. Усть-Куте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21 623.6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21 623.5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6762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объекта: "Строительство ФОК в Мкр Речники-2"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14 008.0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015909"/>
                  </a:ext>
                </a:extLst>
              </a:tr>
              <a:tr h="2448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спортивного зала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40 000.0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7458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ремонт ФОКОТ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480651"/>
                  </a:ext>
                </a:extLst>
              </a:tr>
              <a:tr h="372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Капитальный ремонт многофункциональной спортивной площадки в п.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Верхнемарково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99064"/>
                  </a:ext>
                </a:extLst>
              </a:tr>
              <a:tr h="2083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«Объекты спорта»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81 745.8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67 842.7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891663"/>
                  </a:ext>
                </a:extLst>
              </a:tr>
              <a:tr h="2180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объекты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13084"/>
                  </a:ext>
                </a:extLst>
              </a:tr>
              <a:tr h="446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объекта по адресу г. Усть-Кут, ул. Новая, д. 20 в рамках создания дома молодёжи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2 977.7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127295"/>
                  </a:ext>
                </a:extLst>
              </a:tr>
              <a:tr h="218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объектам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740 562.4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 </a:t>
                      </a:r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087.2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06" marR="2306" marT="23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627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5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0671"/>
            <a:ext cx="4028792" cy="3417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041" r="5312"/>
          <a:stretch/>
        </p:blipFill>
        <p:spPr>
          <a:xfrm>
            <a:off x="8007924" y="3440090"/>
            <a:ext cx="4184076" cy="3411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047"/>
          <a:stretch/>
        </p:blipFill>
        <p:spPr>
          <a:xfrm>
            <a:off x="4026280" y="-2602"/>
            <a:ext cx="4051720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924" y="-2602"/>
            <a:ext cx="4184076" cy="3431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280" y="3450194"/>
            <a:ext cx="3980884" cy="3418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01"/>
            <a:ext cx="4027040" cy="34188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90522" y="973563"/>
            <a:ext cx="10729192" cy="5449361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Бюджет для граждан подготовлен 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Комитетом 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fin11@govirk.ru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8"/>
              </a:rPr>
              <a:t>www.admin-ukmo.ru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Суббота-воскресенье выходной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3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algn="ctr">
              <a:defRPr/>
            </a:pP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332656"/>
            <a:ext cx="11161240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477398" y="146210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algn="ctr" defTabSz="914400">
              <a:spcAft>
                <a:spcPts val="2310"/>
              </a:spcAft>
              <a:defRPr/>
            </a:pPr>
            <a:r>
              <a:rPr lang="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767408" y="260648"/>
            <a:ext cx="1094521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lang="ru-RU" sz="2800" b="1" dirty="0"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031782034"/>
              </p:ext>
            </p:extLst>
          </p:nvPr>
        </p:nvGraphicFramePr>
        <p:xfrm>
          <a:off x="1055440" y="980728"/>
          <a:ext cx="85689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912424" y="980728"/>
            <a:ext cx="1908888" cy="1728192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472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879,0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9,0%.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500308"/>
            <a:ext cx="5040559" cy="2357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479847"/>
            <a:ext cx="3654937" cy="2243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3071664" y="185181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698359" y="825146"/>
            <a:ext cx="10657184" cy="4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6700" algn="just">
              <a:buClr>
                <a:srgbClr val="90C226"/>
              </a:buClr>
              <a:buNone/>
              <a:defRPr/>
            </a:pP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поступило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659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143,6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98,7%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плановых назначений</a:t>
            </a:r>
            <a:r>
              <a:rPr lang="en-US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rebuchet MS" panose="020B0603020202020204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148604"/>
              </p:ext>
            </p:extLst>
          </p:nvPr>
        </p:nvGraphicFramePr>
        <p:xfrm>
          <a:off x="695400" y="1355726"/>
          <a:ext cx="1080120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904312" y="1355726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753 022,7 тыс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 на 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25,9%.</a:t>
            </a:r>
            <a:endParaRPr lang="ru-RU" alt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8" y="5013176"/>
            <a:ext cx="311019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4365104"/>
            <a:ext cx="381642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1077"/>
              </p:ext>
            </p:extLst>
          </p:nvPr>
        </p:nvGraphicFramePr>
        <p:xfrm>
          <a:off x="839416" y="764704"/>
          <a:ext cx="10513168" cy="593599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512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429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3 708 632,5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3 659 143,6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2 501 494,2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2 443 770,0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16 195,7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15 980,0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99 346,7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98 636,1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34 377,6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27 857,8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27 634,9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 - всего,        в том числе: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40 549,4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38 267,4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д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ивиденды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муниципальному   району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365,3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3 365,3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214447134"/>
                  </a:ext>
                </a:extLst>
              </a:tr>
              <a:tr h="275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901 843,1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902 937,8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67 724,1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65 055,3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10 616,3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10 712,4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17 970,4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18 363,4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района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430,3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430,3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2971004738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631504" y="-24063"/>
            <a:ext cx="9289032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89316"/>
              </p:ext>
            </p:extLst>
          </p:nvPr>
        </p:nvGraphicFramePr>
        <p:xfrm>
          <a:off x="731404" y="1412776"/>
          <a:ext cx="10441160" cy="52565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5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46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2 185 145,4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095 340,1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111 821,4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1 921 290,4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1 870 981,8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122 330,9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121 164,8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7 025,6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7 025,6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8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22 699,9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22 699,8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- 22,8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199456" y="260648"/>
            <a:ext cx="950505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Другая 2">
      <a:dk1>
        <a:sysClr val="windowText" lastClr="000000"/>
      </a:dk1>
      <a:lt1>
        <a:sysClr val="window" lastClr="FFFFFF"/>
      </a:lt1>
      <a:dk2>
        <a:srgbClr val="146194"/>
      </a:dk2>
      <a:lt2>
        <a:srgbClr val="C8F0FA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24518</TotalTime>
  <Words>3752</Words>
  <Application>Microsoft Office PowerPoint</Application>
  <PresentationFormat>Широкоэкранный</PresentationFormat>
  <Paragraphs>926</Paragraphs>
  <Slides>41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Arial</vt:lpstr>
      <vt:lpstr>Arial Black</vt:lpstr>
      <vt:lpstr>Arial Narrow</vt:lpstr>
      <vt:lpstr>Calibri</vt:lpstr>
      <vt:lpstr>Century Gothic</vt:lpstr>
      <vt:lpstr>Segoe UI Black</vt:lpstr>
      <vt:lpstr>Times New Roman</vt:lpstr>
      <vt:lpstr>Trebuchet MS</vt:lpstr>
      <vt:lpstr>Wingdings 3</vt:lpstr>
      <vt:lpstr>Сектор</vt:lpstr>
      <vt:lpstr>ПУБЛИЧНЫЕ СЛУШАНИЯ по проекту решения Думы Усть-Кутского муниципального образования  «Отчет об исполнении бюджета Усть-Кутского муниципального образования за 2025 год»</vt:lpstr>
      <vt:lpstr>Презентация PowerPoint</vt:lpstr>
      <vt:lpstr>Презентация PowerPoint</vt:lpstr>
      <vt:lpstr>Исполнение основных параметров районного бюджета в 2025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на выплату заработной платы с начислениями на неё работникам органов местного самоуправления поселений</vt:lpstr>
      <vt:lpstr>Распределение расходов бюджета Усть-Кутского муниципального образования  по переданным областным государственным полномочиям в 2025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выплату заработной платы с начислениями на неё работникам учреждений культуры и на оплату коммунальных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1795</cp:revision>
  <cp:lastPrinted>2025-04-25T03:20:37Z</cp:lastPrinted>
  <dcterms:created xsi:type="dcterms:W3CDTF">2016-09-27T03:14:33Z</dcterms:created>
  <dcterms:modified xsi:type="dcterms:W3CDTF">2026-05-06T08:05:34Z</dcterms:modified>
  <cp:contentStatus/>
</cp:coreProperties>
</file>