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8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9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drawings/drawing10.xml" ContentType="application/vnd.openxmlformats-officedocument.drawingml.chartshapes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4" r:id="rId3"/>
    <p:sldId id="263" r:id="rId4"/>
    <p:sldId id="258" r:id="rId5"/>
    <p:sldId id="265" r:id="rId6"/>
    <p:sldId id="259" r:id="rId7"/>
    <p:sldId id="266" r:id="rId8"/>
    <p:sldId id="267" r:id="rId9"/>
    <p:sldId id="296" r:id="rId10"/>
    <p:sldId id="268" r:id="rId11"/>
    <p:sldId id="271" r:id="rId12"/>
    <p:sldId id="299" r:id="rId13"/>
    <p:sldId id="300" r:id="rId14"/>
    <p:sldId id="301" r:id="rId15"/>
    <p:sldId id="302" r:id="rId16"/>
    <p:sldId id="303" r:id="rId17"/>
    <p:sldId id="27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9D"/>
    <a:srgbClr val="37CBE9"/>
    <a:srgbClr val="FFCB25"/>
    <a:srgbClr val="FA9F26"/>
    <a:srgbClr val="EC34E3"/>
    <a:srgbClr val="E937BA"/>
    <a:srgbClr val="823799"/>
    <a:srgbClr val="A02085"/>
    <a:srgbClr val="05D0EB"/>
    <a:srgbClr val="09B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164.9</c:v>
                </c:pt>
                <c:pt idx="1">
                  <c:v>196.2</c:v>
                </c:pt>
                <c:pt idx="2">
                  <c:v>224.5</c:v>
                </c:pt>
                <c:pt idx="3">
                  <c:v>233.2</c:v>
                </c:pt>
                <c:pt idx="4">
                  <c:v>238.7</c:v>
                </c:pt>
                <c:pt idx="5">
                  <c:v>244.1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818752"/>
        <c:axId val="103820288"/>
        <c:axId val="0"/>
      </c:bar3DChart>
      <c:catAx>
        <c:axId val="1038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3820288"/>
        <c:crosses val="autoZero"/>
        <c:auto val="1"/>
        <c:lblAlgn val="ctr"/>
        <c:lblOffset val="100"/>
        <c:noMultiLvlLbl val="0"/>
      </c:catAx>
      <c:valAx>
        <c:axId val="1038202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81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517079.2</c:v>
                </c:pt>
                <c:pt idx="1">
                  <c:v>630863.5</c:v>
                </c:pt>
                <c:pt idx="2">
                  <c:v>729909</c:v>
                </c:pt>
                <c:pt idx="3">
                  <c:v>738666.4</c:v>
                </c:pt>
                <c:pt idx="4">
                  <c:v>783334.3</c:v>
                </c:pt>
                <c:pt idx="5">
                  <c:v>844711.8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30560"/>
        <c:axId val="140132352"/>
        <c:axId val="0"/>
      </c:bar3DChart>
      <c:catAx>
        <c:axId val="14013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0132352"/>
        <c:crosses val="autoZero"/>
        <c:auto val="1"/>
        <c:lblAlgn val="ctr"/>
        <c:lblOffset val="100"/>
        <c:noMultiLvlLbl val="0"/>
      </c:catAx>
      <c:valAx>
        <c:axId val="1401323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01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2.915080142610417E-3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321559312509812E-2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49116948438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7812</c:v>
                </c:pt>
                <c:pt idx="1">
                  <c:v>9079</c:v>
                </c:pt>
                <c:pt idx="2">
                  <c:v>11325.5</c:v>
                </c:pt>
                <c:pt idx="3">
                  <c:v>12732.9</c:v>
                </c:pt>
                <c:pt idx="4">
                  <c:v>12882.1</c:v>
                </c:pt>
                <c:pt idx="5">
                  <c:v>12882.1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68192"/>
        <c:axId val="145556224"/>
        <c:axId val="0"/>
      </c:bar3DChart>
      <c:catAx>
        <c:axId val="14016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5556224"/>
        <c:crosses val="autoZero"/>
        <c:auto val="1"/>
        <c:lblAlgn val="ctr"/>
        <c:lblOffset val="100"/>
        <c:noMultiLvlLbl val="0"/>
      </c:catAx>
      <c:valAx>
        <c:axId val="1455562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016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ожидаемое исполнение  в 2018 году</c:v>
                </c:pt>
                <c:pt idx="2">
                  <c:v>прогноз поступлений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36017</c:v>
                </c:pt>
                <c:pt idx="1">
                  <c:v>33384</c:v>
                </c:pt>
                <c:pt idx="2">
                  <c:v>34719.4</c:v>
                </c:pt>
                <c:pt idx="3">
                  <c:v>36108.199999999997</c:v>
                </c:pt>
                <c:pt idx="4">
                  <c:v>37552.5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907072"/>
        <c:axId val="145912960"/>
        <c:axId val="0"/>
      </c:bar3DChart>
      <c:catAx>
        <c:axId val="14590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5912960"/>
        <c:crosses val="autoZero"/>
        <c:auto val="1"/>
        <c:lblAlgn val="ctr"/>
        <c:lblOffset val="100"/>
        <c:noMultiLvlLbl val="0"/>
      </c:catAx>
      <c:valAx>
        <c:axId val="1459129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59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41126.1</c:v>
                </c:pt>
                <c:pt idx="1">
                  <c:v>41126</c:v>
                </c:pt>
                <c:pt idx="2">
                  <c:v>40401.699999999997</c:v>
                </c:pt>
                <c:pt idx="3">
                  <c:v>41685.300000000003</c:v>
                </c:pt>
                <c:pt idx="4">
                  <c:v>43352.7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982592"/>
        <c:axId val="145984128"/>
        <c:axId val="0"/>
      </c:bar3DChart>
      <c:catAx>
        <c:axId val="14598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5984128"/>
        <c:crosses val="autoZero"/>
        <c:auto val="1"/>
        <c:lblAlgn val="ctr"/>
        <c:lblOffset val="100"/>
        <c:noMultiLvlLbl val="0"/>
      </c:catAx>
      <c:valAx>
        <c:axId val="1459841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598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11893.7</c:v>
                </c:pt>
                <c:pt idx="1">
                  <c:v>10481.4</c:v>
                </c:pt>
                <c:pt idx="2">
                  <c:v>8355</c:v>
                </c:pt>
                <c:pt idx="3">
                  <c:v>7694</c:v>
                </c:pt>
                <c:pt idx="4">
                  <c:v>8001</c:v>
                </c:pt>
                <c:pt idx="5" formatCode="#,##0.00">
                  <c:v>8321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049664"/>
        <c:axId val="146071936"/>
        <c:axId val="0"/>
      </c:bar3DChart>
      <c:catAx>
        <c:axId val="14604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071936"/>
        <c:crosses val="autoZero"/>
        <c:auto val="1"/>
        <c:lblAlgn val="ctr"/>
        <c:lblOffset val="100"/>
        <c:noMultiLvlLbl val="0"/>
      </c:catAx>
      <c:valAx>
        <c:axId val="1460719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4604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5678</c:v>
                </c:pt>
                <c:pt idx="1">
                  <c:v>4303.8999999999996</c:v>
                </c:pt>
                <c:pt idx="2">
                  <c:v>5533.6</c:v>
                </c:pt>
                <c:pt idx="3">
                  <c:v>5754.4</c:v>
                </c:pt>
                <c:pt idx="4">
                  <c:v>5754.4</c:v>
                </c:pt>
                <c:pt idx="5">
                  <c:v>5754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1136</c:v>
                </c:pt>
                <c:pt idx="1">
                  <c:v>895.3</c:v>
                </c:pt>
                <c:pt idx="2">
                  <c:v>4351.5</c:v>
                </c:pt>
                <c:pt idx="3">
                  <c:v>862</c:v>
                </c:pt>
                <c:pt idx="4">
                  <c:v>864</c:v>
                </c:pt>
                <c:pt idx="5">
                  <c:v>866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20701</c:v>
                </c:pt>
                <c:pt idx="1">
                  <c:v>62477.5</c:v>
                </c:pt>
                <c:pt idx="2">
                  <c:v>68475.100000000006</c:v>
                </c:pt>
                <c:pt idx="3">
                  <c:v>125.3</c:v>
                </c:pt>
                <c:pt idx="4">
                  <c:v>128</c:v>
                </c:pt>
                <c:pt idx="5">
                  <c:v>131.19999999999999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ожидаемое исполнение в 2018 году</c:v>
                </c:pt>
                <c:pt idx="3">
                  <c:v>прогноз поступлений в 2019 году</c:v>
                </c:pt>
                <c:pt idx="4">
                  <c:v>прогноз поступлений в 2020 году</c:v>
                </c:pt>
                <c:pt idx="5">
                  <c:v>прогноз поступлений в 2021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872973</c:v>
                </c:pt>
                <c:pt idx="1">
                  <c:v>872973.3</c:v>
                </c:pt>
                <c:pt idx="2">
                  <c:v>1098604.1000000001</c:v>
                </c:pt>
                <c:pt idx="3">
                  <c:v>1042633.9</c:v>
                </c:pt>
                <c:pt idx="4">
                  <c:v>1046578.5</c:v>
                </c:pt>
                <c:pt idx="5">
                  <c:v>1046420.6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751872"/>
        <c:axId val="146753408"/>
        <c:axId val="145910400"/>
      </c:bar3DChart>
      <c:catAx>
        <c:axId val="1467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6753408"/>
        <c:crosses val="autoZero"/>
        <c:auto val="1"/>
        <c:lblAlgn val="ctr"/>
        <c:lblOffset val="100"/>
        <c:noMultiLvlLbl val="0"/>
      </c:catAx>
      <c:valAx>
        <c:axId val="1467534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6751872"/>
        <c:crosses val="autoZero"/>
        <c:crossBetween val="between"/>
      </c:valAx>
      <c:serAx>
        <c:axId val="14591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467534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8143375067601462"/>
          <c:h val="0.4667681918126312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881397.6</c:v>
                </c:pt>
                <c:pt idx="1">
                  <c:v>881397.6</c:v>
                </c:pt>
                <c:pt idx="2">
                  <c:v>1111121</c:v>
                </c:pt>
                <c:pt idx="3">
                  <c:v>1072123.3</c:v>
                </c:pt>
                <c:pt idx="4">
                  <c:v>1087833.3</c:v>
                </c:pt>
                <c:pt idx="5">
                  <c:v>1101739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271897.8</c:v>
                </c:pt>
                <c:pt idx="1">
                  <c:v>271897.8</c:v>
                </c:pt>
                <c:pt idx="2">
                  <c:v>334212</c:v>
                </c:pt>
                <c:pt idx="3">
                  <c:v>321191.40000000002</c:v>
                </c:pt>
                <c:pt idx="4">
                  <c:v>324758.59999999998</c:v>
                </c:pt>
                <c:pt idx="5">
                  <c:v>329000.5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320671.8</c:v>
                </c:pt>
                <c:pt idx="1">
                  <c:v>320671.8</c:v>
                </c:pt>
                <c:pt idx="2">
                  <c:v>501564.9</c:v>
                </c:pt>
                <c:pt idx="3">
                  <c:v>513506.1</c:v>
                </c:pt>
                <c:pt idx="4">
                  <c:v>535425.80000000005</c:v>
                </c:pt>
                <c:pt idx="5">
                  <c:v>544626.80000000005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  <c:pt idx="0">
                  <c:v>42259.3</c:v>
                </c:pt>
                <c:pt idx="1">
                  <c:v>42259.3</c:v>
                </c:pt>
                <c:pt idx="2">
                  <c:v>49999</c:v>
                </c:pt>
                <c:pt idx="3">
                  <c:v>51290.5</c:v>
                </c:pt>
                <c:pt idx="4">
                  <c:v>51593.4</c:v>
                </c:pt>
                <c:pt idx="5">
                  <c:v>52111.1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Капитальные вложения в объекты муниципальной собственности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Лист1!$F$2:$F$7</c:f>
              <c:numCache>
                <c:formatCode>#,##0.00</c:formatCode>
                <c:ptCount val="6"/>
                <c:pt idx="0">
                  <c:v>1485</c:v>
                </c:pt>
                <c:pt idx="1">
                  <c:v>1485</c:v>
                </c:pt>
                <c:pt idx="2">
                  <c:v>43283.5</c:v>
                </c:pt>
                <c:pt idx="3">
                  <c:v>37831.5</c:v>
                </c:pt>
                <c:pt idx="4">
                  <c:v>32782.800000000003</c:v>
                </c:pt>
                <c:pt idx="5">
                  <c:v>3223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Лист1!$G$2:$G$7</c:f>
              <c:numCache>
                <c:formatCode>#,##0.00</c:formatCode>
                <c:ptCount val="6"/>
                <c:pt idx="0">
                  <c:v>42726</c:v>
                </c:pt>
                <c:pt idx="1">
                  <c:v>42726</c:v>
                </c:pt>
                <c:pt idx="2">
                  <c:v>180760</c:v>
                </c:pt>
                <c:pt idx="3">
                  <c:v>66269</c:v>
                </c:pt>
                <c:pt idx="4">
                  <c:v>65313</c:v>
                </c:pt>
                <c:pt idx="5">
                  <c:v>66797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2016 (факт)</c:v>
                </c:pt>
                <c:pt idx="1">
                  <c:v>2017 (факт)</c:v>
                </c:pt>
                <c:pt idx="2">
                  <c:v>2018 (оценка)</c:v>
                </c:pt>
                <c:pt idx="3">
                  <c:v>2019 (план)</c:v>
                </c:pt>
                <c:pt idx="4">
                  <c:v>2020 (план)</c:v>
                </c:pt>
                <c:pt idx="5">
                  <c:v>2021 (план)</c:v>
                </c:pt>
              </c:strCache>
            </c:strRef>
          </c:cat>
          <c:val>
            <c:numRef>
              <c:f>Лист1!$H$2:$H$7</c:f>
              <c:numCache>
                <c:formatCode>#,##0.00</c:formatCode>
                <c:ptCount val="6"/>
                <c:pt idx="0">
                  <c:v>16540</c:v>
                </c:pt>
                <c:pt idx="1">
                  <c:v>16540</c:v>
                </c:pt>
                <c:pt idx="2">
                  <c:v>38061.300000000003</c:v>
                </c:pt>
                <c:pt idx="3">
                  <c:v>47822.9</c:v>
                </c:pt>
                <c:pt idx="4">
                  <c:v>53113</c:v>
                </c:pt>
                <c:pt idx="5">
                  <c:v>47653.3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47520"/>
        <c:axId val="144349056"/>
      </c:barChart>
      <c:catAx>
        <c:axId val="144347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4349056"/>
        <c:crosses val="autoZero"/>
        <c:auto val="1"/>
        <c:lblAlgn val="ctr"/>
        <c:lblOffset val="100"/>
        <c:noMultiLvlLbl val="0"/>
      </c:catAx>
      <c:valAx>
        <c:axId val="144349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434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315789473684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1042759.2</c:v>
                </c:pt>
                <c:pt idx="1">
                  <c:v>5754.4</c:v>
                </c:pt>
                <c:pt idx="2">
                  <c:v>67362</c:v>
                </c:pt>
                <c:pt idx="3" formatCode="#,##0.00">
                  <c:v>104300.8</c:v>
                </c:pt>
                <c:pt idx="4" formatCode="#,##0.00">
                  <c:v>66269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2114621.2999999998</c:v>
                </c:pt>
                <c:pt idx="1">
                  <c:v>2114621.2999999998</c:v>
                </c:pt>
                <c:pt idx="2">
                  <c:v>2114621.2999999998</c:v>
                </c:pt>
                <c:pt idx="3">
                  <c:v>2114621.2999999998</c:v>
                </c:pt>
                <c:pt idx="4">
                  <c:v>2114621.2999999998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480256"/>
        <c:axId val="134481792"/>
        <c:axId val="0"/>
      </c:bar3DChart>
      <c:catAx>
        <c:axId val="13448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4481792"/>
        <c:crosses val="autoZero"/>
        <c:auto val="1"/>
        <c:lblAlgn val="ctr"/>
        <c:lblOffset val="100"/>
        <c:noMultiLvlLbl val="0"/>
      </c:catAx>
      <c:valAx>
        <c:axId val="134481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448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Национальная оборона</c:v>
                </c:pt>
                <c:pt idx="1">
                  <c:v>Обслуживание муниципального долга</c:v>
                </c:pt>
                <c:pt idx="2">
                  <c:v>Средства массовой информации</c:v>
                </c:pt>
                <c:pt idx="3">
                  <c:v>Национальная безопасность и правоохранительная деятелность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68.5</c:v>
                </c:pt>
                <c:pt idx="1">
                  <c:v>500</c:v>
                </c:pt>
                <c:pt idx="2">
                  <c:v>3634.8</c:v>
                </c:pt>
                <c:pt idx="3">
                  <c:v>10002.4</c:v>
                </c:pt>
                <c:pt idx="4">
                  <c:v>11271.9</c:v>
                </c:pt>
                <c:pt idx="5">
                  <c:v>24665.5</c:v>
                </c:pt>
                <c:pt idx="6">
                  <c:v>61711</c:v>
                </c:pt>
                <c:pt idx="7">
                  <c:v>58265.5</c:v>
                </c:pt>
                <c:pt idx="8">
                  <c:v>93146.1</c:v>
                </c:pt>
                <c:pt idx="9">
                  <c:v>93001.2</c:v>
                </c:pt>
                <c:pt idx="10">
                  <c:v>171057</c:v>
                </c:pt>
                <c:pt idx="11">
                  <c:v>1587297.4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75648"/>
        <c:axId val="144477184"/>
      </c:barChart>
      <c:catAx>
        <c:axId val="14447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4477184"/>
        <c:crosses val="autoZero"/>
        <c:auto val="1"/>
        <c:lblAlgn val="ctr"/>
        <c:lblOffset val="100"/>
        <c:noMultiLvlLbl val="0"/>
      </c:catAx>
      <c:valAx>
        <c:axId val="1444771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447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1831710.2</c:v>
                </c:pt>
                <c:pt idx="1">
                  <c:v>282911.09999999998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507785128725916"/>
          <c:h val="0.31738115842879056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128.4</c:v>
                </c:pt>
                <c:pt idx="1">
                  <c:v>95.6</c:v>
                </c:pt>
                <c:pt idx="2">
                  <c:v>101.8</c:v>
                </c:pt>
                <c:pt idx="3">
                  <c:v>101.1</c:v>
                </c:pt>
                <c:pt idx="4">
                  <c:v>100.9</c:v>
                </c:pt>
                <c:pt idx="5">
                  <c:v>100.9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64768"/>
        <c:axId val="66466560"/>
        <c:axId val="0"/>
      </c:bar3DChart>
      <c:catAx>
        <c:axId val="664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6466560"/>
        <c:crosses val="autoZero"/>
        <c:auto val="1"/>
        <c:lblAlgn val="ctr"/>
        <c:lblOffset val="100"/>
        <c:noMultiLvlLbl val="0"/>
      </c:catAx>
      <c:valAx>
        <c:axId val="66466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646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4305.1000000000004</c:v>
                </c:pt>
                <c:pt idx="1">
                  <c:v>6511</c:v>
                </c:pt>
                <c:pt idx="2">
                  <c:v>79005.399999999994</c:v>
                </c:pt>
                <c:pt idx="3">
                  <c:v>15.2</c:v>
                </c:pt>
                <c:pt idx="4">
                  <c:v>30863.5</c:v>
                </c:pt>
                <c:pt idx="5">
                  <c:v>5000</c:v>
                </c:pt>
                <c:pt idx="6">
                  <c:v>45356.800000000003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40576"/>
        <c:axId val="146858752"/>
      </c:barChart>
      <c:catAx>
        <c:axId val="146840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858752"/>
        <c:crosses val="autoZero"/>
        <c:auto val="1"/>
        <c:lblAlgn val="ctr"/>
        <c:lblOffset val="100"/>
        <c:noMultiLvlLbl val="0"/>
      </c:catAx>
      <c:valAx>
        <c:axId val="1468587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684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4025.9</c:v>
                </c:pt>
                <c:pt idx="1">
                  <c:v>167031.1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  <c:pt idx="4">
                  <c:v>в области противодействия коррупции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2253.9</c:v>
                </c:pt>
                <c:pt idx="1">
                  <c:v>865.7</c:v>
                </c:pt>
                <c:pt idx="2">
                  <c:v>865.7</c:v>
                </c:pt>
                <c:pt idx="3">
                  <c:v>0.7</c:v>
                </c:pt>
                <c:pt idx="4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455360"/>
        <c:axId val="151061632"/>
        <c:axId val="0"/>
      </c:bar3DChart>
      <c:catAx>
        <c:axId val="147455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061632"/>
        <c:crosses val="autoZero"/>
        <c:auto val="1"/>
        <c:lblAlgn val="ctr"/>
        <c:lblOffset val="100"/>
        <c:noMultiLvlLbl val="0"/>
      </c:catAx>
      <c:valAx>
        <c:axId val="15106163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4745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337.3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442.1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178.6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@" sourceLinked="0"/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707.5</c:v>
                </c:pt>
                <c:pt idx="1">
                  <c:v>2337.3000000000002</c:v>
                </c:pt>
                <c:pt idx="2">
                  <c:v>13442.1</c:v>
                </c:pt>
                <c:pt idx="3">
                  <c:v>8178.6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17024"/>
        <c:axId val="150847488"/>
      </c:barChart>
      <c:catAx>
        <c:axId val="150817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0847488"/>
        <c:crosses val="autoZero"/>
        <c:auto val="1"/>
        <c:lblAlgn val="ctr"/>
        <c:lblOffset val="100"/>
        <c:noMultiLvlLbl val="0"/>
      </c:catAx>
      <c:valAx>
        <c:axId val="150847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508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2320</c:v>
                </c:pt>
                <c:pt idx="1">
                  <c:v>4038</c:v>
                </c:pt>
                <c:pt idx="2">
                  <c:v>4913.8999999999996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64256"/>
        <c:axId val="150865792"/>
      </c:barChart>
      <c:catAx>
        <c:axId val="150864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0865792"/>
        <c:crosses val="autoZero"/>
        <c:auto val="1"/>
        <c:lblAlgn val="ctr"/>
        <c:lblOffset val="100"/>
        <c:noMultiLvlLbl val="0"/>
      </c:catAx>
      <c:valAx>
        <c:axId val="1508657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086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94260888070339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45664456526594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9812.4</c:v>
                </c:pt>
                <c:pt idx="1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923136"/>
        <c:axId val="150924672"/>
      </c:barChart>
      <c:catAx>
        <c:axId val="1509231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0924672"/>
        <c:crosses val="autoZero"/>
        <c:auto val="1"/>
        <c:lblAlgn val="ctr"/>
        <c:lblOffset val="100"/>
        <c:noMultiLvlLbl val="0"/>
      </c:catAx>
      <c:valAx>
        <c:axId val="1509246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092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539231.69999999995</c:v>
                </c:pt>
                <c:pt idx="1">
                  <c:v>816030.7</c:v>
                </c:pt>
                <c:pt idx="2">
                  <c:v>104279.3</c:v>
                </c:pt>
                <c:pt idx="3">
                  <c:v>978.2</c:v>
                </c:pt>
                <c:pt idx="4">
                  <c:v>11908.1</c:v>
                </c:pt>
                <c:pt idx="5">
                  <c:v>114869.4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448768"/>
        <c:axId val="146450304"/>
      </c:barChart>
      <c:catAx>
        <c:axId val="146448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450304"/>
        <c:crosses val="autoZero"/>
        <c:auto val="1"/>
        <c:lblAlgn val="ctr"/>
        <c:lblOffset val="100"/>
        <c:noMultiLvlLbl val="0"/>
      </c:catAx>
      <c:valAx>
        <c:axId val="1464503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4644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995379</c:v>
                </c:pt>
                <c:pt idx="1">
                  <c:v>532089.80000000005</c:v>
                </c:pt>
                <c:pt idx="2">
                  <c:v>59364.4</c:v>
                </c:pt>
                <c:pt idx="3">
                  <c:v>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32751.200000000001</c:v>
                </c:pt>
                <c:pt idx="1">
                  <c:v>60250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82528"/>
        <c:axId val="146600704"/>
      </c:barChart>
      <c:catAx>
        <c:axId val="146582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46600704"/>
        <c:crosses val="autoZero"/>
        <c:auto val="1"/>
        <c:lblAlgn val="ctr"/>
        <c:lblOffset val="100"/>
        <c:noMultiLvlLbl val="0"/>
      </c:catAx>
      <c:valAx>
        <c:axId val="1466007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658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12.9</c:v>
                </c:pt>
                <c:pt idx="1">
                  <c:v>14.7</c:v>
                </c:pt>
                <c:pt idx="2">
                  <c:v>16.600000000000001</c:v>
                </c:pt>
                <c:pt idx="3">
                  <c:v>17.5</c:v>
                </c:pt>
                <c:pt idx="4">
                  <c:v>18.5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91136"/>
        <c:axId val="66492672"/>
        <c:axId val="0"/>
      </c:bar3DChart>
      <c:catAx>
        <c:axId val="664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6492672"/>
        <c:crosses val="autoZero"/>
        <c:auto val="1"/>
        <c:lblAlgn val="ctr"/>
        <c:lblOffset val="100"/>
        <c:noMultiLvlLbl val="0"/>
      </c:catAx>
      <c:valAx>
        <c:axId val="664926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649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2114</c:v>
                </c:pt>
                <c:pt idx="1">
                  <c:v>90887.2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472234294228746"/>
          <c:y val="0.7086211100001234"/>
          <c:w val="0.79389810445898168"/>
          <c:h val="0.26443358145391255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4657.6000000000004</c:v>
                </c:pt>
                <c:pt idx="1">
                  <c:v>12759</c:v>
                </c:pt>
                <c:pt idx="2">
                  <c:v>35950.300000000003</c:v>
                </c:pt>
                <c:pt idx="3">
                  <c:v>4898.6000000000004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432576"/>
        <c:axId val="151438464"/>
      </c:barChart>
      <c:catAx>
        <c:axId val="151432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51438464"/>
        <c:crosses val="autoZero"/>
        <c:auto val="1"/>
        <c:lblAlgn val="ctr"/>
        <c:lblOffset val="100"/>
        <c:noMultiLvlLbl val="0"/>
      </c:catAx>
      <c:valAx>
        <c:axId val="1514384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514325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15742.7</c:v>
                </c:pt>
                <c:pt idx="1">
                  <c:v>45522.8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4657.6000000000004</c:v>
                </c:pt>
                <c:pt idx="1">
                  <c:v>12759</c:v>
                </c:pt>
                <c:pt idx="2">
                  <c:v>35950.300000000003</c:v>
                </c:pt>
                <c:pt idx="3">
                  <c:v>4898.6000000000004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30592"/>
        <c:axId val="164881536"/>
      </c:barChart>
      <c:catAx>
        <c:axId val="164830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64881536"/>
        <c:crosses val="autoZero"/>
        <c:auto val="1"/>
        <c:lblAlgn val="ctr"/>
        <c:lblOffset val="100"/>
        <c:noMultiLvlLbl val="0"/>
      </c:catAx>
      <c:valAx>
        <c:axId val="1648815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64830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15742.7</c:v>
                </c:pt>
                <c:pt idx="1">
                  <c:v>45522.8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37600"/>
        <c:axId val="116539392"/>
        <c:axId val="0"/>
      </c:bar3DChart>
      <c:catAx>
        <c:axId val="11653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16539392"/>
        <c:crosses val="autoZero"/>
        <c:auto val="1"/>
        <c:lblAlgn val="ctr"/>
        <c:lblOffset val="100"/>
        <c:noMultiLvlLbl val="0"/>
      </c:catAx>
      <c:valAx>
        <c:axId val="116539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537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46176"/>
        <c:axId val="116568448"/>
        <c:axId val="0"/>
      </c:bar3DChart>
      <c:catAx>
        <c:axId val="11654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568448"/>
        <c:crosses val="autoZero"/>
        <c:auto val="1"/>
        <c:lblAlgn val="ctr"/>
        <c:lblOffset val="100"/>
        <c:noMultiLvlLbl val="0"/>
      </c:catAx>
      <c:valAx>
        <c:axId val="116568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54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15040"/>
        <c:axId val="116616576"/>
        <c:axId val="0"/>
      </c:bar3DChart>
      <c:catAx>
        <c:axId val="11661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16616576"/>
        <c:crosses val="autoZero"/>
        <c:auto val="1"/>
        <c:lblAlgn val="ctr"/>
        <c:lblOffset val="100"/>
        <c:noMultiLvlLbl val="0"/>
      </c:catAx>
      <c:valAx>
        <c:axId val="1166165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615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80960"/>
        <c:axId val="116686848"/>
        <c:axId val="0"/>
      </c:bar3DChart>
      <c:catAx>
        <c:axId val="11668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6686848"/>
        <c:crosses val="autoZero"/>
        <c:auto val="1"/>
        <c:lblAlgn val="ctr"/>
        <c:lblOffset val="100"/>
        <c:noMultiLvlLbl val="0"/>
      </c:catAx>
      <c:valAx>
        <c:axId val="116686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668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780166988407166E-2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93145.1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572224"/>
        <c:axId val="127586304"/>
      </c:barChart>
      <c:catAx>
        <c:axId val="127572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27586304"/>
        <c:crosses val="autoZero"/>
        <c:auto val="1"/>
        <c:lblAlgn val="ctr"/>
        <c:lblOffset val="100"/>
        <c:noMultiLvlLbl val="0"/>
      </c:catAx>
      <c:valAx>
        <c:axId val="1275863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757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51.4</c:v>
                </c:pt>
                <c:pt idx="1">
                  <c:v>58</c:v>
                </c:pt>
                <c:pt idx="2">
                  <c:v>64.400000000000006</c:v>
                </c:pt>
                <c:pt idx="3">
                  <c:v>66.400000000000006</c:v>
                </c:pt>
                <c:pt idx="4">
                  <c:v>70</c:v>
                </c:pt>
                <c:pt idx="5">
                  <c:v>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978304"/>
        <c:axId val="126980096"/>
        <c:axId val="0"/>
      </c:bar3DChart>
      <c:catAx>
        <c:axId val="1269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6980096"/>
        <c:crosses val="autoZero"/>
        <c:auto val="1"/>
        <c:lblAlgn val="ctr"/>
        <c:lblOffset val="100"/>
        <c:noMultiLvlLbl val="0"/>
      </c:catAx>
      <c:valAx>
        <c:axId val="1269800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9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5883.6</c:v>
                </c:pt>
                <c:pt idx="1">
                  <c:v>86864.5</c:v>
                </c:pt>
                <c:pt idx="2">
                  <c:v>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3634.8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450752"/>
        <c:axId val="129452288"/>
      </c:barChart>
      <c:catAx>
        <c:axId val="12945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452288"/>
        <c:crosses val="autoZero"/>
        <c:auto val="1"/>
        <c:lblAlgn val="ctr"/>
        <c:lblOffset val="100"/>
        <c:noMultiLvlLbl val="0"/>
      </c:catAx>
      <c:valAx>
        <c:axId val="1294522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945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61711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497344"/>
        <c:axId val="134156288"/>
      </c:barChart>
      <c:catAx>
        <c:axId val="129497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4156288"/>
        <c:crosses val="autoZero"/>
        <c:auto val="1"/>
        <c:lblAlgn val="ctr"/>
        <c:lblOffset val="100"/>
        <c:noMultiLvlLbl val="0"/>
      </c:catAx>
      <c:valAx>
        <c:axId val="1341562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949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02112"/>
        <c:axId val="134203648"/>
      </c:barChart>
      <c:catAx>
        <c:axId val="13420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203648"/>
        <c:crosses val="autoZero"/>
        <c:auto val="1"/>
        <c:lblAlgn val="ctr"/>
        <c:lblOffset val="100"/>
        <c:noMultiLvlLbl val="0"/>
      </c:catAx>
      <c:valAx>
        <c:axId val="13420364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3420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A9F26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25820.799999999999</c:v>
                </c:pt>
                <c:pt idx="1">
                  <c:v>7351.2</c:v>
                </c:pt>
                <c:pt idx="2">
                  <c:v>2297</c:v>
                </c:pt>
                <c:pt idx="3">
                  <c:v>9431.1</c:v>
                </c:pt>
                <c:pt idx="4">
                  <c:v>7167.8</c:v>
                </c:pt>
                <c:pt idx="5">
                  <c:v>9643.1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4">
                  <c:v>7809.1</c:v>
                </c:pt>
                <c:pt idx="5">
                  <c:v>9980.7999999999993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4">
                  <c:v>7837.7</c:v>
                </c:pt>
                <c:pt idx="5">
                  <c:v>10615.4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</c:v>
                </c:pt>
                <c:pt idx="1">
                  <c:v>52.3</c:v>
                </c:pt>
                <c:pt idx="2">
                  <c:v>51.4</c:v>
                </c:pt>
                <c:pt idx="3">
                  <c:v>50.7</c:v>
                </c:pt>
                <c:pt idx="4">
                  <c:v>50.1</c:v>
                </c:pt>
                <c:pt idx="5">
                  <c:v>49.7</c:v>
                </c:pt>
                <c:pt idx="6">
                  <c:v>48.9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87648"/>
        <c:axId val="127014016"/>
      </c:lineChart>
      <c:catAx>
        <c:axId val="1269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7014016"/>
        <c:crosses val="autoZero"/>
        <c:auto val="1"/>
        <c:lblAlgn val="ctr"/>
        <c:lblOffset val="100"/>
        <c:noMultiLvlLbl val="0"/>
      </c:catAx>
      <c:valAx>
        <c:axId val="1270140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98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36.4</c:v>
                </c:pt>
                <c:pt idx="1">
                  <c:v>39.5</c:v>
                </c:pt>
                <c:pt idx="2">
                  <c:v>68.3</c:v>
                </c:pt>
                <c:pt idx="3">
                  <c:v>74.8</c:v>
                </c:pt>
                <c:pt idx="4">
                  <c:v>82.3</c:v>
                </c:pt>
                <c:pt idx="5">
                  <c:v>44.6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25920"/>
        <c:axId val="127027456"/>
      </c:lineChart>
      <c:catAx>
        <c:axId val="1270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7027456"/>
        <c:crosses val="autoZero"/>
        <c:auto val="1"/>
        <c:lblAlgn val="ctr"/>
        <c:lblOffset val="100"/>
        <c:noMultiLvlLbl val="0"/>
      </c:catAx>
      <c:valAx>
        <c:axId val="127027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702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835545</c:v>
                </c:pt>
                <c:pt idx="1">
                  <c:v>145520.5</c:v>
                </c:pt>
                <c:pt idx="2">
                  <c:v>1049375.6000000001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883725.3</c:v>
                </c:pt>
                <c:pt idx="1">
                  <c:v>149543.79999999999</c:v>
                </c:pt>
                <c:pt idx="2">
                  <c:v>1053324.8999999999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903514.4</c:v>
                </c:pt>
                <c:pt idx="1">
                  <c:v>154123</c:v>
                </c:pt>
                <c:pt idx="2">
                  <c:v>1053172.2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62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77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C37DCD60-BBA1-469F-AE11-749882FD7675}" type="presOf" srcId="{1D0547E1-33BD-484D-A320-3B84DFCA9AB2}" destId="{D078EED4-A74C-481C-BF09-C16612F9F6AF}" srcOrd="0" destOrd="0" presId="urn:microsoft.com/office/officeart/2005/8/layout/equation1"/>
    <dgm:cxn modelId="{10EEBF4D-5A9B-4156-9B1A-41A861498F85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2C498D5A-4882-479C-8F07-4FFB70AE8B06}" type="presOf" srcId="{044EB8BC-EE81-4519-A6EC-F681D6EE4E4C}" destId="{8097F6F5-3EFA-4272-8574-76054B97D297}" srcOrd="0" destOrd="0" presId="urn:microsoft.com/office/officeart/2005/8/layout/equation1"/>
    <dgm:cxn modelId="{F9A45C46-774C-463D-A965-51413D183F03}" type="presOf" srcId="{721D01E9-6EDF-4467-97D1-A123CCA56977}" destId="{FA271F03-B031-4CAA-9A95-49A06179296A}" srcOrd="0" destOrd="0" presId="urn:microsoft.com/office/officeart/2005/8/layout/equation1"/>
    <dgm:cxn modelId="{DC84880E-76C2-4738-AAA6-02CF260D3F41}" type="presOf" srcId="{218A2302-9A3E-4776-9A5E-512959E54555}" destId="{A0301953-E3FF-40C9-A83B-34E4F8F736C4}" srcOrd="0" destOrd="0" presId="urn:microsoft.com/office/officeart/2005/8/layout/equation1"/>
    <dgm:cxn modelId="{4A9FF72B-5C53-4A4F-869B-93A945F2EE25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21888218-F35D-4735-BA1E-5BFF5815014C}" type="presParOf" srcId="{A0301953-E3FF-40C9-A83B-34E4F8F736C4}" destId="{D078EED4-A74C-481C-BF09-C16612F9F6AF}" srcOrd="0" destOrd="0" presId="urn:microsoft.com/office/officeart/2005/8/layout/equation1"/>
    <dgm:cxn modelId="{227DCA0B-5364-48CC-8056-31F4F974A515}" type="presParOf" srcId="{A0301953-E3FF-40C9-A83B-34E4F8F736C4}" destId="{22466329-2B8D-4835-8C07-7DA1BE9D74EB}" srcOrd="1" destOrd="0" presId="urn:microsoft.com/office/officeart/2005/8/layout/equation1"/>
    <dgm:cxn modelId="{4DD608FA-6113-4BB6-8250-49E380B7D4DA}" type="presParOf" srcId="{A0301953-E3FF-40C9-A83B-34E4F8F736C4}" destId="{4808FD08-84CB-4EFB-AE49-916838E8D945}" srcOrd="2" destOrd="0" presId="urn:microsoft.com/office/officeart/2005/8/layout/equation1"/>
    <dgm:cxn modelId="{AB1CB4C1-9AF8-4E16-B4C7-3836B6EC5CF0}" type="presParOf" srcId="{A0301953-E3FF-40C9-A83B-34E4F8F736C4}" destId="{1DB25942-1A39-4B70-88BB-69FCA96C204C}" srcOrd="3" destOrd="0" presId="urn:microsoft.com/office/officeart/2005/8/layout/equation1"/>
    <dgm:cxn modelId="{8969EBD0-FA09-47DC-83A2-11CB9F5D9EA5}" type="presParOf" srcId="{A0301953-E3FF-40C9-A83B-34E4F8F736C4}" destId="{FA271F03-B031-4CAA-9A95-49A06179296A}" srcOrd="4" destOrd="0" presId="urn:microsoft.com/office/officeart/2005/8/layout/equation1"/>
    <dgm:cxn modelId="{9A4E58A2-3B42-44D4-9272-B0A0440DB436}" type="presParOf" srcId="{A0301953-E3FF-40C9-A83B-34E4F8F736C4}" destId="{11444948-7824-41D7-B236-9C24933E47C7}" srcOrd="5" destOrd="0" presId="urn:microsoft.com/office/officeart/2005/8/layout/equation1"/>
    <dgm:cxn modelId="{D791A45E-4519-41F1-911C-34322759F3F8}" type="presParOf" srcId="{A0301953-E3FF-40C9-A83B-34E4F8F736C4}" destId="{8097F6F5-3EFA-4272-8574-76054B97D297}" srcOrd="6" destOrd="0" presId="urn:microsoft.com/office/officeart/2005/8/layout/equation1"/>
    <dgm:cxn modelId="{C6ADA011-B2E8-4BC5-A406-62C4088B1488}" type="presParOf" srcId="{A0301953-E3FF-40C9-A83B-34E4F8F736C4}" destId="{628D152F-87D3-427B-8B21-A40EA5A9CF33}" srcOrd="7" destOrd="0" presId="urn:microsoft.com/office/officeart/2005/8/layout/equation1"/>
    <dgm:cxn modelId="{3F92B6A2-3E76-473D-9485-7D5885293E1F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2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87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40791-1017-42BC-A20B-ED8996CB66BA}" type="presOf" srcId="{218A2302-9A3E-4776-9A5E-512959E54555}" destId="{A0301953-E3FF-40C9-A83B-34E4F8F736C4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FC82A9A1-7B4C-48BD-8384-5D60E89BA22F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02504E27-E736-44BC-B492-536ADE315D5F}" type="presOf" srcId="{E2E143C8-905A-4FB3-A0C3-6F056577FD9E}" destId="{4808FD08-84CB-4EFB-AE49-916838E8D945}" srcOrd="0" destOrd="0" presId="urn:microsoft.com/office/officeart/2005/8/layout/equation1"/>
    <dgm:cxn modelId="{24820818-ACF9-4FAA-BDB7-AC08DC2760D3}" type="presOf" srcId="{1D0547E1-33BD-484D-A320-3B84DFCA9AB2}" destId="{D078EED4-A74C-481C-BF09-C16612F9F6AF}" srcOrd="0" destOrd="0" presId="urn:microsoft.com/office/officeart/2005/8/layout/equation1"/>
    <dgm:cxn modelId="{B5CF94A8-F051-493D-B976-A9E296C1A430}" type="presOf" srcId="{044EB8BC-EE81-4519-A6EC-F681D6EE4E4C}" destId="{8097F6F5-3EFA-4272-8574-76054B97D297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FBAB5163-5356-49A1-BC36-E0CAD256F2D7}" type="presOf" srcId="{A9304502-2C3F-4D6A-8C46-2931E0C9A704}" destId="{190F60A8-85FE-46C4-8155-014F5E606585}" srcOrd="0" destOrd="0" presId="urn:microsoft.com/office/officeart/2005/8/layout/equation1"/>
    <dgm:cxn modelId="{8A8EDF3E-35DB-44D2-8831-DA0F53C6679C}" type="presParOf" srcId="{A0301953-E3FF-40C9-A83B-34E4F8F736C4}" destId="{D078EED4-A74C-481C-BF09-C16612F9F6AF}" srcOrd="0" destOrd="0" presId="urn:microsoft.com/office/officeart/2005/8/layout/equation1"/>
    <dgm:cxn modelId="{B63DC706-8B3D-40EE-AF79-A6A3A305B027}" type="presParOf" srcId="{A0301953-E3FF-40C9-A83B-34E4F8F736C4}" destId="{22466329-2B8D-4835-8C07-7DA1BE9D74EB}" srcOrd="1" destOrd="0" presId="urn:microsoft.com/office/officeart/2005/8/layout/equation1"/>
    <dgm:cxn modelId="{81DDD9B9-357C-4741-952E-7754C8FFFE47}" type="presParOf" srcId="{A0301953-E3FF-40C9-A83B-34E4F8F736C4}" destId="{4808FD08-84CB-4EFB-AE49-916838E8D945}" srcOrd="2" destOrd="0" presId="urn:microsoft.com/office/officeart/2005/8/layout/equation1"/>
    <dgm:cxn modelId="{7221CEDB-2737-417B-8C6A-356956F0FF6B}" type="presParOf" srcId="{A0301953-E3FF-40C9-A83B-34E4F8F736C4}" destId="{1DB25942-1A39-4B70-88BB-69FCA96C204C}" srcOrd="3" destOrd="0" presId="urn:microsoft.com/office/officeart/2005/8/layout/equation1"/>
    <dgm:cxn modelId="{83DDE10F-0364-44E0-A236-A5CB3558C0A4}" type="presParOf" srcId="{A0301953-E3FF-40C9-A83B-34E4F8F736C4}" destId="{FA271F03-B031-4CAA-9A95-49A06179296A}" srcOrd="4" destOrd="0" presId="urn:microsoft.com/office/officeart/2005/8/layout/equation1"/>
    <dgm:cxn modelId="{A1CA66BB-CA78-49EE-874D-65BCBCB434CC}" type="presParOf" srcId="{A0301953-E3FF-40C9-A83B-34E4F8F736C4}" destId="{11444948-7824-41D7-B236-9C24933E47C7}" srcOrd="5" destOrd="0" presId="urn:microsoft.com/office/officeart/2005/8/layout/equation1"/>
    <dgm:cxn modelId="{00670177-0E77-4E14-8D6B-071FA506C61B}" type="presParOf" srcId="{A0301953-E3FF-40C9-A83B-34E4F8F736C4}" destId="{8097F6F5-3EFA-4272-8574-76054B97D297}" srcOrd="6" destOrd="0" presId="urn:microsoft.com/office/officeart/2005/8/layout/equation1"/>
    <dgm:cxn modelId="{06B0EF30-E142-4953-A572-EC8756C6A3A1}" type="presParOf" srcId="{A0301953-E3FF-40C9-A83B-34E4F8F736C4}" destId="{628D152F-87D3-427B-8B21-A40EA5A9CF33}" srcOrd="7" destOrd="0" presId="urn:microsoft.com/office/officeart/2005/8/layout/equation1"/>
    <dgm:cxn modelId="{8D15D7D2-4744-451E-96E1-78CDE2D9F92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21</a:t>
          </a:r>
          <a:r>
            <a:rPr lang="ru-RU" sz="1800" dirty="0" smtClean="0"/>
            <a:t>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0.10744</cdr:x>
      <cdr:y>0.24504</cdr:y>
    </cdr:from>
    <cdr:to>
      <cdr:x>0.21488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936121" y="1440160"/>
          <a:ext cx="936122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+22%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-1,2%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</a:rPr>
            <a:t>+</a:t>
          </a:r>
          <a:r>
            <a:rPr lang="ru-RU" sz="1200" b="1" dirty="0" smtClean="0">
              <a:solidFill>
                <a:schemeClr val="tx1"/>
              </a:solidFill>
            </a:rPr>
            <a:t>7,8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0.09917</cdr:x>
      <cdr:y>0.33952</cdr:y>
    </cdr:from>
    <cdr:to>
      <cdr:x>0.20661</cdr:x>
      <cdr:y>0.40078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64065" y="1995437"/>
          <a:ext cx="936121" cy="360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+16,2%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0.2415</cdr:y>
    </cdr:from>
    <cdr:to>
      <cdr:x>0.36364</cdr:x>
      <cdr:y>0.31501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57" y="1419371"/>
          <a:ext cx="720095" cy="432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+24,7%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0.17355</cdr:x>
      <cdr:y>0.43038</cdr:y>
    </cdr:from>
    <cdr:to>
      <cdr:x>0.32231</cdr:x>
      <cdr:y>0.50633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36" y="2448272"/>
          <a:ext cx="1296141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-7,3 %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0.49587</cdr:x>
      <cdr:y>0.29114</cdr:y>
    </cdr:from>
    <cdr:to>
      <cdr:x>0.64463</cdr:x>
      <cdr:y>0.40506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20480" y="1656184"/>
          <a:ext cx="1296141" cy="648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0.73554</cdr:x>
      <cdr:y>0.1519</cdr:y>
    </cdr:from>
    <cdr:to>
      <cdr:x>0.80743</cdr:x>
      <cdr:y>0.20253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408712" y="864096"/>
          <a:ext cx="626400" cy="288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0.3719</cdr:x>
      <cdr:y>0.41772</cdr:y>
    </cdr:from>
    <cdr:to>
      <cdr:x>0.47685</cdr:x>
      <cdr:y>0.48101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40360" y="2376264"/>
          <a:ext cx="91440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0.63636</cdr:x>
      <cdr:y>0.075</cdr:y>
    </cdr:from>
    <cdr:to>
      <cdr:x>0.70968</cdr:x>
      <cdr:y>0.125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82086" y="432048"/>
          <a:ext cx="654618" cy="2880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+ 4%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0.1125</cdr:y>
    </cdr:from>
    <cdr:to>
      <cdr:x>0.41935</cdr:x>
      <cdr:y>0.1875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7" y="648072"/>
          <a:ext cx="101402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- </a:t>
          </a:r>
          <a:r>
            <a:rPr lang="ru-RU" b="1" dirty="0" smtClean="0">
              <a:solidFill>
                <a:schemeClr val="tx1"/>
              </a:solidFill>
            </a:rPr>
            <a:t>1,8%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+3,2%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0.17355</cdr:x>
      <cdr:y>0.06329</cdr:y>
    </cdr:from>
    <cdr:to>
      <cdr:x>0.2785</cdr:x>
      <cdr:y>0.13924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36" y="360041"/>
          <a:ext cx="914426" cy="432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-11,8 %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0.16456</cdr:y>
    </cdr:from>
    <cdr:to>
      <cdr:x>0.43802</cdr:x>
      <cdr:y>0.25316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6" y="936104"/>
          <a:ext cx="1180681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20.3</a:t>
          </a:r>
          <a:r>
            <a:rPr lang="ru-RU" b="1" dirty="0" smtClean="0">
              <a:solidFill>
                <a:schemeClr val="tx1"/>
              </a:solidFill>
            </a:rPr>
            <a:t>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0.27848</cdr:y>
    </cdr:from>
    <cdr:to>
      <cdr:x>0.54032</cdr:x>
      <cdr:y>0.34177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48472" y="1584176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-7.9%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0.62903</cdr:x>
      <cdr:y>0.29114</cdr:y>
    </cdr:from>
    <cdr:to>
      <cdr:x>0.70968</cdr:x>
      <cdr:y>0.37975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16624" y="1656184"/>
          <a:ext cx="72008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0.76613</cdr:x>
      <cdr:y>0.29114</cdr:y>
    </cdr:from>
    <cdr:to>
      <cdr:x>0.83871</cdr:x>
      <cdr:y>0.36709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840760" y="1656184"/>
          <a:ext cx="64807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0.49383</cdr:x>
      <cdr:y>0.94737</cdr:y>
    </cdr:from>
    <cdr:to>
      <cdr:x>0.91358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5184576"/>
          <a:ext cx="122413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24 665,5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65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48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1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32" y="4176433"/>
          <a:ext cx="2952324" cy="180023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48 085,0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2 664,2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65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48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1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32" y="4176433"/>
          <a:ext cx="2952324" cy="180023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48 085,0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2 664,2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4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ПРОЕКТУ решениЯ думы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Усть-кутского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муниципального образования «о бюджете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усть-кутского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муниципального образования на 201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202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928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Усть - кутского муниципального образования 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686800" cy="5761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Экономику района определяют предприятия, работающие в сфере</a:t>
            </a:r>
            <a:r>
              <a:rPr lang="ru-RU" sz="2000" dirty="0" smtClean="0"/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431" y="1484785"/>
            <a:ext cx="2664296" cy="15121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Добыча полезных ископаемых </a:t>
            </a:r>
          </a:p>
          <a:p>
            <a:pPr algn="ctr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71478" y="1448780"/>
            <a:ext cx="2840682" cy="129614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Лесоперерабатывающая отрасль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1484785"/>
            <a:ext cx="2448272" cy="12241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Транспортный комплекс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277" y="3290317"/>
            <a:ext cx="266429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«Иркутская нефтяная компания»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1478" y="3068960"/>
            <a:ext cx="2984698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«Инд </a:t>
            </a:r>
            <a:r>
              <a:rPr lang="ru-RU" dirty="0" err="1" smtClean="0">
                <a:solidFill>
                  <a:schemeClr val="tx1"/>
                </a:solidFill>
              </a:rPr>
              <a:t>Тимбер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3284984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ОАО «</a:t>
            </a:r>
            <a:r>
              <a:rPr lang="ru-RU" sz="1400" dirty="0" err="1" smtClean="0">
                <a:solidFill>
                  <a:schemeClr val="tx1"/>
                </a:solidFill>
              </a:rPr>
              <a:t>Осетровский</a:t>
            </a:r>
            <a:r>
              <a:rPr lang="ru-RU" sz="1400" dirty="0" smtClean="0">
                <a:solidFill>
                  <a:schemeClr val="tx1"/>
                </a:solidFill>
              </a:rPr>
              <a:t> речной порт»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923903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ООО «</a:t>
            </a:r>
            <a:r>
              <a:rPr lang="ru-RU" sz="1400" dirty="0" err="1" smtClean="0">
                <a:solidFill>
                  <a:schemeClr val="tx1"/>
                </a:solidFill>
              </a:rPr>
              <a:t>Осетровская</a:t>
            </a:r>
            <a:r>
              <a:rPr lang="ru-RU" sz="1400" dirty="0" smtClean="0">
                <a:solidFill>
                  <a:schemeClr val="tx1"/>
                </a:solidFill>
              </a:rPr>
              <a:t> РЭБ флота»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653136"/>
            <a:ext cx="2088232" cy="444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«ВЛРП»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5310881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ООО «Иркутск- терминал»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6033442"/>
            <a:ext cx="2088232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ОАО «</a:t>
            </a:r>
            <a:r>
              <a:rPr lang="ru-RU" sz="1600" dirty="0" err="1" smtClean="0">
                <a:solidFill>
                  <a:schemeClr val="tx1"/>
                </a:solidFill>
              </a:rPr>
              <a:t>Алроса</a:t>
            </a:r>
            <a:r>
              <a:rPr lang="ru-RU" sz="1600" dirty="0" smtClean="0">
                <a:solidFill>
                  <a:schemeClr val="tx1"/>
                </a:solidFill>
              </a:rPr>
              <a:t>-Терминал»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UDJ3\Desktop\ИРН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9" y="4203086"/>
            <a:ext cx="2736304" cy="2196244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>
            <a:endCxn id="10" idx="0"/>
          </p:cNvCxnSpPr>
          <p:nvPr/>
        </p:nvCxnSpPr>
        <p:spPr>
          <a:xfrm>
            <a:off x="1557425" y="2971428"/>
            <a:ext cx="0" cy="31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27416" y="2701974"/>
            <a:ext cx="0" cy="416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>
            <a:stCxn id="9" idx="2"/>
          </p:cNvCxnSpPr>
          <p:nvPr/>
        </p:nvCxnSpPr>
        <p:spPr>
          <a:xfrm>
            <a:off x="7596336" y="27089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ind-timber.ru/i/it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33" y="4203086"/>
            <a:ext cx="3235955" cy="2196243"/>
          </a:xfrm>
          <a:prstGeom prst="rect">
            <a:avLst/>
          </a:prstGeom>
          <a:noFill/>
          <a:ln>
            <a:solidFill>
              <a:srgbClr val="636D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3950644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654022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81754602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6866189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48005609"/>
              </p:ext>
            </p:extLst>
          </p:nvPr>
        </p:nvGraphicFramePr>
        <p:xfrm>
          <a:off x="3059832" y="1340768"/>
          <a:ext cx="28803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07660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сложившейся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1686" y="0"/>
            <a:ext cx="8208912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среднесрочной перспективе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UDJ3\Desktop\430e7180640f795b4815563ec64c6d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5" y="1173491"/>
            <a:ext cx="3624298" cy="24246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7436" y="608731"/>
            <a:ext cx="2848460" cy="325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10000"/>
                  </a:schemeClr>
                </a:solidFill>
              </a:rPr>
              <a:t>Строительство газопровода в Верхнемарковском МО</a:t>
            </a:r>
            <a:endParaRPr lang="ru-RU" sz="1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052" name="Picture 4" descr="https://vaden.ru/wp-content/uploads/2017/10/promezhutochnye-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87" y="1173491"/>
            <a:ext cx="3635160" cy="242465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49625" y="686288"/>
            <a:ext cx="2129956" cy="39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10000"/>
                  </a:schemeClr>
                </a:solidFill>
              </a:rPr>
              <a:t>Капитальный ремонт ЛЭП в городских и сельских поселениях</a:t>
            </a:r>
            <a:endParaRPr lang="ru-RU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054" name="Picture 6" descr="http://akchurin-vvrp.ru/gallery/data/5/124_im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3" y="4293095"/>
            <a:ext cx="4406032" cy="24482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7436" y="3867267"/>
            <a:ext cx="252028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Проектирование и строительство полигона для ТБО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s://vistanews.ru/uploads/posts/2018-02/1518785834_34d46b.5dm0m7.2b59.d7.bj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63" y="4293096"/>
            <a:ext cx="3672409" cy="244827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23000" y="3717032"/>
            <a:ext cx="32403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Проектирование и строительство мусороперерабатывающего завода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692" y="864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среднесрочной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перспективе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65826"/>
            <a:ext cx="3096344" cy="58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Проектирование и реконструкция бывшего детского лагеря «Чайка»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4.googleusercontent.com/zK6mGRF7KcmIepcyHC-NOihT0jF0fBRWJSkNFcmt2wLHU2Oqqv8HoVsozbEMAyArnGJLRw5UcdVjiRVa8u3uWHYkCbGLgYkXnXR845UvUgQT3Cb8TLDW6zZUTqcfMp2JYLDNvq1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7" y="950131"/>
            <a:ext cx="4039081" cy="28058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kmo-catalog.ru/images/articles/ddu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0132"/>
            <a:ext cx="4345588" cy="28058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vrogroup.ru/images/school/school_1775/prj/school_1775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6533"/>
            <a:ext cx="7848872" cy="29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692696"/>
            <a:ext cx="2592288" cy="257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Строительство детского сада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7326" y="4005064"/>
            <a:ext cx="392885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школы в м-не </a:t>
            </a:r>
            <a:r>
              <a:rPr lang="ru-RU" sz="1400" b="1" smtClean="0">
                <a:solidFill>
                  <a:schemeClr val="tx1"/>
                </a:solidFill>
              </a:rPr>
              <a:t>Мосто</a:t>
            </a:r>
            <a:r>
              <a:rPr lang="ru-RU" sz="1400" b="1">
                <a:solidFill>
                  <a:schemeClr val="tx1"/>
                </a:solidFill>
              </a:rPr>
              <a:t>о</a:t>
            </a:r>
            <a:r>
              <a:rPr lang="ru-RU" sz="1400" b="1" smtClean="0">
                <a:solidFill>
                  <a:schemeClr val="tx1"/>
                </a:solidFill>
              </a:rPr>
              <a:t>тряд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среднесрочной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перспективе</a:t>
            </a:r>
          </a:p>
        </p:txBody>
      </p:sp>
      <p:pic>
        <p:nvPicPr>
          <p:cNvPr id="2053" name="Picture 5" descr="C:\Users\BUDJ3\Desktop\поросю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0" y="1340768"/>
            <a:ext cx="8793707" cy="547260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43520"/>
            <a:ext cx="6480720" cy="697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Строительство (реконструкция) производственных сельскохозяйственных баз , повышение производственного потенциала (приобретение техники, крупно-рогатого скота)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afanews.com/new/images/shelayushchikh-stroit-tes-v-tamani-dlya-energosnabsheniya-kryma-poka-ne-nashlos_izobrashenie-iz-seti-internet_1_2016-06-28-15-07-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8280920" cy="48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979" y="692696"/>
            <a:ext cx="82809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Строительство Ленской (</a:t>
            </a:r>
            <a:r>
              <a:rPr lang="ru-RU" sz="1500" b="1" dirty="0" err="1" smtClean="0">
                <a:solidFill>
                  <a:schemeClr val="tx1"/>
                </a:solidFill>
              </a:rPr>
              <a:t>Усть-Кутской</a:t>
            </a:r>
            <a:r>
              <a:rPr lang="ru-RU" sz="1500" b="1" dirty="0" smtClean="0">
                <a:solidFill>
                  <a:schemeClr val="tx1"/>
                </a:solidFill>
              </a:rPr>
              <a:t>) ТЭС на газе (предполагаемой мощностью – 1200 МВт), газовая ТЭС будет способствовать созданию газоперерабатывающего кластера в г. Усть-Куте и позволит улучшить экологическую обстановку в городе за счет подключения отдельных районов к централизованному теплоснабжению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Инвестиционные проекты района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среднесрочной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перспективе</a:t>
            </a:r>
          </a:p>
        </p:txBody>
      </p:sp>
    </p:spTree>
    <p:extLst>
      <p:ext uri="{BB962C8B-B14F-4D97-AF65-F5344CB8AC3E}">
        <p14:creationId xmlns:p14="http://schemas.microsoft.com/office/powerpoint/2010/main" val="42399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Дальнейшая реализация федеральных проектов в целях развития транспортной инфраструктуры и электроэнергетического комплекса на территории района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sakhalife.ru/wp-content/uploads/2018/09/main_thumb-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67468" cy="20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nergy-complex.mobile.utimenews.org/media/flats/5_nTPjAGc.jpg.900x0_q85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538411" cy="23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azprom-neft.ru/img/sibneft/87/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960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1196752"/>
            <a:ext cx="4392488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Продолжается строительство автомобильной дороги федерального значения «Вилюй»(Тулун-Братск-Усть-Кут-</a:t>
            </a:r>
            <a:r>
              <a:rPr lang="ru-RU" b="1" dirty="0" err="1" smtClean="0">
                <a:solidFill>
                  <a:schemeClr val="tx1"/>
                </a:solidFill>
              </a:rPr>
              <a:t>Непа</a:t>
            </a:r>
            <a:r>
              <a:rPr lang="ru-RU" b="1" dirty="0" smtClean="0">
                <a:solidFill>
                  <a:schemeClr val="tx1"/>
                </a:solidFill>
              </a:rPr>
              <a:t>-Витим-Ленск-Мирный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89040"/>
            <a:ext cx="35674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Продолжается строительство газопровода «Сила Сибири»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1" y="5517232"/>
            <a:ext cx="3538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Создание внешнего электроснабжения нефтяной трубопроводной системы «Восточная Сибирь – Тихий океан»: строительство подстанций, размещение линий электропередач в УКМО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201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0444016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72167054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67214043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</a:t>
            </a:r>
            <a:r>
              <a:rPr lang="en-US" dirty="0"/>
              <a:t>9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1516137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1,2%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>
                <a:solidFill>
                  <a:srgbClr val="002060"/>
                </a:solidFill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8309564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7904" y="170080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12,4%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12474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+1</a:t>
            </a:r>
            <a:r>
              <a:rPr lang="ru-RU" sz="1200" b="1" dirty="0" smtClean="0">
                <a:solidFill>
                  <a:srgbClr val="002060"/>
                </a:solidFill>
              </a:rPr>
              <a:t>,2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251520" y="3356992"/>
            <a:ext cx="8784976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Предлагаем вашему вниманию проект, который называется: «Бюджет для граждан». Он призван максимально приблизить бюджетные вопросы к интересам населения района. Бюджет, который будет понятен всем.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Современные требования законодательства направлены на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доступность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 органов власти, а следовательно и 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прозрачность бюджетных расходов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позволит определить приоритеты бюджетной политики, примерные объемы средств, которые будут направлены в ту или иную отрасль. Для привлечения большого количества жителей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 участию в обсуждении вопросов формирования районного бюджета и его исполнения Дума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совместно с Администрацией 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 ежегодно проводит публичные слушания «О бюджете района на очередной финансовый год и плановый период», «Об исполнении бюджета за очередной финансовый год».</a:t>
            </a:r>
          </a:p>
          <a:p>
            <a:pPr marL="0" indent="0" algn="just"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нашего района! Вы получаете реальную возможность участия в бюджетном процессе, ведь чем больше людей будут вовлечены в процесс обсуждения плана развития района, тем выше будет результат.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DJ3\Desktop\фото Усть-Кута\IMG_5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32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9349592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59514833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единого налога на вмененный доход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08341331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4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45753003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7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51772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5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201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8879381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54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2019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9021981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85304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2019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0701347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171 057,0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93047696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2019 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21582444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3926853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2019 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0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820377"/>
              </p:ext>
            </p:extLst>
          </p:nvPr>
        </p:nvGraphicFramePr>
        <p:xfrm>
          <a:off x="107504" y="980728"/>
          <a:ext cx="2916324" cy="54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9375607"/>
              </p:ext>
            </p:extLst>
          </p:nvPr>
        </p:nvGraphicFramePr>
        <p:xfrm>
          <a:off x="5940152" y="951545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056776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609329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10 002,4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09329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11 271,9</a:t>
            </a:r>
            <a:endParaRPr lang="ru-RU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683044" cy="432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Краткая географическая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социально-демографическая справка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 по состоянию на 01.01.201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Z:\ИСХОДЯЩАЯ_2016\БЮДЖЕТНЫЙ ОТДЕЛ\Промыслова О.В\Бюджет для гшраждан\Карта района\125-2010-СТП-ОМ2_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84924"/>
            <a:ext cx="6372200" cy="61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56176" y="764704"/>
            <a:ext cx="2987824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- 34 598 км²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-  4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992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население – 44 004 человек</a:t>
            </a: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население – 4 988 человек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</a:t>
            </a: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работающих – </a:t>
            </a:r>
            <a:r>
              <a:rPr lang="en-US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21 495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0" indent="0" algn="ctr">
              <a:buNone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муниципального образования входят:</a:t>
            </a:r>
          </a:p>
          <a:p>
            <a:pPr algn="ctr">
              <a:buFontTx/>
              <a:buChar char="-"/>
            </a:pP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городских поселения: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Янтальское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Звезднинское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сельских поселений:</a:t>
            </a: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Нийское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Верхнемарковское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Подымахинское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Ручейско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2019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720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4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7768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Иные межбюджетные трансферты на 2019 год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3515188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Нийскому МО в целях софинансирования расходных обязательств ОМСУ поселения на обеспечение проживающих в поселении и нуждающихся в жилых помещениях граждан жилыми помещениями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520,0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vitebsk.biz/source/photos/2017/05/19/102415570-56a065f55f9b58eba4b042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836711"/>
            <a:ext cx="3570641" cy="23762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akta.kz/images/com_droppics/11/perevozka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0"/>
            <a:ext cx="5109217" cy="273630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861048"/>
            <a:ext cx="4464496" cy="259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Усть-Кутскому МО (городское поселение) в целях софинансирования расходных обязательств, возникающих при выполнении полномочий ОМСУ по организации в границах поселения электро-, тепло-, газо- и водоснабжения населения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4 038,0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8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97287875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60327946"/>
              </p:ext>
            </p:extLst>
          </p:nvPr>
        </p:nvGraphicFramePr>
        <p:xfrm>
          <a:off x="413995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</a:t>
            </a:r>
            <a:r>
              <a:rPr lang="ru-RU" b="1" dirty="0" smtClean="0">
                <a:solidFill>
                  <a:schemeClr val="tx1"/>
                </a:solidFill>
              </a:rPr>
              <a:t>587 297,4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БЮДЖЕТНЫЕ ИНВЕСТИЦИИ УСТЬ-КУТСКОГО МУНИЦИПАЛЬНОГО ОБРАЗОВАНИЯ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2019-2021 ГОДЫ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6" descr="http://www.evrogroup.ru/images/school/school_1775/prj/school_177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" y="620688"/>
            <a:ext cx="5337680" cy="23042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908720"/>
            <a:ext cx="2304256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школы в п. Мостоодряд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 млн.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ever138.ru/public/images/upload/image6481177943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348604" cy="216726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2924944"/>
            <a:ext cx="2520280" cy="146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Реконструкция здания роддома под специализированный жилищный фонд для предоставления жилья работникам муниципальных учреждений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30 млн.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45225"/>
            <a:ext cx="3600400" cy="1346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Софинансирование строительства многофункциональных спортивных площадок в сельских школах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897,0 тыс. рублей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BUDJ3\Desktop\Новая папка (3)\razmetka-sportivnoy-ploshadk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" y="2924946"/>
            <a:ext cx="5337680" cy="26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00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5324088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710708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93 001,2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52922424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4848527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58 265,5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23646473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9640237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58 265,5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61456" y="1571330"/>
            <a:ext cx="1274440" cy="7117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839,0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8708" y="3609434"/>
            <a:ext cx="1283255" cy="7920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2069" y="1628800"/>
            <a:ext cx="5247143" cy="65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Социальные выплаты почетным гражданам Усть-Кутского района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573014"/>
            <a:ext cx="4960014" cy="72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93402" y="4712138"/>
            <a:ext cx="1300697" cy="7767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2 900,0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587370"/>
            <a:ext cx="5390882" cy="90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организации, расположенные на территории Усть-Кутского муниципального образования» на 2019-2021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7235" y="5805264"/>
            <a:ext cx="1370670" cy="7647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82,5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805264"/>
            <a:ext cx="5012499" cy="1052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 на 2017-2019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5" y="1267168"/>
            <a:ext cx="923216" cy="12384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" y="3636421"/>
            <a:ext cx="1693584" cy="95095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40" y="4599889"/>
            <a:ext cx="1693584" cy="11069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" y="5706827"/>
            <a:ext cx="1689472" cy="11340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9" y="2579277"/>
            <a:ext cx="1640649" cy="1080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39952" y="2543200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61456" y="2672166"/>
            <a:ext cx="1274440" cy="7486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30 068,8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2019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0573384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60802408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7 796.4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1 788,4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8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740972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2019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0419163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бъект 27"/>
          <p:cNvSpPr>
            <a:spLocks noGrp="1"/>
          </p:cNvSpPr>
          <p:nvPr>
            <p:ph sz="half" idx="4294967295"/>
          </p:nvPr>
        </p:nvSpPr>
        <p:spPr>
          <a:xfrm>
            <a:off x="6600825" y="620713"/>
            <a:ext cx="2543175" cy="608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1600" b="1" dirty="0" smtClean="0">
                <a:solidFill>
                  <a:srgbClr val="A02085"/>
                </a:solidFill>
              </a:rPr>
              <a:t>РАСХОДЫ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и т. д. )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Если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расходная часть бюджета превышает доходную, то бюджет формируется с </a:t>
            </a:r>
            <a:r>
              <a:rPr lang="ru-RU" sz="1800" b="1" dirty="0">
                <a:solidFill>
                  <a:srgbClr val="A02085"/>
                </a:solidFill>
              </a:rPr>
              <a:t>ДЕФИЦИТОМ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half" idx="4294967295"/>
          </p:nvPr>
        </p:nvSpPr>
        <p:spPr>
          <a:xfrm>
            <a:off x="0" y="765174"/>
            <a:ext cx="2395538" cy="3815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A02085"/>
                </a:solidFill>
              </a:rPr>
              <a:t>ДОХОДЫ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Это поступающие в бюджет денежные средства (налоги, административные платежи и сборы, безвозмездные поступления)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5032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ЧТО ТАКОЕ БЮДЖЕТ?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Бюджет – это план доходов и расходов на определенный период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676502" cy="244827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029" name="Прямоугольник 1028"/>
          <p:cNvSpPr/>
          <p:nvPr/>
        </p:nvSpPr>
        <p:spPr>
          <a:xfrm>
            <a:off x="323528" y="347066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составляющим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утверждающим бюджет</a:t>
            </a:r>
          </a:p>
        </p:txBody>
      </p:sp>
      <p:pic>
        <p:nvPicPr>
          <p:cNvPr id="1030" name="Picture 5" descr="http://budget.permkrai.ru/img/about_bu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960440" cy="20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рямоугольник 1030"/>
          <p:cNvSpPr/>
          <p:nvPr/>
        </p:nvSpPr>
        <p:spPr>
          <a:xfrm>
            <a:off x="0" y="4797152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Превышение доходов над расходами образует положительный остаток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A02085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1833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15549653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2019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4143113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0148032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4885581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7749931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9578286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83553264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83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70308390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поселений, образующих районный фонд финансовой поддержки поселений Усть-Кутского муниципального образования на 2019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РФФП = 61 711,0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30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чем основывается составление проекта районного бюджета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9583" y="3046846"/>
            <a:ext cx="2448272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ПРОЕКТ БЮДЖЕТА НА 201</a:t>
            </a:r>
            <a:r>
              <a:rPr lang="en-US" b="1" dirty="0" smtClean="0">
                <a:solidFill>
                  <a:srgbClr val="A02085"/>
                </a:solidFill>
              </a:rPr>
              <a:t>9</a:t>
            </a:r>
            <a:r>
              <a:rPr lang="ru-RU" b="1" dirty="0" smtClean="0">
                <a:solidFill>
                  <a:srgbClr val="A02085"/>
                </a:solidFill>
              </a:rPr>
              <a:t> год и на плановый период 20</a:t>
            </a:r>
            <a:r>
              <a:rPr lang="en-US" b="1" dirty="0" smtClean="0">
                <a:solidFill>
                  <a:srgbClr val="A02085"/>
                </a:solidFill>
              </a:rPr>
              <a:t>20</a:t>
            </a:r>
            <a:r>
              <a:rPr lang="ru-RU" b="1" dirty="0" smtClean="0">
                <a:solidFill>
                  <a:srgbClr val="A02085"/>
                </a:solidFill>
              </a:rPr>
              <a:t> и 202</a:t>
            </a:r>
            <a:r>
              <a:rPr lang="en-US" b="1" dirty="0" smtClean="0">
                <a:solidFill>
                  <a:srgbClr val="A02085"/>
                </a:solidFill>
              </a:rPr>
              <a:t>1</a:t>
            </a:r>
            <a:r>
              <a:rPr lang="ru-RU" b="1" dirty="0" smtClean="0">
                <a:solidFill>
                  <a:srgbClr val="A02085"/>
                </a:solidFill>
              </a:rPr>
              <a:t> годов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6036" y="1161874"/>
            <a:ext cx="3528392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Прогноз социально-экономического развития </a:t>
            </a:r>
            <a:r>
              <a:rPr lang="ru-RU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1540" y="1161874"/>
            <a:ext cx="3240360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Бюджетное послание Президента РФ Федеральному Собранию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40152" y="5013176"/>
            <a:ext cx="2952328" cy="17281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Расходные обязательства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4941168"/>
            <a:ext cx="3348372" cy="18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бюджетной и налоговой политики </a:t>
            </a:r>
            <a:r>
              <a:rPr lang="ru-RU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691680" y="270892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652120" y="2708920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403648" y="4005064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724128" y="4077072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16832" y="179025"/>
            <a:ext cx="6048672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Бюджетная система Российской Федерации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060848"/>
            <a:ext cx="151216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Федеральный</a:t>
            </a:r>
            <a:r>
              <a:rPr lang="ru-RU" sz="1600" dirty="0" smtClean="0">
                <a:solidFill>
                  <a:schemeClr val="tx1"/>
                </a:solidFill>
              </a:rPr>
              <a:t> бюджет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5109" y="2016126"/>
            <a:ext cx="203792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государственных внебюджетных фондов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2060848"/>
            <a:ext cx="1634480" cy="14314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субъектов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2060848"/>
            <a:ext cx="1800200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0702" y="2276416"/>
            <a:ext cx="1440160" cy="10810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Местные бюджеты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6649" y="4391236"/>
            <a:ext cx="1562472" cy="14904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округов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4293096"/>
            <a:ext cx="3240360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муниципальных районов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rgbClr val="A02085"/>
                </a:solidFill>
              </a:rPr>
              <a:t>Бюджет </a:t>
            </a:r>
            <a:r>
              <a:rPr lang="ru-RU" dirty="0" err="1" smtClean="0">
                <a:solidFill>
                  <a:srgbClr val="A02085"/>
                </a:solidFill>
              </a:rPr>
              <a:t>Усть-Кутского</a:t>
            </a:r>
            <a:r>
              <a:rPr lang="ru-RU" dirty="0" smtClean="0">
                <a:solidFill>
                  <a:srgbClr val="A02085"/>
                </a:solidFill>
              </a:rPr>
              <a:t> муниципального образования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883870"/>
            <a:ext cx="273630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и сельских поселений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926364" y="1152030"/>
            <a:ext cx="112697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1196752"/>
            <a:ext cx="0" cy="7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64679" y="1196752"/>
            <a:ext cx="0" cy="798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31768" y="1196752"/>
            <a:ext cx="41430" cy="798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56884" y="1196752"/>
            <a:ext cx="74350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</p:cNvCxnSpPr>
          <p:nvPr/>
        </p:nvCxnSpPr>
        <p:spPr>
          <a:xfrm flipH="1">
            <a:off x="1716832" y="3357447"/>
            <a:ext cx="6603950" cy="1007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508104" y="3357447"/>
            <a:ext cx="3159405" cy="863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7600702" y="3357447"/>
            <a:ext cx="1152128" cy="1439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7776864" cy="643458"/>
          </a:xfrm>
          <a:prstGeom prst="roundRect">
            <a:avLst/>
          </a:prstGeom>
          <a:solidFill>
            <a:srgbClr val="37CBE9">
              <a:alpha val="74902"/>
            </a:srgbClr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02085"/>
                </a:solidFill>
              </a:rPr>
              <a:t>Структура консолидированного бюджета </a:t>
            </a:r>
            <a:r>
              <a:rPr lang="ru-RU" b="1" dirty="0" err="1" smtClean="0">
                <a:solidFill>
                  <a:srgbClr val="A02085"/>
                </a:solidFill>
              </a:rPr>
              <a:t>Усть-Кутского</a:t>
            </a:r>
            <a:r>
              <a:rPr lang="ru-RU" b="1" dirty="0" smtClean="0">
                <a:solidFill>
                  <a:srgbClr val="A02085"/>
                </a:solidFill>
              </a:rPr>
              <a:t> муниципального образования</a:t>
            </a:r>
            <a:endParaRPr lang="ru-RU" b="1" dirty="0">
              <a:solidFill>
                <a:srgbClr val="A0208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124744"/>
            <a:ext cx="3960440" cy="936104"/>
          </a:xfrm>
          <a:prstGeom prst="roundRect">
            <a:avLst/>
          </a:prstGeom>
          <a:gradFill>
            <a:gsLst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Консолидированный бюджет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564904"/>
            <a:ext cx="3240360" cy="1152128"/>
          </a:xfrm>
          <a:prstGeom prst="roundRect">
            <a:avLst/>
          </a:prstGeom>
          <a:gradFill>
            <a:gsLst>
              <a:gs pos="0">
                <a:schemeClr val="bg2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образования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9748" y="2564904"/>
            <a:ext cx="3600400" cy="1152128"/>
          </a:xfrm>
          <a:prstGeom prst="roundRect">
            <a:avLst/>
          </a:prstGeom>
          <a:gradFill>
            <a:gsLst>
              <a:gs pos="15438">
                <a:srgbClr val="E6D37B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83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CB2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городских (3) и сельских поселений (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75656" y="2060848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2060848"/>
            <a:ext cx="12744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39552" y="4560937"/>
            <a:ext cx="3456384" cy="1493516"/>
          </a:xfrm>
          <a:prstGeom prst="roundRect">
            <a:avLst/>
          </a:prstGeom>
          <a:gradFill>
            <a:gsLst>
              <a:gs pos="0">
                <a:srgbClr val="FFCB25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64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городских поселений (далее ГП):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Усть-Кутское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Янтальское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Звезднинское</a:t>
            </a:r>
            <a:r>
              <a:rPr lang="ru-RU" dirty="0" smtClean="0">
                <a:solidFill>
                  <a:schemeClr val="tx1"/>
                </a:solidFill>
              </a:rPr>
              <a:t> ГП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4656" y="4403948"/>
            <a:ext cx="3611252" cy="1800200"/>
          </a:xfrm>
          <a:prstGeom prst="roundRect">
            <a:avLst/>
          </a:prstGeom>
          <a:gradFill>
            <a:gsLst>
              <a:gs pos="74152">
                <a:srgbClr val="CAC091"/>
              </a:gs>
              <a:gs pos="0">
                <a:schemeClr val="bg2"/>
              </a:gs>
              <a:gs pos="0">
                <a:schemeClr val="accent5">
                  <a:tint val="83000"/>
                  <a:shade val="100000"/>
                  <a:alpha val="100000"/>
                  <a:hueMod val="100000"/>
                  <a:satMod val="220000"/>
                  <a:lumMod val="90000"/>
                </a:schemeClr>
              </a:gs>
              <a:gs pos="64000">
                <a:schemeClr val="accent5">
                  <a:shade val="100000"/>
                </a:schemeClr>
              </a:gs>
              <a:gs pos="100000">
                <a:schemeClr val="accent5">
                  <a:shade val="93000"/>
                  <a:alpha val="100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</a:gradFill>
          <a:ln>
            <a:gradFill>
              <a:gsLst>
                <a:gs pos="0">
                  <a:srgbClr val="FFCB2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сельских поселений (далее СП):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Верхнемарковское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Подымахинское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Нийское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Ручейское</a:t>
            </a:r>
            <a:r>
              <a:rPr lang="ru-RU" dirty="0" smtClean="0">
                <a:solidFill>
                  <a:schemeClr val="tx1"/>
                </a:solidFill>
                <a:latin typeface="Franklin Gothic Book (Основной текст)"/>
                <a:cs typeface="Times New Roman" pitchFamily="18" charset="0"/>
              </a:rPr>
              <a:t> СП</a:t>
            </a:r>
            <a:endParaRPr lang="ru-RU" dirty="0">
              <a:solidFill>
                <a:schemeClr val="tx1"/>
              </a:solidFill>
              <a:latin typeface="Franklin Gothic Book (Основной текст)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974082" y="3717032"/>
            <a:ext cx="3254102" cy="8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>
            <a:off x="6889948" y="3717032"/>
            <a:ext cx="1520180" cy="677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Бюджетный процесс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03898"/>
              </p:ext>
            </p:extLst>
          </p:nvPr>
        </p:nvGraphicFramePr>
        <p:xfrm>
          <a:off x="107504" y="1052736"/>
          <a:ext cx="8928992" cy="5616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/>
                <a:gridCol w="1224136"/>
                <a:gridCol w="5400600"/>
              </a:tblGrid>
              <a:tr h="543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Этапы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Краткая характеристика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6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1. Составление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проекта бюджета на очередной финансовый год и плановый период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сентября -  15 ноября</a:t>
                      </a:r>
                    </a:p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социально-экономического развития района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dirty="0" smtClean="0"/>
                        <a:t>определяются основные характеристики бюджета</a:t>
                      </a:r>
                      <a:r>
                        <a:rPr lang="en-US" sz="1400" dirty="0" smtClean="0"/>
                        <a:t>       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направления налоговой и бюджетной политики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endParaRPr lang="ru-RU" sz="1400" b="1" baseline="0" dirty="0" smtClean="0"/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принятие расходных обязательств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400" baseline="0" dirty="0" smtClean="0"/>
                        <a:t>распределение бюджетных ассигнований  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aseline="0" dirty="0" smtClean="0"/>
                        <a:t>  составление проекта решения о бюджете    </a:t>
                      </a:r>
                      <a:endParaRPr lang="ru-RU" sz="1400" dirty="0"/>
                    </a:p>
                  </a:txBody>
                  <a:tcPr/>
                </a:tc>
              </a:tr>
              <a:tr h="11925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Рассмотрение и утверждени</a:t>
                      </a:r>
                      <a:r>
                        <a:rPr lang="ru-RU" sz="1400" dirty="0" smtClean="0"/>
                        <a:t>е бюджета на очередной финансовый год и плановый период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ноября</a:t>
                      </a:r>
                      <a:r>
                        <a:rPr lang="ru-RU" sz="1400" baseline="0" dirty="0" smtClean="0"/>
                        <a:t> - </a:t>
                      </a:r>
                      <a:r>
                        <a:rPr lang="ru-RU" sz="1400" dirty="0" smtClean="0"/>
                        <a:t> 20 декабря</a:t>
                      </a:r>
                    </a:p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внешняя проверка Контрольно-счетной комиссией района 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/>
                        <a:t>публичные слушания проекта бюджета     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ru-RU" sz="1400" b="1" dirty="0" smtClean="0"/>
                        <a:t>     </a:t>
                      </a:r>
                      <a:r>
                        <a:rPr lang="ru-RU" sz="1400" dirty="0" smtClean="0"/>
                        <a:t>рассмотрение и утверждение решения о бюджете Думой УКМО </a:t>
                      </a:r>
                      <a:endParaRPr lang="ru-RU" sz="1400" dirty="0"/>
                    </a:p>
                  </a:txBody>
                  <a:tcPr/>
                </a:tc>
              </a:tr>
              <a:tr h="13340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Исполнение бюджета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января-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31декабря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</a:t>
                      </a:r>
                      <a:r>
                        <a:rPr lang="en-US" sz="1400" baseline="0" dirty="0" smtClean="0"/>
                        <a:t>9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по доходам, расходам и источникам финансирования дефицита бюджета на основе принципов единства кассы и подведомственности расходов</a:t>
                      </a:r>
                      <a:endParaRPr lang="ru-RU" sz="1400" dirty="0"/>
                    </a:p>
                  </a:txBody>
                  <a:tcPr/>
                </a:tc>
              </a:tr>
              <a:tr h="9904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 Годовая отчетность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февраля-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30 мая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</a:t>
                      </a:r>
                      <a:r>
                        <a:rPr lang="en-US" sz="1400" baseline="0" dirty="0" smtClean="0"/>
                        <a:t>9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отчетности</a:t>
                      </a:r>
                      <a:r>
                        <a:rPr lang="ru-RU" sz="1400" baseline="0" dirty="0" smtClean="0"/>
                        <a:t> об исполнении бюджета  </a:t>
                      </a:r>
                      <a:r>
                        <a:rPr lang="en-US" sz="1400" baseline="0" dirty="0" smtClean="0"/>
                        <a:t>     </a:t>
                      </a:r>
                      <a:r>
                        <a:rPr lang="en-US" sz="1400" b="1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внешняя проверка Контрольно- счетной комиссией  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ru-RU" sz="1400" baseline="0" dirty="0" smtClean="0"/>
                        <a:t>рассмотрение и утверждение Думой УКМО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2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45479"/>
              </p:ext>
            </p:extLst>
          </p:nvPr>
        </p:nvGraphicFramePr>
        <p:xfrm>
          <a:off x="2051719" y="1208238"/>
          <a:ext cx="6984775" cy="563074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150961"/>
                <a:gridCol w="936103"/>
                <a:gridCol w="967321"/>
                <a:gridCol w="1106757"/>
                <a:gridCol w="950959"/>
                <a:gridCol w="936337"/>
                <a:gridCol w="936337"/>
              </a:tblGrid>
              <a:tr h="757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24516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1 445 994,5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615 983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818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596,2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2 030 441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086 594,0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110 809,6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19069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1 429 955,1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574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812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716,9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114 621,3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2 153 449,0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147 303,7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1629935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Дефицит/Профицит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16 039,4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1 171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11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879,3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- 84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180,2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6 855,0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- 36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494,1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pravdaurfo.ru/sites/default/files/34sokrash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3329261"/>
            <a:ext cx="1987753" cy="1695400"/>
          </a:xfrm>
          <a:prstGeom prst="rect">
            <a:avLst/>
          </a:prstGeom>
          <a:noFill/>
        </p:spPr>
      </p:pic>
      <p:pic>
        <p:nvPicPr>
          <p:cNvPr id="1030" name="Picture 6" descr="http://mosreg.ru/upload/iblock/d0f/r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1208237"/>
            <a:ext cx="1987753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Mdi/7xd/Mdi7xdkc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8" y="5038779"/>
            <a:ext cx="19877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9220</TotalTime>
  <Words>2077</Words>
  <Application>Microsoft Office PowerPoint</Application>
  <PresentationFormat>Экран (4:3)</PresentationFormat>
  <Paragraphs>434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По ПРОЕКТУ решениЯ думы  Усть-кутского муниципального образования «о бюджете усть-кутского муниципального образования на 2019 год и на плановый период 2020 и 2021 годов»</vt:lpstr>
      <vt:lpstr>Презентация PowerPoint</vt:lpstr>
      <vt:lpstr>Презентация PowerPoint</vt:lpstr>
      <vt:lpstr>ЧТО ТАКОЕ БЮДЖЕТ? Бюджет – это план доходов и расходов на определенный период</vt:lpstr>
      <vt:lpstr>На чем основывается составление проекта районного бюджета </vt:lpstr>
      <vt:lpstr>Презентация PowerPoint</vt:lpstr>
      <vt:lpstr>Презентация PowerPoint</vt:lpstr>
      <vt:lpstr>Бюджетный процесс Усть-кутского муниципального образования</vt:lpstr>
      <vt:lpstr>Основные характеристики бюджета Усть-Кутского муниципального образования (тыс. руб.)</vt:lpstr>
      <vt:lpstr>Основные показатели социально-экономического развития  Усть - кутского муниципального образования </vt:lpstr>
      <vt:lpstr>Основные показатели социально-экономического развития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Усть-Кутского муниципального образования  на 2019-2021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поступлений единого налога на вмененный доход  (тыс. руб.)</vt:lpstr>
      <vt:lpstr>Динамика поступлений государственной пошлины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Направление расходов бюджета в сравнении с общим объемом расходов, запланированных на 2019 год</vt:lpstr>
      <vt:lpstr>Распределение расходов бюджета Усть-Кутского муниципального образования на 2019 год по разделам (тыс. руб.)</vt:lpstr>
      <vt:lpstr>Распределение расходов бюджета усть-кутского муниципального образования  на 2019 год по функциональной структуре (тыс. руб.)</vt:lpstr>
      <vt:lpstr>Распределение расходов бюджета усть-кутского муниципального образования  на 2019 год по функциональной структуре (тыс. руб.)    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Презентация PowerPoint</vt:lpstr>
      <vt:lpstr>Презентация PowerPoint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Презентация PowerPoint</vt:lpstr>
      <vt:lpstr>Расходы из районного бюджета  в 2019 году на питание в детских дошкольных учреждениях </vt:lpstr>
      <vt:lpstr>Расходы из районного бюджета  в 2019 году на питание в детских дошкольных учреждениях </vt:lpstr>
      <vt:lpstr>Распределение расходов бюджета усть-кутского муниципального образования  на 2019 год по функциональной структуре  (тыс. руб.)</vt:lpstr>
      <vt:lpstr>Распределение расходов бюджета усть-кутского муниципального образования  на 2018 год по функциональной структуре  (тыс. руб.)</vt:lpstr>
      <vt:lpstr>Презентация PowerPoint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873</cp:revision>
  <cp:lastPrinted>2017-03-31T08:29:03Z</cp:lastPrinted>
  <dcterms:created xsi:type="dcterms:W3CDTF">2016-09-27T03:14:33Z</dcterms:created>
  <dcterms:modified xsi:type="dcterms:W3CDTF">2019-01-18T07:17:29Z</dcterms:modified>
</cp:coreProperties>
</file>