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8"/>
  </p:notesMasterIdLst>
  <p:handoutMasterIdLst>
    <p:handoutMasterId r:id="rId19"/>
  </p:handoutMasterIdLst>
  <p:sldIdLst>
    <p:sldId id="301" r:id="rId2"/>
    <p:sldId id="289" r:id="rId3"/>
    <p:sldId id="283" r:id="rId4"/>
    <p:sldId id="284" r:id="rId5"/>
    <p:sldId id="285" r:id="rId6"/>
    <p:sldId id="291" r:id="rId7"/>
    <p:sldId id="292" r:id="rId8"/>
    <p:sldId id="293" r:id="rId9"/>
    <p:sldId id="286" r:id="rId10"/>
    <p:sldId id="288" r:id="rId11"/>
    <p:sldId id="278" r:id="rId12"/>
    <p:sldId id="297" r:id="rId13"/>
    <p:sldId id="298" r:id="rId14"/>
    <p:sldId id="299" r:id="rId15"/>
    <p:sldId id="269" r:id="rId16"/>
    <p:sldId id="30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ABC8E7"/>
    <a:srgbClr val="F8A8A2"/>
    <a:srgbClr val="89B1DE"/>
    <a:srgbClr val="F37065"/>
    <a:srgbClr val="0072B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39" autoAdjust="0"/>
  </p:normalViewPr>
  <p:slideViewPr>
    <p:cSldViewPr>
      <p:cViewPr varScale="1">
        <p:scale>
          <a:sx n="106" d="100"/>
          <a:sy n="106" d="100"/>
        </p:scale>
        <p:origin x="130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E8DF9-96AD-40EC-A4F7-330BA3FBA682}" type="datetimeFigureOut">
              <a:rPr lang="ru-RU" smtClean="0"/>
              <a:t>21.06.2018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2E62C-C6BF-45BF-91ED-7AF723EFC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643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75FA7-844E-429E-8096-05F75DD867F9}" type="datetimeFigureOut">
              <a:rPr lang="ru-RU" smtClean="0"/>
              <a:t>21.06.2018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18AF1-EC64-417C-8C72-3FD2D4B3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420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18AF1-EC64-417C-8C72-3FD2D4B387B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89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446074D7-7B97-4C60-B38F-D77E1B39E885}" type="datetime1">
              <a:rPr lang="ru-RU" smtClean="0"/>
              <a:t>21.06.2018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02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3394720" cy="4536504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FB904C4-4AB9-4D84-8905-B291CF4EBD02}" type="datetime1">
              <a:rPr lang="ru-RU" smtClean="0"/>
              <a:t>21.06.2018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9" name="Полилиния 8"/>
          <p:cNvSpPr/>
          <p:nvPr userDrawn="1"/>
        </p:nvSpPr>
        <p:spPr>
          <a:xfrm>
            <a:off x="4479010" y="1890793"/>
            <a:ext cx="3773837" cy="3525865"/>
          </a:xfrm>
          <a:custGeom>
            <a:avLst/>
            <a:gdLst>
              <a:gd name="connsiteX0" fmla="*/ 15498 w 3773837"/>
              <a:gd name="connsiteY0" fmla="*/ 0 h 3525865"/>
              <a:gd name="connsiteX1" fmla="*/ 3332136 w 3773837"/>
              <a:gd name="connsiteY1" fmla="*/ 0 h 3525865"/>
              <a:gd name="connsiteX2" fmla="*/ 3773837 w 3773837"/>
              <a:gd name="connsiteY2" fmla="*/ 1751309 h 3525865"/>
              <a:gd name="connsiteX3" fmla="*/ 3363132 w 3773837"/>
              <a:gd name="connsiteY3" fmla="*/ 3525865 h 3525865"/>
              <a:gd name="connsiteX4" fmla="*/ 0 w 3773837"/>
              <a:gd name="connsiteY4" fmla="*/ 3525865 h 3525865"/>
              <a:gd name="connsiteX5" fmla="*/ 418454 w 3773837"/>
              <a:gd name="connsiteY5" fmla="*/ 1720312 h 3525865"/>
              <a:gd name="connsiteX6" fmla="*/ 15498 w 3773837"/>
              <a:gd name="connsiteY6" fmla="*/ 0 h 352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3837" h="3525865">
                <a:moveTo>
                  <a:pt x="15498" y="0"/>
                </a:moveTo>
                <a:lnTo>
                  <a:pt x="3332136" y="0"/>
                </a:lnTo>
                <a:lnTo>
                  <a:pt x="3773837" y="1751309"/>
                </a:lnTo>
                <a:lnTo>
                  <a:pt x="3363132" y="3525865"/>
                </a:lnTo>
                <a:lnTo>
                  <a:pt x="0" y="3525865"/>
                </a:lnTo>
                <a:lnTo>
                  <a:pt x="418454" y="1720312"/>
                </a:lnTo>
                <a:lnTo>
                  <a:pt x="15498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147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17209395-9309-40E7-BD11-3D5233B4DE8A}" type="datetime1">
              <a:rPr lang="ru-RU" smtClean="0"/>
              <a:t>21.06.2018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quarter" idx="14" hasCustomPrompt="1"/>
          </p:nvPr>
        </p:nvSpPr>
        <p:spPr>
          <a:xfrm>
            <a:off x="4787900" y="1844675"/>
            <a:ext cx="3097213" cy="36004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6" name="Таблица 15"/>
          <p:cNvSpPr>
            <a:spLocks noGrp="1"/>
          </p:cNvSpPr>
          <p:nvPr>
            <p:ph type="tbl" sz="quarter" idx="15"/>
          </p:nvPr>
        </p:nvSpPr>
        <p:spPr>
          <a:xfrm>
            <a:off x="496888" y="1412875"/>
            <a:ext cx="3427412" cy="446405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511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фотографие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283968" y="1556792"/>
            <a:ext cx="3888432" cy="453650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21.06.2018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4"/>
          </p:nvPr>
        </p:nvSpPr>
        <p:spPr>
          <a:xfrm>
            <a:off x="496888" y="1557338"/>
            <a:ext cx="3600450" cy="36004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29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21.06.2018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77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-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21.06.2018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Рисунок SmartArt 4"/>
          <p:cNvSpPr>
            <a:spLocks noGrp="1"/>
          </p:cNvSpPr>
          <p:nvPr>
            <p:ph type="dgm" sz="quarter" idx="14"/>
          </p:nvPr>
        </p:nvSpPr>
        <p:spPr>
          <a:xfrm>
            <a:off x="467544" y="1412875"/>
            <a:ext cx="7704906" cy="475297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905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21.06.2018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Диаграмма 5"/>
          <p:cNvSpPr>
            <a:spLocks noGrp="1"/>
          </p:cNvSpPr>
          <p:nvPr>
            <p:ph type="chart" sz="quarter" idx="14"/>
          </p:nvPr>
        </p:nvSpPr>
        <p:spPr>
          <a:xfrm>
            <a:off x="467544" y="1412875"/>
            <a:ext cx="7704906" cy="46799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52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21.06.2018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14"/>
          </p:nvPr>
        </p:nvSpPr>
        <p:spPr>
          <a:xfrm>
            <a:off x="467544" y="1412875"/>
            <a:ext cx="7704906" cy="44640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635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9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1350674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пы булитов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Типы </a:t>
            </a:r>
            <a:r>
              <a:rPr lang="ru-RU" dirty="0" err="1" smtClean="0"/>
              <a:t>булитов</a:t>
            </a:r>
            <a:endParaRPr lang="ru-RU" dirty="0" smtClean="0"/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  <a:p>
            <a:pPr lvl="3"/>
            <a:r>
              <a:rPr lang="ru-RU" dirty="0" smtClean="0"/>
              <a:t>Третий уровень</a:t>
            </a:r>
          </a:p>
          <a:p>
            <a:pPr lvl="4"/>
            <a:r>
              <a:rPr lang="ru-RU" dirty="0" smtClean="0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21.06.2018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892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771800" y="1340768"/>
            <a:ext cx="4464496" cy="4752527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Заключительный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262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203848" y="2895079"/>
            <a:ext cx="4032448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03848" y="4509120"/>
            <a:ext cx="4032448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76672"/>
            <a:ext cx="3590921" cy="1005458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3203848" y="6237312"/>
            <a:ext cx="4032448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912623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 userDrawn="1"/>
        </p:nvSpPr>
        <p:spPr>
          <a:xfrm>
            <a:off x="3890075" y="1"/>
            <a:ext cx="5253925" cy="6857999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3925" h="6857999">
                <a:moveTo>
                  <a:pt x="294467" y="0"/>
                </a:moveTo>
                <a:lnTo>
                  <a:pt x="5253925" y="0"/>
                </a:lnTo>
                <a:lnTo>
                  <a:pt x="5253925" y="6857999"/>
                </a:lnTo>
                <a:lnTo>
                  <a:pt x="0" y="6857999"/>
                </a:lnTo>
                <a:lnTo>
                  <a:pt x="1108128" y="2069023"/>
                </a:lnTo>
                <a:lnTo>
                  <a:pt x="294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4163717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лайд-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 userDrawn="1"/>
        </p:nvSpPr>
        <p:spPr>
          <a:xfrm>
            <a:off x="-10260" y="550518"/>
            <a:ext cx="7678604" cy="5752892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4207789 w 9167247"/>
              <a:gd name="connsiteY0" fmla="*/ 0 h 6857999"/>
              <a:gd name="connsiteX1" fmla="*/ 0 w 9167247"/>
              <a:gd name="connsiteY1" fmla="*/ 0 h 6857999"/>
              <a:gd name="connsiteX2" fmla="*/ 9167247 w 9167247"/>
              <a:gd name="connsiteY2" fmla="*/ 6857999 h 6857999"/>
              <a:gd name="connsiteX3" fmla="*/ 3913322 w 9167247"/>
              <a:gd name="connsiteY3" fmla="*/ 6857999 h 6857999"/>
              <a:gd name="connsiteX4" fmla="*/ 5021450 w 9167247"/>
              <a:gd name="connsiteY4" fmla="*/ 2069023 h 6857999"/>
              <a:gd name="connsiteX5" fmla="*/ 4207789 w 9167247"/>
              <a:gd name="connsiteY5" fmla="*/ 0 h 6857999"/>
              <a:gd name="connsiteX0" fmla="*/ 4207789 w 5021450"/>
              <a:gd name="connsiteY0" fmla="*/ 0 h 6873497"/>
              <a:gd name="connsiteX1" fmla="*/ 0 w 5021450"/>
              <a:gd name="connsiteY1" fmla="*/ 0 h 6873497"/>
              <a:gd name="connsiteX2" fmla="*/ 15498 w 5021450"/>
              <a:gd name="connsiteY2" fmla="*/ 6873497 h 6873497"/>
              <a:gd name="connsiteX3" fmla="*/ 3913322 w 5021450"/>
              <a:gd name="connsiteY3" fmla="*/ 6857999 h 6873497"/>
              <a:gd name="connsiteX4" fmla="*/ 5021450 w 5021450"/>
              <a:gd name="connsiteY4" fmla="*/ 2069023 h 6873497"/>
              <a:gd name="connsiteX5" fmla="*/ 4207789 w 5021450"/>
              <a:gd name="connsiteY5" fmla="*/ 0 h 6873497"/>
              <a:gd name="connsiteX0" fmla="*/ 7722556 w 8536217"/>
              <a:gd name="connsiteY0" fmla="*/ 0 h 6873497"/>
              <a:gd name="connsiteX1" fmla="*/ 0 w 8536217"/>
              <a:gd name="connsiteY1" fmla="*/ 9246 h 6873497"/>
              <a:gd name="connsiteX2" fmla="*/ 3530265 w 8536217"/>
              <a:gd name="connsiteY2" fmla="*/ 6873497 h 6873497"/>
              <a:gd name="connsiteX3" fmla="*/ 7428089 w 8536217"/>
              <a:gd name="connsiteY3" fmla="*/ 6857999 h 6873497"/>
              <a:gd name="connsiteX4" fmla="*/ 8536217 w 8536217"/>
              <a:gd name="connsiteY4" fmla="*/ 2069023 h 6873497"/>
              <a:gd name="connsiteX5" fmla="*/ 7722556 w 8536217"/>
              <a:gd name="connsiteY5" fmla="*/ 0 h 6873497"/>
              <a:gd name="connsiteX0" fmla="*/ 7722556 w 8536217"/>
              <a:gd name="connsiteY0" fmla="*/ 0 h 6864251"/>
              <a:gd name="connsiteX1" fmla="*/ 0 w 8536217"/>
              <a:gd name="connsiteY1" fmla="*/ 9246 h 6864251"/>
              <a:gd name="connsiteX2" fmla="*/ 6416 w 8536217"/>
              <a:gd name="connsiteY2" fmla="*/ 6864251 h 6864251"/>
              <a:gd name="connsiteX3" fmla="*/ 7428089 w 8536217"/>
              <a:gd name="connsiteY3" fmla="*/ 6857999 h 6864251"/>
              <a:gd name="connsiteX4" fmla="*/ 8536217 w 8536217"/>
              <a:gd name="connsiteY4" fmla="*/ 2069023 h 6864251"/>
              <a:gd name="connsiteX5" fmla="*/ 7722556 w 8536217"/>
              <a:gd name="connsiteY5" fmla="*/ 0 h 6864251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36513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73498"/>
              <a:gd name="connsiteX1" fmla="*/ 0 w 8536217"/>
              <a:gd name="connsiteY1" fmla="*/ 9246 h 6873498"/>
              <a:gd name="connsiteX2" fmla="*/ 15497 w 8536217"/>
              <a:gd name="connsiteY2" fmla="*/ 6873498 h 6873498"/>
              <a:gd name="connsiteX3" fmla="*/ 7428089 w 8536217"/>
              <a:gd name="connsiteY3" fmla="*/ 6857999 h 6873498"/>
              <a:gd name="connsiteX4" fmla="*/ 8536217 w 8536217"/>
              <a:gd name="connsiteY4" fmla="*/ 2069023 h 6873498"/>
              <a:gd name="connsiteX5" fmla="*/ 7722556 w 8536217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478682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6413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64252"/>
              <a:gd name="connsiteX1" fmla="*/ 0 w 8999402"/>
              <a:gd name="connsiteY1" fmla="*/ 0 h 6864252"/>
              <a:gd name="connsiteX2" fmla="*/ 6413 w 8999402"/>
              <a:gd name="connsiteY2" fmla="*/ 6864252 h 6864252"/>
              <a:gd name="connsiteX3" fmla="*/ 7891274 w 8999402"/>
              <a:gd name="connsiteY3" fmla="*/ 6857999 h 6864252"/>
              <a:gd name="connsiteX4" fmla="*/ 8999402 w 8999402"/>
              <a:gd name="connsiteY4" fmla="*/ 2069023 h 6864252"/>
              <a:gd name="connsiteX5" fmla="*/ 8185741 w 8999402"/>
              <a:gd name="connsiteY5" fmla="*/ 0 h 686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9402" h="6864252">
                <a:moveTo>
                  <a:pt x="8185741" y="0"/>
                </a:moveTo>
                <a:lnTo>
                  <a:pt x="0" y="0"/>
                </a:lnTo>
                <a:cubicBezTo>
                  <a:pt x="2139" y="2285002"/>
                  <a:pt x="4274" y="4579250"/>
                  <a:pt x="6413" y="6864252"/>
                </a:cubicBezTo>
                <a:lnTo>
                  <a:pt x="7891274" y="6857999"/>
                </a:lnTo>
                <a:lnTo>
                  <a:pt x="8999402" y="2069023"/>
                </a:lnTo>
                <a:lnTo>
                  <a:pt x="8185741" y="0"/>
                </a:lnTo>
                <a:close/>
              </a:path>
            </a:pathLst>
          </a:custGeom>
          <a:solidFill>
            <a:srgbClr val="00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4380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9" name="Подзаголовок 2"/>
          <p:cNvSpPr txBox="1">
            <a:spLocks/>
          </p:cNvSpPr>
          <p:nvPr userDrawn="1"/>
        </p:nvSpPr>
        <p:spPr>
          <a:xfrm>
            <a:off x="2843808" y="5661248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44EA-6A61-441B-9399-54A33483BC2E}" type="datetime1">
              <a:rPr lang="ru-RU" smtClean="0"/>
              <a:t>21.06.2018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284380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909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Слайд-разделител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8356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192" y="6309320"/>
            <a:ext cx="2133600" cy="365125"/>
          </a:xfrm>
        </p:spPr>
        <p:txBody>
          <a:bodyPr/>
          <a:lstStyle/>
          <a:p>
            <a:fld id="{52F389DC-9E19-4EE8-A8D3-3244F47808F8}" type="datetime1">
              <a:rPr lang="ru-RU" smtClean="0"/>
              <a:t>21.06.2018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7" y="5015830"/>
            <a:ext cx="3590921" cy="1005458"/>
          </a:xfrm>
          <a:prstGeom prst="rect">
            <a:avLst/>
          </a:prstGeom>
        </p:spPr>
      </p:pic>
      <p:sp>
        <p:nvSpPr>
          <p:cNvPr id="13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982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Слайд-разделител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707904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25668" y="5296123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E28C9B7-77DB-42B5-AD07-0761FECA3530}" type="datetime1">
              <a:rPr lang="ru-RU" smtClean="0"/>
              <a:t>21.06.2018</a:t>
            </a:fld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3707904" y="6309320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707904" y="1556792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7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792088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7F6E1B9-6978-49A0-B769-AA0B478E9013}" type="datetime1">
              <a:rPr lang="ru-RU" smtClean="0"/>
              <a:t>21.06.2018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700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6F5B6-0779-414D-AD4B-2629AC442E8D}" type="datetimeFigureOut">
              <a:rPr lang="ru-RU" smtClean="0"/>
              <a:t>21.06.2018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D1AC2-DB3A-44E5-BAA1-B1713F77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4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49" r:id="rId4"/>
    <p:sldLayoutId id="2147483660" r:id="rId5"/>
    <p:sldLayoutId id="2147483662" r:id="rId6"/>
    <p:sldLayoutId id="2147483663" r:id="rId7"/>
    <p:sldLayoutId id="2147483664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6" r:id="rId16"/>
    <p:sldLayoutId id="2147483693" r:id="rId1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99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23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10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8361055"/>
              </p:ext>
            </p:extLst>
          </p:nvPr>
        </p:nvGraphicFramePr>
        <p:xfrm>
          <a:off x="395536" y="476673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Гарантии в рамках НГС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44624"/>
            <a:ext cx="2494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Гарантийная поддержка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7" y="1124744"/>
            <a:ext cx="7920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МСП Банк выступает гарантом исполнения субъектами МСП своих кредитных обязательств, предоставляя за них прямые гарантии для получения представителями малого и среднего бизнеса банковских кредитов для приобретения основных средств, финансирования текущей деятельности, исполнения контрактов в рамках федеральных законов №44-ФЗ и №223-ФЗ.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857018"/>
            <a:ext cx="7056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771800" y="1857017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932040" y="1857018"/>
            <a:ext cx="18822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СТОИМОСТЬ ГАРАНТИИ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898" y="2217058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614" y="2217058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27676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2217058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25 до 100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39396" y="2217058"/>
            <a:ext cx="14975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До 15 лет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Срок зависит от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словий гарантийного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продукта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20114" y="2217058"/>
            <a:ext cx="10695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0,75% годовых</a:t>
            </a: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0933804"/>
              </p:ext>
            </p:extLst>
          </p:nvPr>
        </p:nvGraphicFramePr>
        <p:xfrm>
          <a:off x="395536" y="3625974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Гарантии в рамках №44-ФЗ и №223-ФЗ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95536" y="5085185"/>
            <a:ext cx="7056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771800" y="5085184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932040" y="5085185"/>
            <a:ext cx="18822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СТОИМОСТЬ ГАРАНТИИ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898" y="5394425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614" y="5394425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5397040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5394425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39396" y="5394425"/>
            <a:ext cx="1420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В соответствии с 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требованиями 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к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онкурсной документации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20114" y="5394425"/>
            <a:ext cx="16289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2,5 % до 3% годовых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5537" y="4280396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рассмотрения заявки: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гарантия до 25 млн рублей – до 5 рабочих дней;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гарантия от 25 млн рублей – до 10 рабочих дней</a:t>
            </a:r>
            <a:r>
              <a:rPr lang="ru-RU" sz="1000" dirty="0" smtClean="0"/>
              <a:t>.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78941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7"/>
          <a:stretch/>
        </p:blipFill>
        <p:spPr bwMode="auto">
          <a:xfrm>
            <a:off x="166977" y="227346"/>
            <a:ext cx="6997311" cy="6514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02" y="116633"/>
            <a:ext cx="2532650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9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12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/>
          </p:nvPr>
        </p:nvGraphicFramePr>
        <p:xfrm>
          <a:off x="395536" y="476673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«ПРОГРАММА 674»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5" name="Рисунок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628800"/>
            <a:ext cx="8208912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3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422624"/>
            <a:ext cx="8136904" cy="59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7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32656"/>
            <a:ext cx="8352928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Благодарим</a:t>
            </a:r>
            <a:br>
              <a:rPr lang="ru-RU" dirty="0" smtClean="0"/>
            </a:br>
            <a:r>
              <a:rPr lang="ru-RU" dirty="0" smtClean="0"/>
              <a:t>за внимание!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rgbClr val="0072BC"/>
                </a:solidFill>
              </a:rPr>
              <a:t>Акционерное общество «Российский Банк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поддержки малого и среднего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предпринимательства» (АО «МСП Банк»)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115035, Россия, г. Москва,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ул. Садовническая, дом 79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+7 (495) 783-79-98, 783-79-66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+7 (495) 783-79-74 (факс)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info@mspbank.ru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800" u="sng" dirty="0" smtClean="0">
                <a:solidFill>
                  <a:srgbClr val="0072BC"/>
                </a:solidFill>
              </a:rPr>
              <a:t>www.mspbank.ru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365125"/>
          </a:xfrm>
        </p:spPr>
        <p:txBody>
          <a:bodyPr/>
          <a:lstStyle/>
          <a:p>
            <a:fld id="{F0C3E1D0-B99E-411B-BCE4-D3E6DB7EA499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0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835696" y="980728"/>
            <a:ext cx="4464496" cy="4752527"/>
          </a:xfrm>
        </p:spPr>
        <p:txBody>
          <a:bodyPr/>
          <a:lstStyle/>
          <a:p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>
                <a:solidFill>
                  <a:srgbClr val="0072BC"/>
                </a:solidFill>
              </a:rPr>
              <a:t>«Иркутский </a:t>
            </a:r>
            <a:r>
              <a:rPr lang="ru-RU" sz="1400" dirty="0" smtClean="0">
                <a:solidFill>
                  <a:srgbClr val="0072BC"/>
                </a:solidFill>
              </a:rPr>
              <a:t>областной гарантийный фонд»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/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г. Иркутск, ул. Рабочая, 2А, оф. 501</a:t>
            </a:r>
            <a:r>
              <a:rPr lang="ru-RU" sz="1400" dirty="0">
                <a:solidFill>
                  <a:srgbClr val="0072BC"/>
                </a:solidFill>
              </a:rPr>
              <a:t/>
            </a:r>
            <a:br>
              <a:rPr lang="ru-RU" sz="1400" dirty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+7 (3952) 25-85-20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info@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fondirk.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ru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800" u="sng" dirty="0" err="1">
                <a:solidFill>
                  <a:srgbClr val="0072BC"/>
                </a:solidFill>
              </a:rPr>
              <a:t>www</a:t>
            </a:r>
            <a:r>
              <a:rPr lang="ru-RU" sz="1800" u="sng" dirty="0">
                <a:solidFill>
                  <a:srgbClr val="0072BC"/>
                </a:solidFill>
              </a:rPr>
              <a:t>.</a:t>
            </a:r>
            <a:r>
              <a:rPr lang="en-US" sz="1800" u="sng" dirty="0">
                <a:solidFill>
                  <a:srgbClr val="0072BC"/>
                </a:solidFill>
              </a:rPr>
              <a:t> fondirk.</a:t>
            </a:r>
            <a:r>
              <a:rPr lang="ru-RU" sz="1800" u="sng" dirty="0">
                <a:solidFill>
                  <a:srgbClr val="0072BC"/>
                </a:solidFill>
              </a:rPr>
              <a:t>ru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365125"/>
          </a:xfrm>
        </p:spPr>
        <p:txBody>
          <a:bodyPr/>
          <a:lstStyle/>
          <a:p>
            <a:fld id="{F0C3E1D0-B99E-411B-BCE4-D3E6DB7EA499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663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3778"/>
            <a:ext cx="5914999" cy="868958"/>
          </a:xfrm>
        </p:spPr>
        <p:txBody>
          <a:bodyPr/>
          <a:lstStyle/>
          <a:p>
            <a:pPr algn="l"/>
            <a:r>
              <a:rPr lang="ru-RU" sz="3200" dirty="0" smtClean="0">
                <a:latin typeface="Arial" pitchFamily="34" charset="0"/>
                <a:cs typeface="Arial" pitchFamily="34" charset="0"/>
              </a:rPr>
              <a:t>О Банке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6316"/>
              </p:ext>
            </p:extLst>
          </p:nvPr>
        </p:nvGraphicFramePr>
        <p:xfrm>
          <a:off x="467544" y="1268762"/>
          <a:ext cx="7704856" cy="46516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4856"/>
              </a:tblGrid>
              <a:tr h="965930">
                <a:tc>
                  <a:txBody>
                    <a:bodyPr/>
                    <a:lstStyle/>
                    <a:p>
                      <a:endParaRPr lang="ru-RU" sz="14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8E7"/>
                    </a:solidFill>
                  </a:tcPr>
                </a:tc>
              </a:tr>
              <a:tr h="921426">
                <a:tc>
                  <a:txBody>
                    <a:bodyPr/>
                    <a:lstStyle/>
                    <a:p>
                      <a:endParaRPr lang="ru-RU" sz="140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ru-RU" sz="14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</a:t>
                      </a:r>
                      <a:endParaRPr lang="ru-RU"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8A8A2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2" b="30213"/>
          <a:stretch/>
        </p:blipFill>
        <p:spPr>
          <a:xfrm>
            <a:off x="539553" y="5217354"/>
            <a:ext cx="432047" cy="5039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" r="10786"/>
          <a:stretch/>
        </p:blipFill>
        <p:spPr>
          <a:xfrm>
            <a:off x="540000" y="4293096"/>
            <a:ext cx="432000" cy="503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" r="6139"/>
          <a:stretch/>
        </p:blipFill>
        <p:spPr>
          <a:xfrm>
            <a:off x="540000" y="3356992"/>
            <a:ext cx="542886" cy="4749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92896"/>
            <a:ext cx="471326" cy="504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6792"/>
            <a:ext cx="553061" cy="5040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31640" y="5157192"/>
            <a:ext cx="1997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АО «МСП Банк»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учреждено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331640" y="4077072"/>
            <a:ext cx="31920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Реализует государственную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программу финансовой 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поддержки МСП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31640" y="3212976"/>
            <a:ext cx="2726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Реализует гарантийную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поддержку МСП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331640" y="2420888"/>
            <a:ext cx="2762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Участник национальной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гарантийной системы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331640" y="1484784"/>
            <a:ext cx="25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Осуществляет прямое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кредитование МСП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4932040" y="5363924"/>
            <a:ext cx="10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1999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год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58549" y="4338977"/>
            <a:ext cx="14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2004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921771" y="3383119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2013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65827" y="2510314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2016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830790" y="1556792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2017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4731082" y="731318"/>
            <a:ext cx="2505214" cy="4840512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Блок-схема: узел 18"/>
          <p:cNvSpPr/>
          <p:nvPr/>
        </p:nvSpPr>
        <p:spPr>
          <a:xfrm>
            <a:off x="6156200" y="2636912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625393" y="1714791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5705277" y="3494825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659082" y="5499830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5136853" y="4565509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92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3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0511946"/>
              </p:ext>
            </p:extLst>
          </p:nvPr>
        </p:nvGraphicFramePr>
        <p:xfrm>
          <a:off x="395536" y="1412777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«Экспресс-Оборотный»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7944" y="908720"/>
            <a:ext cx="8152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Кредитные продукты по </a:t>
            </a:r>
            <a:r>
              <a:rPr lang="ru-RU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рограмме стимулирования кредитования субъектов МСП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0841" y="2028929"/>
            <a:ext cx="7632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пополнение оборотных средств,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финансирование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текущих расходов (включая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выплату заработной платы и пр. платежи, за исключением уплаты налогов и сборов).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564905"/>
            <a:ext cx="1492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339752" y="2564904"/>
            <a:ext cx="1349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4387854" y="2564905"/>
            <a:ext cx="1796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850" y="2924945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428" y="2924945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2877313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2924945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25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07348" y="2924945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75928" y="2924945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8044192"/>
              </p:ext>
            </p:extLst>
          </p:nvPr>
        </p:nvGraphicFramePr>
        <p:xfrm>
          <a:off x="395536" y="4146466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«Приоритет-Оборотный»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95535" y="4786518"/>
            <a:ext cx="76681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пополнение оборотных средств, финансирование текущих расходов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(включая выплату заработной платы и пр. платежи, за исключением уплаты налогов и сборов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ru-RU" sz="1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5328262"/>
            <a:ext cx="1492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2339752" y="5328261"/>
            <a:ext cx="1349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4387854" y="5328262"/>
            <a:ext cx="1796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2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850" y="5688302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428" y="5688302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5640670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5688302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25 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07348" y="5688302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36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Заголовок 1"/>
          <p:cNvSpPr>
            <a:spLocks noGrp="1"/>
          </p:cNvSpPr>
          <p:nvPr>
            <p:ph type="title"/>
          </p:nvPr>
        </p:nvSpPr>
        <p:spPr>
          <a:xfrm>
            <a:off x="385193" y="183778"/>
            <a:ext cx="6419055" cy="868958"/>
          </a:xfrm>
        </p:spPr>
        <p:txBody>
          <a:bodyPr/>
          <a:lstStyle/>
          <a:p>
            <a:pPr algn="l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Продукты Банка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63918" y="5755903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</p:txBody>
      </p:sp>
    </p:spTree>
    <p:extLst>
      <p:ext uri="{BB962C8B-B14F-4D97-AF65-F5344CB8AC3E}">
        <p14:creationId xmlns:p14="http://schemas.microsoft.com/office/powerpoint/2010/main" val="411923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9090431"/>
              </p:ext>
            </p:extLst>
          </p:nvPr>
        </p:nvGraphicFramePr>
        <p:xfrm>
          <a:off x="395536" y="704750"/>
          <a:ext cx="784887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887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«Инвестиционный кредит»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9811" y="260648"/>
            <a:ext cx="8152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Кредитные продукты по Программе стимулирования кредитования субъектов МСП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7" y="1323345"/>
            <a:ext cx="79928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инвестиций, направленных на создание, и/или приобретение (сооружение, изготовление, достройку, дооборудование, реконструкцию, модернизацию и техническое перевооружение основных средств, включая строительство, реконструкцию, модернизацию объектов капитального строительства, в том числе выполнение инженерных изысканий, подготовку проектной документации для их строительства, реконструкции, модернизации, запуск новых проектов. Средства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могут быть направлены на приобретение основных средств (не менее 70% от совокупной величины кредита) и на покрытие текущих расходов, в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том числе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финансирование оборотного капитала (не более 30% от величины кредита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391220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627784" y="2391219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2391220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82" y="2751260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574" y="2751260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61878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2751260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25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95380" y="2751260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60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60074" y="2751260"/>
            <a:ext cx="31742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9,1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10,1% годовых</a:t>
            </a:r>
          </a:p>
          <a:p>
            <a:endParaRPr lang="ru-RU" sz="1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3432079"/>
              </p:ext>
            </p:extLst>
          </p:nvPr>
        </p:nvGraphicFramePr>
        <p:xfrm>
          <a:off x="395536" y="3645024"/>
          <a:ext cx="784887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887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«Инвестиционный проект»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95536" y="5445225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627784" y="5445224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0" y="5445225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82" y="5805265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574" y="5805265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5807880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5805265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25 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95380" y="5805265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84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1149" y="4275673"/>
            <a:ext cx="78932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инвестиций, направленных на создание, и/или приобретение(сооружение, изготовление, достройку, дооборудование, реконструкцию, модернизацию и техническое перевооружение основных средств, включая строительство, реконструкцию, модернизацию объектов капитального строительства, в том числе выполнение инженерных изысканий, подготовку проектной документации для их строительства, реконструкции, модернизации, запуск новых проектов. Средства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могут быть направлены на приобретение основных средств (не менее 70% от совокупной величины кредита) и на покрытие текущих расходов, в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том числе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финансирование оборотного капитала (не более 30% от величины кредита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65316" y="5807586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9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,1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10,1% годовых</a:t>
            </a:r>
          </a:p>
        </p:txBody>
      </p:sp>
    </p:spTree>
    <p:extLst>
      <p:ext uri="{BB962C8B-B14F-4D97-AF65-F5344CB8AC3E}">
        <p14:creationId xmlns:p14="http://schemas.microsoft.com/office/powerpoint/2010/main" val="341432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0556222"/>
              </p:ext>
            </p:extLst>
          </p:nvPr>
        </p:nvGraphicFramePr>
        <p:xfrm>
          <a:off x="395536" y="3356992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«Госконтракт-Оборотный»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95535" y="4005064"/>
            <a:ext cx="65806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финансирование расходов, связанных с исполнением контрактов в рамках федеральных 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законов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№44-ФЗ и №223-ФЗ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4509121"/>
            <a:ext cx="1492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2555776" y="4509120"/>
            <a:ext cx="1349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4716016" y="4509121"/>
            <a:ext cx="1796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2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874" y="4869161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590" y="4869161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4821529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4869161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23372" y="4869161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36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04090" y="4869161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малого бизнеса – 10,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43" y="260649"/>
            <a:ext cx="4865625" cy="2975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9550" y="5366826"/>
            <a:ext cx="20162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не более 70% суммы контракта, уменьшенной на сумму полученного аванса и на сумму произведенных оплат за выполнение контракта от заказчика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99790" y="5365665"/>
            <a:ext cx="20162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не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более срока действия контракта, увеличенного на 90 дней.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39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2095682"/>
              </p:ext>
            </p:extLst>
          </p:nvPr>
        </p:nvGraphicFramePr>
        <p:xfrm>
          <a:off x="395536" y="704750"/>
          <a:ext cx="784887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887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«Кооперация»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188640"/>
            <a:ext cx="56734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Кредитная поддержка сельскохозяйственной кооперации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7" y="1323345"/>
            <a:ext cx="79928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en-US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пополнение оборотных средств, финансирование текущей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деятельности.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204865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627784" y="2204864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2204865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82" y="2564905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574" y="2564905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575523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2564905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5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95380" y="2564905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12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60074" y="2564905"/>
            <a:ext cx="31742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9,6%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10,6% годовых</a:t>
            </a:r>
          </a:p>
          <a:p>
            <a:endParaRPr lang="ru-RU" sz="1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6432686"/>
              </p:ext>
            </p:extLst>
          </p:nvPr>
        </p:nvGraphicFramePr>
        <p:xfrm>
          <a:off x="395536" y="3356992"/>
          <a:ext cx="7776864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76864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«Агропарк»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95536" y="5445225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627784" y="5445224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0" y="5445225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82" y="5805265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574" y="5805265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5807880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5805265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3 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95380" y="5805265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84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1149" y="4005064"/>
            <a:ext cx="78932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инвестиций, направленных на создание и/или приобретение (сооружение, изготовление, достройку, дооборудование, реконструкцию, модернизацию и техническое перевооружение) основных средств (включая строительство, реконструкцию, модернизацию объектов капитального строительства, в том числе выполнение инженерных изысканий, подготовку проектной документации для их строительства, реконструкции, модернизации), запуск новых проектов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65316" y="5807586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8,9%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9,9% годовых</a:t>
            </a:r>
          </a:p>
        </p:txBody>
      </p:sp>
    </p:spTree>
    <p:extLst>
      <p:ext uri="{BB962C8B-B14F-4D97-AF65-F5344CB8AC3E}">
        <p14:creationId xmlns:p14="http://schemas.microsoft.com/office/powerpoint/2010/main" val="238276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7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5499060"/>
              </p:ext>
            </p:extLst>
          </p:nvPr>
        </p:nvGraphicFramePr>
        <p:xfrm>
          <a:off x="395536" y="836712"/>
          <a:ext cx="2911435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11435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«Предэкспорт»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188640"/>
            <a:ext cx="56734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Кредитная поддержка сельскохозяйственной кооперации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8" y="1700808"/>
            <a:ext cx="291143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пополнение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оборотных средств, финансирование текущей деятельности (включая выплату заработной платы и пр. платежи, за исключением уплаты налогов и сборов) для целей производства и поставки сельскохозяйственной продукции в рамках экспортного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контракта.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4293097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61084" y="4293096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305300" y="4293097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182" y="4653137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874" y="4653137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63755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465313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3 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28680" y="4653137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12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93374" y="4653137"/>
            <a:ext cx="31742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9,6%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10,6% годовых</a:t>
            </a:r>
          </a:p>
          <a:p>
            <a:endParaRPr lang="ru-RU" sz="1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085" y="868510"/>
            <a:ext cx="4721339" cy="313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78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16632"/>
            <a:ext cx="4732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Кредитная поддержка резидентов моногородов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3861048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5601433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192282" y="3861048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26" y="5961474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288" y="4194666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31706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71600" y="4221088"/>
            <a:ext cx="30243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1)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b="1" dirty="0">
                <a:latin typeface="Arial" pitchFamily="34" charset="0"/>
                <a:cs typeface="Arial" pitchFamily="34" charset="0"/>
              </a:rPr>
              <a:t>от 3 млн. руб. до 100 млн. руб.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(включительно) 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2)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b="1" dirty="0">
                <a:latin typeface="Arial" pitchFamily="34" charset="0"/>
                <a:cs typeface="Arial" pitchFamily="34" charset="0"/>
              </a:rPr>
              <a:t>от 3 млн. руб. до 250 млн. руб.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(включительно)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1124" y="5961474"/>
            <a:ext cx="4588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1)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b="1" dirty="0">
                <a:latin typeface="Arial" pitchFamily="34" charset="0"/>
                <a:cs typeface="Arial" pitchFamily="34" charset="0"/>
              </a:rPr>
              <a:t>не более 36 месяцев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с даты заключения кредитного договора.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2)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b="1" dirty="0">
                <a:latin typeface="Arial" pitchFamily="34" charset="0"/>
                <a:cs typeface="Arial" pitchFamily="34" charset="0"/>
              </a:rPr>
              <a:t>не более 84 месяца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с даты заключения кредитного договора.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06033" y="4212540"/>
            <a:ext cx="32063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малого бизнеса – 10,6% годовых;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для субъектов среднего бизнеса – 9,6% годовых.</a:t>
            </a:r>
          </a:p>
          <a:p>
            <a:r>
              <a:rPr lang="ru-RU" sz="1000" i="1" dirty="0">
                <a:latin typeface="Arial" pitchFamily="34" charset="0"/>
                <a:cs typeface="Arial" pitchFamily="34" charset="0"/>
              </a:rPr>
              <a:t> При кредитовании на инвестиционные цели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для субъектов малого бизнеса – 9,9% годовых;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для субъектов среднего бизнеса – 8,9% годовых.</a:t>
            </a:r>
            <a:endParaRPr lang="ru-RU" sz="1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" t="6251" r="9738" b="-4077"/>
          <a:stretch/>
        </p:blipFill>
        <p:spPr>
          <a:xfrm>
            <a:off x="-17462" y="684000"/>
            <a:ext cx="3708000" cy="3240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8369567"/>
              </p:ext>
            </p:extLst>
          </p:nvPr>
        </p:nvGraphicFramePr>
        <p:xfrm>
          <a:off x="3688040" y="908720"/>
          <a:ext cx="4767059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67059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«Развитие моногородов»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70944" y="1817529"/>
            <a:ext cx="49102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en-US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организацию и (или) развитие бизнеса на территории моногородов, в том числе на:</a:t>
            </a:r>
          </a:p>
          <a:p>
            <a:pPr algn="just"/>
            <a:r>
              <a:rPr lang="ru-RU" sz="1000" b="1" dirty="0" smtClean="0">
                <a:latin typeface="Arial" pitchFamily="34" charset="0"/>
                <a:cs typeface="Arial" pitchFamily="34" charset="0"/>
              </a:rPr>
              <a:t>1) пополнение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оборотных средств, финансирование текущей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деятельности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Допуска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тся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возможность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рефинансирования ранее выданных кредитов.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b="1" dirty="0">
                <a:latin typeface="Arial" pitchFamily="34" charset="0"/>
                <a:cs typeface="Arial" pitchFamily="34" charset="0"/>
              </a:rPr>
              <a:t>2)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   финансирование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инвестиций: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>
                <a:latin typeface="Arial" pitchFamily="34" charset="0"/>
                <a:cs typeface="Arial" pitchFamily="34" charset="0"/>
              </a:rPr>
              <a:t>    - приобретение, реконструкция, модернизация, ремонт основных средств;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    -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строительство зданий и сооружений производственного назначения. </a:t>
            </a:r>
          </a:p>
        </p:txBody>
      </p:sp>
    </p:spTree>
    <p:extLst>
      <p:ext uri="{BB962C8B-B14F-4D97-AF65-F5344CB8AC3E}">
        <p14:creationId xmlns:p14="http://schemas.microsoft.com/office/powerpoint/2010/main" val="36884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516374" y="1988840"/>
            <a:ext cx="4014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обучения по программам тренингов для субъектов МСП АО «Корпорация «МСП», в том числе «Мама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– предприниматель</a:t>
            </a:r>
            <a:endParaRPr lang="ru-RU" sz="1000" dirty="0"/>
          </a:p>
        </p:txBody>
      </p:sp>
      <p:sp>
        <p:nvSpPr>
          <p:cNvPr id="29" name="TextBox 28"/>
          <p:cNvSpPr txBox="1"/>
          <p:nvPr/>
        </p:nvSpPr>
        <p:spPr>
          <a:xfrm>
            <a:off x="5417428" y="2010906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консультационной поддержки через Бизнес-навигатор МСП</a:t>
            </a:r>
            <a:endParaRPr lang="ru-RU" sz="1000"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321" y="2011700"/>
            <a:ext cx="270407" cy="481196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660" y="2013858"/>
            <a:ext cx="270407" cy="48119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9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6765842"/>
              </p:ext>
            </p:extLst>
          </p:nvPr>
        </p:nvGraphicFramePr>
        <p:xfrm>
          <a:off x="395536" y="476673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«Экспресс на текущие цели»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44624"/>
            <a:ext cx="29217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Уникальные продукты Банка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7" y="1124744"/>
            <a:ext cx="8208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пополнение оборотных средств, финансирование текущей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деятельности (включая выплату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заработной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платы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и другие платежи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 за исключением уплаты налогов и сборов).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488705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771800" y="2488704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932040" y="2488705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898" y="2848745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614" y="2848745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859363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2848745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5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39396" y="2848745"/>
            <a:ext cx="90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12 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20114" y="2848745"/>
            <a:ext cx="1263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10,1%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0609051"/>
              </p:ext>
            </p:extLst>
          </p:nvPr>
        </p:nvGraphicFramePr>
        <p:xfrm>
          <a:off x="395536" y="3625974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«Экспресс на инвестиции»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95536" y="5897576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771800" y="5897575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932040" y="5897576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898" y="6206816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614" y="6206816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6209431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6206816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15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39396" y="6206816"/>
            <a:ext cx="90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36 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20114" y="6206816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9,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5537" y="4280396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</a:t>
            </a:r>
            <a:r>
              <a:rPr lang="ru-RU" sz="1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финансирование инвестиций:	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приобретение и/или ремонт и/или модернизация основных средств (машин, оборудования, зданий, сооружений, помещений, земельных участков и т.д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.);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0841" y="1478719"/>
            <a:ext cx="8389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Специальный сегмент в рамках продукта:</a:t>
            </a:r>
            <a:r>
              <a:rPr lang="ru-RU" sz="1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Юридические лица и ИП, получившие нефинансовую поддержку со стороны АО «Корпорация «МСП» в виде: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691" y="2011700"/>
            <a:ext cx="255405" cy="48119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0"/>
            <a:ext cx="270407" cy="48119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663762" y="2069557"/>
            <a:ext cx="4042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или</a:t>
            </a:r>
            <a:endParaRPr lang="ru-RU" sz="1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08237" y="4817060"/>
            <a:ext cx="7908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Специальный сегмент в рамках продукта:</a:t>
            </a:r>
            <a:r>
              <a:rPr lang="ru-RU" sz="1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000">
                <a:latin typeface="Arial" pitchFamily="34" charset="0"/>
                <a:cs typeface="Arial" pitchFamily="34" charset="0"/>
              </a:rPr>
              <a:t>Юридические </a:t>
            </a:r>
            <a:r>
              <a:rPr lang="ru-RU" sz="1000" smtClean="0">
                <a:latin typeface="Arial" pitchFamily="34" charset="0"/>
                <a:cs typeface="Arial" pitchFamily="34" charset="0"/>
              </a:rPr>
              <a:t>лица и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ИП,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получившие нефинансовую поддержку со стороны АО «Корпорация «МСП» в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виде: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10024" y="5371058"/>
            <a:ext cx="4014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обучения по программам тренингов для субъектов МСП АО «Корпорация «МСП», в том числе «Мама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– предприниматель</a:t>
            </a:r>
            <a:endParaRPr lang="ru-RU" sz="1000" dirty="0"/>
          </a:p>
        </p:txBody>
      </p:sp>
      <p:sp>
        <p:nvSpPr>
          <p:cNvPr id="43" name="TextBox 42"/>
          <p:cNvSpPr txBox="1"/>
          <p:nvPr/>
        </p:nvSpPr>
        <p:spPr>
          <a:xfrm>
            <a:off x="5411078" y="5393124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консультационной поддержки через Бизнес-навигатор МСП</a:t>
            </a:r>
            <a:endParaRPr lang="ru-RU" sz="1000" dirty="0"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971" y="5393918"/>
            <a:ext cx="270407" cy="481196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310" y="5396076"/>
            <a:ext cx="270407" cy="481196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341" y="5393918"/>
            <a:ext cx="255405" cy="481196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78" y="5371058"/>
            <a:ext cx="270407" cy="481196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4657412" y="5451775"/>
            <a:ext cx="4042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или</a:t>
            </a:r>
            <a:endParaRPr lang="ru-RU" sz="10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73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2693</TotalTime>
  <Words>1324</Words>
  <Application>Microsoft Office PowerPoint</Application>
  <PresentationFormat>Экран (4:3)</PresentationFormat>
  <Paragraphs>218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Специальное оформление</vt:lpstr>
      <vt:lpstr>Презентация PowerPoint</vt:lpstr>
      <vt:lpstr>О Банке</vt:lpstr>
      <vt:lpstr>Продукты Банка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Благодарим за внимание!  Акционерное общество «Российский Банк  поддержки малого и среднего  предпринимательства» (АО «МСП Банк»)  115035, Россия, г. Москва,  ул. Садовническая, дом 79   +7 (495) 783-79-98, 783-79-66 +7 (495) 783-79-74 (факс) info@mspbank.ru  www.mspbank.ru </vt:lpstr>
      <vt:lpstr>  «Иркутский областной гарантийный фонд»   г. Иркутск, ул. Рабочая, 2А, оф. 501  +7 (3952) 25-85-20   info@fondirk.ru  www. fondirk.ru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Bigcomp</dc:creator>
  <cp:lastModifiedBy>Тимирбулатова Н.А.</cp:lastModifiedBy>
  <cp:revision>98</cp:revision>
  <dcterms:created xsi:type="dcterms:W3CDTF">2017-08-03T13:00:25Z</dcterms:created>
  <dcterms:modified xsi:type="dcterms:W3CDTF">2018-06-21T04:44:30Z</dcterms:modified>
</cp:coreProperties>
</file>