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drawings/drawing1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drawings/drawing2.xml" ContentType="application/vnd.openxmlformats-officedocument.drawingml.chartshapes+xml"/>
  <Override PartName="/ppt/charts/chart16.xml" ContentType="application/vnd.openxmlformats-officedocument.drawingml.chart+xml"/>
  <Override PartName="/ppt/drawings/drawing3.xml" ContentType="application/vnd.openxmlformats-officedocument.drawingml.chartshapes+xml"/>
  <Override PartName="/ppt/charts/chart17.xml" ContentType="application/vnd.openxmlformats-officedocument.drawingml.chart+xml"/>
  <Override PartName="/ppt/drawings/drawing4.xml" ContentType="application/vnd.openxmlformats-officedocument.drawingml.chartshapes+xml"/>
  <Override PartName="/ppt/charts/chart18.xml" ContentType="application/vnd.openxmlformats-officedocument.drawingml.chart+xml"/>
  <Override PartName="/ppt/drawings/drawing5.xml" ContentType="application/vnd.openxmlformats-officedocument.drawingml.chartshapes+xml"/>
  <Override PartName="/ppt/charts/chart19.xml" ContentType="application/vnd.openxmlformats-officedocument.drawingml.chart+xml"/>
  <Override PartName="/ppt/drawings/drawing6.xml" ContentType="application/vnd.openxmlformats-officedocument.drawingml.chartshapes+xml"/>
  <Override PartName="/ppt/charts/chart20.xml" ContentType="application/vnd.openxmlformats-officedocument.drawingml.chart+xml"/>
  <Override PartName="/ppt/drawings/drawing7.xml" ContentType="application/vnd.openxmlformats-officedocument.drawingml.chartshapes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drawings/drawing8.xml" ContentType="application/vnd.openxmlformats-officedocument.drawingml.chartshapes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notesSlides/notesSlide3.xml" ContentType="application/vnd.openxmlformats-officedocument.presentationml.notesSlide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charts/chart40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drawings/drawing9.xml" ContentType="application/vnd.openxmlformats-officedocument.drawingml.chartshapes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drawings/drawing10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305" r:id="rId3"/>
    <p:sldId id="327" r:id="rId4"/>
    <p:sldId id="271" r:id="rId5"/>
    <p:sldId id="304" r:id="rId6"/>
    <p:sldId id="273" r:id="rId7"/>
    <p:sldId id="274" r:id="rId8"/>
    <p:sldId id="275" r:id="rId9"/>
    <p:sldId id="276" r:id="rId10"/>
    <p:sldId id="297" r:id="rId11"/>
    <p:sldId id="277" r:id="rId12"/>
    <p:sldId id="278" r:id="rId13"/>
    <p:sldId id="279" r:id="rId14"/>
    <p:sldId id="280" r:id="rId15"/>
    <p:sldId id="281" r:id="rId16"/>
    <p:sldId id="318" r:id="rId17"/>
    <p:sldId id="308" r:id="rId18"/>
    <p:sldId id="328" r:id="rId19"/>
    <p:sldId id="298" r:id="rId20"/>
    <p:sldId id="282" r:id="rId21"/>
    <p:sldId id="285" r:id="rId22"/>
    <p:sldId id="310" r:id="rId23"/>
    <p:sldId id="286" r:id="rId24"/>
    <p:sldId id="311" r:id="rId25"/>
    <p:sldId id="287" r:id="rId26"/>
    <p:sldId id="290" r:id="rId27"/>
    <p:sldId id="291" r:id="rId28"/>
    <p:sldId id="314" r:id="rId29"/>
    <p:sldId id="322" r:id="rId30"/>
    <p:sldId id="316" r:id="rId31"/>
    <p:sldId id="323" r:id="rId32"/>
    <p:sldId id="315" r:id="rId33"/>
    <p:sldId id="292" r:id="rId34"/>
    <p:sldId id="325" r:id="rId35"/>
    <p:sldId id="293" r:id="rId36"/>
    <p:sldId id="295" r:id="rId37"/>
  </p:sldIdLst>
  <p:sldSz cx="9144000" cy="6858000" type="screen4x3"/>
  <p:notesSz cx="6794500" cy="99822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88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37BA"/>
    <a:srgbClr val="FF99FF"/>
    <a:srgbClr val="FA9F26"/>
    <a:srgbClr val="A02085"/>
    <a:srgbClr val="05D0EB"/>
    <a:srgbClr val="EC34E3"/>
    <a:srgbClr val="636D9D"/>
    <a:srgbClr val="37CBE9"/>
    <a:srgbClr val="FFCB25"/>
    <a:srgbClr val="823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27F97BB-C833-4FB7-BDE5-3F7075034690}" styleName="Стиль из темы 2 -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2" autoAdjust="0"/>
    <p:restoredTop sz="94684" autoAdjust="0"/>
  </p:normalViewPr>
  <p:slideViewPr>
    <p:cSldViewPr>
      <p:cViewPr varScale="1">
        <p:scale>
          <a:sx n="105" d="100"/>
          <a:sy n="105" d="100"/>
        </p:scale>
        <p:origin x="1710" y="114"/>
      </p:cViewPr>
      <p:guideLst>
        <p:guide orient="horz" pos="1888"/>
        <p:guide pos="2880"/>
      </p:guideLst>
    </p:cSldViewPr>
  </p:slideViewPr>
  <p:outlineViewPr>
    <p:cViewPr>
      <p:scale>
        <a:sx n="33" d="100"/>
        <a:sy n="33" d="100"/>
      </p:scale>
      <p:origin x="12" y="12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1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2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3.xlsx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Excel14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package" Target="../embeddings/_____Microsoft_Excel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4.xml"/><Relationship Id="rId1" Type="http://schemas.openxmlformats.org/officeDocument/2006/relationships/package" Target="../embeddings/_____Microsoft_Excel16.xlsx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5.xml"/><Relationship Id="rId1" Type="http://schemas.openxmlformats.org/officeDocument/2006/relationships/package" Target="../embeddings/_____Microsoft_Excel17.xlsx"/></Relationships>
</file>

<file path=ppt/charts/_rels/chart19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6.xml"/><Relationship Id="rId1" Type="http://schemas.openxmlformats.org/officeDocument/2006/relationships/package" Target="../embeddings/_____Microsoft_Excel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0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7.xml"/><Relationship Id="rId1" Type="http://schemas.openxmlformats.org/officeDocument/2006/relationships/package" Target="../embeddings/_____Microsoft_Excel19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0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1.xlsx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2.xlsx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6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7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8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9.xlsx"/></Relationships>
</file>

<file path=ppt/charts/_rels/chart3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8.xml"/><Relationship Id="rId1" Type="http://schemas.openxmlformats.org/officeDocument/2006/relationships/package" Target="../embeddings/_____Microsoft_Excel30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1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2.xlsx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3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4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5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6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7.xlsx"/></Relationships>
</file>

<file path=ppt/charts/_rels/chart3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8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0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9.xml"/><Relationship Id="rId1" Type="http://schemas.openxmlformats.org/officeDocument/2006/relationships/package" Target="../embeddings/_____Microsoft_Excel41.xlsx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2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3.xlsx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5.xlsx"/></Relationships>
</file>

<file path=ppt/charts/_rels/chart47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0.xml"/><Relationship Id="rId1" Type="http://schemas.openxmlformats.org/officeDocument/2006/relationships/package" Target="../embeddings/_____Microsoft_Excel46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222</c:v>
                </c:pt>
                <c:pt idx="1">
                  <c:v>324.5</c:v>
                </c:pt>
                <c:pt idx="2">
                  <c:v>336.2</c:v>
                </c:pt>
                <c:pt idx="3">
                  <c:v>350.7</c:v>
                </c:pt>
                <c:pt idx="4">
                  <c:v>365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D17-41E7-B162-2E0F5DF620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9256704"/>
        <c:axId val="49262592"/>
        <c:axId val="0"/>
      </c:bar3DChart>
      <c:catAx>
        <c:axId val="492567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49262592"/>
        <c:crosses val="autoZero"/>
        <c:auto val="1"/>
        <c:lblAlgn val="ctr"/>
        <c:lblOffset val="100"/>
        <c:noMultiLvlLbl val="0"/>
      </c:catAx>
      <c:valAx>
        <c:axId val="49262592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492567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400774086895026"/>
          <c:y val="0.30061622729688908"/>
          <c:w val="0.69623057744585104"/>
          <c:h val="0.682836027093738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3459-42E8-9CD6-7CF96B95A1E6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3459-42E8-9CD6-7CF96B95A1E6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3459-42E8-9CD6-7CF96B95A1E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1210919.2</c:v>
                </c:pt>
                <c:pt idx="1">
                  <c:v>280030</c:v>
                </c:pt>
                <c:pt idx="2">
                  <c:v>2164980.5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459-42E8-9CD6-7CF96B95A1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 smtClean="0"/>
              <a:t>2</a:t>
            </a:r>
            <a:endParaRPr lang="ru-RU" dirty="0"/>
          </a:p>
        </c:rich>
      </c:tx>
      <c:layout>
        <c:manualLayout>
          <c:xMode val="edge"/>
          <c:yMode val="edge"/>
          <c:x val="0.37058553323135041"/>
          <c:y val="0"/>
        </c:manualLayout>
      </c:layout>
      <c:overlay val="0"/>
    </c:title>
    <c:autoTitleDeleted val="0"/>
    <c:view3D>
      <c:rotX val="20"/>
      <c:rotY val="0"/>
      <c:depthPercent val="10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397557666214382"/>
          <c:y val="1.8304969943273219E-3"/>
          <c:w val="0.86187581721689044"/>
          <c:h val="0.9981692407378992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53A6-4D3F-B904-5BDBE371B69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53A6-4D3F-B904-5BDBE371B69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53A6-4D3F-B904-5BDBE371B69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53A6-4D3F-B904-5BDBE371B69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53A6-4D3F-B904-5BDBE371B69C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53A6-4D3F-B904-5BDBE371B69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53A6-4D3F-B904-5BDBE371B69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53A6-4D3F-B904-5BDBE371B69C}"/>
              </c:ext>
            </c:extLst>
          </c:dPt>
          <c:dPt>
            <c:idx val="9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1-53A6-4D3F-B904-5BDBE371B69C}"/>
              </c:ext>
            </c:extLst>
          </c:dPt>
          <c:dLbls>
            <c:dLbl>
              <c:idx val="1"/>
              <c:layout>
                <c:manualLayout>
                  <c:x val="-5.3037959807262901E-3"/>
                  <c:y val="6.5725171450342901E-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3A6-4D3F-B904-5BDBE371B6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973721.1</c:v>
                </c:pt>
                <c:pt idx="1">
                  <c:v>14086</c:v>
                </c:pt>
                <c:pt idx="2">
                  <c:v>84698.9</c:v>
                </c:pt>
                <c:pt idx="3">
                  <c:v>8250</c:v>
                </c:pt>
                <c:pt idx="4">
                  <c:v>34510.9</c:v>
                </c:pt>
                <c:pt idx="5">
                  <c:v>144494</c:v>
                </c:pt>
                <c:pt idx="6">
                  <c:v>71613.100000000006</c:v>
                </c:pt>
                <c:pt idx="7">
                  <c:v>9369.5</c:v>
                </c:pt>
                <c:pt idx="8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53A6-4D3F-B904-5BDBE371B6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2023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79253478540698552"/>
          <c:y val="0.1244959710358979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3.6618261273106932E-3"/>
          <c:w val="1"/>
          <c:h val="0.81739937392577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36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D54B-443B-8FF4-31D719C10437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D54B-443B-8FF4-31D719C10437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D54B-443B-8FF4-31D719C10437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D54B-443B-8FF4-31D719C10437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D54B-443B-8FF4-31D719C10437}"/>
              </c:ext>
            </c:extLst>
          </c:dPt>
          <c:dPt>
            <c:idx val="5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B-D54B-443B-8FF4-31D719C10437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D54B-443B-8FF4-31D719C10437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D54B-443B-8FF4-31D719C10437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D54B-443B-8FF4-31D719C10437}"/>
              </c:ext>
            </c:extLst>
          </c:dPt>
          <c:dLbls>
            <c:dLbl>
              <c:idx val="1"/>
              <c:layout>
                <c:manualLayout>
                  <c:x val="2.0525736603978868E-3"/>
                  <c:y val="0.1304397550598953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54B-443B-8FF4-31D719C1043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на дизельное топливо, моторные масла, автомобильный бензин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1032144.3</c:v>
                </c:pt>
                <c:pt idx="1">
                  <c:v>14765.7</c:v>
                </c:pt>
                <c:pt idx="2">
                  <c:v>88086.2</c:v>
                </c:pt>
                <c:pt idx="3">
                  <c:v>8250.7999999999993</c:v>
                </c:pt>
                <c:pt idx="4">
                  <c:v>35180.199999999997</c:v>
                </c:pt>
                <c:pt idx="5">
                  <c:v>150273.5</c:v>
                </c:pt>
                <c:pt idx="6">
                  <c:v>74354</c:v>
                </c:pt>
                <c:pt idx="7">
                  <c:v>9199.6</c:v>
                </c:pt>
                <c:pt idx="8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D54B-443B-8FF4-31D719C10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ru-RU" dirty="0" smtClean="0"/>
              <a:t>2024</a:t>
            </a:r>
          </a:p>
          <a:p>
            <a:pPr>
              <a:defRPr sz="1200"/>
            </a:pPr>
            <a:r>
              <a:rPr lang="ru-RU" dirty="0" smtClean="0"/>
              <a:t> </a:t>
            </a:r>
            <a:r>
              <a:rPr lang="ru-RU" dirty="0"/>
              <a:t>год</a:t>
            </a:r>
          </a:p>
        </c:rich>
      </c:tx>
      <c:layout>
        <c:manualLayout>
          <c:xMode val="edge"/>
          <c:yMode val="edge"/>
          <c:x val="0.87713737637357347"/>
          <c:y val="0.20353523994412748"/>
        </c:manualLayout>
      </c:layout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709536935445196"/>
          <c:y val="0.17319624905031755"/>
          <c:w val="0.52904630645548034"/>
          <c:h val="0.6831302501565765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2024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1-838A-4672-A4A4-58EC53C1F1FC}"/>
              </c:ext>
            </c:extLst>
          </c:dPt>
          <c:dPt>
            <c:idx val="1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3-838A-4672-A4A4-58EC53C1F1FC}"/>
              </c:ext>
            </c:extLst>
          </c:dPt>
          <c:dPt>
            <c:idx val="2"/>
            <c:bubble3D val="0"/>
            <c:spPr>
              <a:solidFill>
                <a:srgbClr val="37CBE9"/>
              </a:solidFill>
            </c:spPr>
            <c:extLst>
              <c:ext xmlns:c16="http://schemas.microsoft.com/office/drawing/2014/chart" uri="{C3380CC4-5D6E-409C-BE32-E72D297353CC}">
                <c16:uniqueId val="{00000005-838A-4672-A4A4-58EC53C1F1FC}"/>
              </c:ext>
            </c:extLst>
          </c:dPt>
          <c:dPt>
            <c:idx val="3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7-838A-4672-A4A4-58EC53C1F1FC}"/>
              </c:ext>
            </c:extLst>
          </c:dPt>
          <c:dPt>
            <c:idx val="4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9-838A-4672-A4A4-58EC53C1F1FC}"/>
              </c:ext>
            </c:extLst>
          </c:dPt>
          <c:dPt>
            <c:idx val="5"/>
            <c:bubble3D val="0"/>
            <c:spPr>
              <a:solidFill>
                <a:srgbClr val="FFCB25"/>
              </a:solidFill>
            </c:spPr>
            <c:extLst>
              <c:ext xmlns:c16="http://schemas.microsoft.com/office/drawing/2014/chart" uri="{C3380CC4-5D6E-409C-BE32-E72D297353CC}">
                <c16:uniqueId val="{0000000B-838A-4672-A4A4-58EC53C1F1FC}"/>
              </c:ext>
            </c:extLst>
          </c:dPt>
          <c:dPt>
            <c:idx val="7"/>
            <c:bubble3D val="0"/>
            <c:spPr>
              <a:solidFill>
                <a:srgbClr val="636D9D"/>
              </a:solidFill>
            </c:spPr>
            <c:extLst>
              <c:ext xmlns:c16="http://schemas.microsoft.com/office/drawing/2014/chart" uri="{C3380CC4-5D6E-409C-BE32-E72D297353CC}">
                <c16:uniqueId val="{0000000D-838A-4672-A4A4-58EC53C1F1FC}"/>
              </c:ext>
            </c:extLst>
          </c:dPt>
          <c:dPt>
            <c:idx val="8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F-838A-4672-A4A4-58EC53C1F1FC}"/>
              </c:ext>
            </c:extLst>
          </c:dPt>
          <c:dPt>
            <c:idx val="9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11-838A-4672-A4A4-58EC53C1F1FC}"/>
              </c:ext>
            </c:extLst>
          </c:dPt>
          <c:dLbls>
            <c:dLbl>
              <c:idx val="1"/>
              <c:layout>
                <c:manualLayout>
                  <c:x val="5.1360220728162822E-3"/>
                  <c:y val="9.8316613900552921E-2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838A-4672-A4A4-58EC53C1F1FC}"/>
                </c:ext>
              </c:extLst>
            </c:dLbl>
            <c:dLbl>
              <c:idx val="4"/>
              <c:layout>
                <c:manualLayout>
                  <c:x val="1.5811936951858196E-3"/>
                  <c:y val="-0.11430813616885731"/>
                </c:manualLayout>
              </c:layout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838A-4672-A4A4-58EC53C1F1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Лист1!$A$2:$A$10</c:f>
              <c:strCache>
                <c:ptCount val="9"/>
                <c:pt idx="0">
                  <c:v>Налог на доходы физических лиц</c:v>
                </c:pt>
                <c:pt idx="1">
                  <c:v>Доходы от уплаты акцизов  на нефтепродукты</c:v>
                </c:pt>
                <c:pt idx="2">
                  <c:v>Налоги на совокупный доход</c:v>
                </c:pt>
                <c:pt idx="3">
                  <c:v>Государственная пошлина</c:v>
                </c:pt>
                <c:pt idx="4">
                  <c:v>Доходы от использования имущества</c:v>
                </c:pt>
                <c:pt idx="5">
                  <c:v>Платежи при пользовании природными ресурсами</c:v>
                </c:pt>
                <c:pt idx="6">
                  <c:v>Доходы от оказания платных услуг и компенсации затрат государства</c:v>
                </c:pt>
                <c:pt idx="7">
                  <c:v>Доходы от продажи материальных и нематериальных активов</c:v>
                </c:pt>
                <c:pt idx="8">
                  <c:v>Штрафы, санкции, возмещение ущерба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1095105.2</c:v>
                </c:pt>
                <c:pt idx="1">
                  <c:v>15947.7</c:v>
                </c:pt>
                <c:pt idx="2">
                  <c:v>91609.1</c:v>
                </c:pt>
                <c:pt idx="3">
                  <c:v>8251.6</c:v>
                </c:pt>
                <c:pt idx="4">
                  <c:v>35859.300000000003</c:v>
                </c:pt>
                <c:pt idx="5">
                  <c:v>156284.20000000001</c:v>
                </c:pt>
                <c:pt idx="6">
                  <c:v>77186.899999999994</c:v>
                </c:pt>
                <c:pt idx="7">
                  <c:v>9199.6</c:v>
                </c:pt>
                <c:pt idx="8">
                  <c:v>1500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838A-4672-A4A4-58EC53C1F1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l"/>
      <c:layout>
        <c:manualLayout>
          <c:xMode val="edge"/>
          <c:yMode val="edge"/>
          <c:x val="0"/>
          <c:y val="0"/>
          <c:w val="0.4757428484845117"/>
          <c:h val="1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2"/>
              <c:layout>
                <c:manualLayout>
                  <c:x val="7.2879872851592635E-3"/>
                  <c:y val="-2.8091264110287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0EB-45AF-95A2-8C8DC7ED7A62}"/>
                </c:ext>
              </c:extLst>
            </c:dLbl>
            <c:dLbl>
              <c:idx val="3"/>
              <c:layout>
                <c:manualLayout>
                  <c:x val="2.3321559312509812E-2"/>
                  <c:y val="-7.7791192920797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EB-45AF-95A2-8C8DC7ED7A62}"/>
                </c:ext>
              </c:extLst>
            </c:dLbl>
            <c:dLbl>
              <c:idx val="4"/>
              <c:layout>
                <c:manualLayout>
                  <c:x val="1.6033572027350496E-2"/>
                  <c:y val="-0.1015607240910408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0EB-45AF-95A2-8C8DC7ED7A62}"/>
                </c:ext>
              </c:extLst>
            </c:dLbl>
            <c:dLbl>
              <c:idx val="5"/>
              <c:layout>
                <c:manualLayout>
                  <c:x val="1.7491169484382358E-2"/>
                  <c:y val="-0.1231693887912623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0EB-45AF-95A2-8C8DC7ED7A6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838329</c:v>
                </c:pt>
                <c:pt idx="1">
                  <c:v>930862.1</c:v>
                </c:pt>
                <c:pt idx="2">
                  <c:v>978865.4</c:v>
                </c:pt>
                <c:pt idx="3">
                  <c:v>973721.1</c:v>
                </c:pt>
                <c:pt idx="4">
                  <c:v>1032144.3</c:v>
                </c:pt>
                <c:pt idx="5">
                  <c:v>1095105.2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E4-4C2E-8804-E126A84D1D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926336"/>
        <c:axId val="54944512"/>
        <c:axId val="0"/>
      </c:bar3DChart>
      <c:catAx>
        <c:axId val="549263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4944512"/>
        <c:crosses val="autoZero"/>
        <c:auto val="1"/>
        <c:lblAlgn val="ctr"/>
        <c:lblOffset val="100"/>
        <c:noMultiLvlLbl val="0"/>
      </c:catAx>
      <c:valAx>
        <c:axId val="54944512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54926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7670-4505-9333-C386CBA6B260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7670-4505-9333-C386CBA6B260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7670-4505-9333-C386CBA6B260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7670-4505-9333-C386CBA6B260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7670-4505-9333-C386CBA6B260}"/>
              </c:ext>
            </c:extLst>
          </c:dPt>
          <c:dLbls>
            <c:dLbl>
              <c:idx val="0"/>
              <c:layout>
                <c:manualLayout>
                  <c:x val="2.915080142610417E-3"/>
                  <c:y val="-0.1555823858415945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7670-4505-9333-C386CBA6B260}"/>
                </c:ext>
              </c:extLst>
            </c:dLbl>
            <c:dLbl>
              <c:idx val="1"/>
              <c:layout>
                <c:manualLayout>
                  <c:x val="1.1660779656254906E-2"/>
                  <c:y val="-0.287395240512945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70-4505-9333-C386CBA6B260}"/>
                </c:ext>
              </c:extLst>
            </c:dLbl>
            <c:dLbl>
              <c:idx val="2"/>
              <c:layout>
                <c:manualLayout>
                  <c:x val="7.2879872851593164E-3"/>
                  <c:y val="-0.3068430387431447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7670-4505-9333-C386CBA6B260}"/>
                </c:ext>
              </c:extLst>
            </c:dLbl>
            <c:dLbl>
              <c:idx val="3"/>
              <c:layout>
                <c:manualLayout>
                  <c:x val="7.2879872851592097E-3"/>
                  <c:y val="-0.3306125699133883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670-4505-9333-C386CBA6B260}"/>
                </c:ext>
              </c:extLst>
            </c:dLbl>
            <c:dLbl>
              <c:idx val="4"/>
              <c:layout>
                <c:manualLayout>
                  <c:x val="1.16607796562548E-2"/>
                  <c:y val="-0.3997602969540971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7670-4505-9333-C386CBA6B260}"/>
                </c:ext>
              </c:extLst>
            </c:dLbl>
            <c:dLbl>
              <c:idx val="5"/>
              <c:layout>
                <c:manualLayout>
                  <c:x val="5.830389828127453E-3"/>
                  <c:y val="-0.4040820298941414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7670-4505-9333-C386CBA6B2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13608.7</c:v>
                </c:pt>
                <c:pt idx="1">
                  <c:v>12300.7</c:v>
                </c:pt>
                <c:pt idx="2">
                  <c:v>13495.1</c:v>
                </c:pt>
                <c:pt idx="3">
                  <c:v>14086</c:v>
                </c:pt>
                <c:pt idx="4">
                  <c:v>14765.7</c:v>
                </c:pt>
                <c:pt idx="5">
                  <c:v>15947.7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670-4505-9333-C386CBA6B26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7589760"/>
        <c:axId val="57591296"/>
        <c:axId val="0"/>
      </c:bar3DChart>
      <c:catAx>
        <c:axId val="5758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7591296"/>
        <c:crosses val="autoZero"/>
        <c:auto val="1"/>
        <c:lblAlgn val="ctr"/>
        <c:lblOffset val="100"/>
        <c:noMultiLvlLbl val="0"/>
      </c:catAx>
      <c:valAx>
        <c:axId val="57591296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575897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EC1A-47F2-9EB7-9FD864308EED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C1A-47F2-9EB7-9FD864308EED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C1A-47F2-9EB7-9FD864308EED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EC1A-47F2-9EB7-9FD864308EED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EC1A-47F2-9EB7-9FD864308EED}"/>
              </c:ext>
            </c:extLst>
          </c:dPt>
          <c:dLbls>
            <c:dLbl>
              <c:idx val="0"/>
              <c:layout>
                <c:manualLayout>
                  <c:x val="1.0203182199223042E-2"/>
                  <c:y val="4.46486958551722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C1A-47F2-9EB7-9FD864308EED}"/>
                </c:ext>
              </c:extLst>
            </c:dLbl>
            <c:dLbl>
              <c:idx val="1"/>
              <c:layout>
                <c:manualLayout>
                  <c:x val="4.372792371095589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C1A-47F2-9EB7-9FD864308EED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EC1A-47F2-9EB7-9FD864308EED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C1A-47F2-9EB7-9FD864308EED}"/>
                </c:ext>
              </c:extLst>
            </c:dLbl>
            <c:dLbl>
              <c:idx val="4"/>
              <c:layout>
                <c:manualLayout>
                  <c:x val="1.8948766941414223E-2"/>
                  <c:y val="-4.465045374705201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EC1A-47F2-9EB7-9FD864308E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ожидаимое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42830.5</c:v>
                </c:pt>
                <c:pt idx="1">
                  <c:v>42031.7</c:v>
                </c:pt>
                <c:pt idx="2">
                  <c:v>82498.899999999994</c:v>
                </c:pt>
                <c:pt idx="3">
                  <c:v>70351.100000000006</c:v>
                </c:pt>
                <c:pt idx="4">
                  <c:v>73165.100000000006</c:v>
                </c:pt>
                <c:pt idx="5">
                  <c:v>76091.7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EC1A-47F2-9EB7-9FD864308E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6743040"/>
        <c:axId val="56744576"/>
        <c:axId val="0"/>
      </c:bar3DChart>
      <c:catAx>
        <c:axId val="567430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56744576"/>
        <c:crosses val="autoZero"/>
        <c:auto val="1"/>
        <c:lblAlgn val="ctr"/>
        <c:lblOffset val="100"/>
        <c:noMultiLvlLbl val="0"/>
      </c:catAx>
      <c:valAx>
        <c:axId val="56744576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567430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8.643466698144651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D8E9-49C7-B2D7-E99E7EE3316E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8E9-49C7-B2D7-E99E7EE3316E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D8E9-49C7-B2D7-E99E7EE3316E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D8E9-49C7-B2D7-E99E7EE3316E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D8E9-49C7-B2D7-E99E7EE3316E}"/>
              </c:ext>
            </c:extLst>
          </c:dPt>
          <c:dLbls>
            <c:dLbl>
              <c:idx val="0"/>
              <c:layout>
                <c:manualLayout>
                  <c:x val="2.9151949140637135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8E9-49C7-B2D7-E99E7EE3316E}"/>
                </c:ext>
              </c:extLst>
            </c:dLbl>
            <c:dLbl>
              <c:idx val="1"/>
              <c:layout>
                <c:manualLayout>
                  <c:x val="2.18639618554779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D8E9-49C7-B2D7-E99E7EE3316E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D8E9-49C7-B2D7-E99E7EE3316E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D8E9-49C7-B2D7-E99E7EE3316E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D8E9-49C7-B2D7-E99E7EE3316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254.4</c:v>
                </c:pt>
                <c:pt idx="1">
                  <c:v>307</c:v>
                </c:pt>
                <c:pt idx="2">
                  <c:v>14339.3</c:v>
                </c:pt>
                <c:pt idx="3">
                  <c:v>14332.7</c:v>
                </c:pt>
                <c:pt idx="4">
                  <c:v>14906</c:v>
                </c:pt>
                <c:pt idx="5" formatCode="General">
                  <c:v>15502.3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D8E9-49C7-B2D7-E99E7EE331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84110720"/>
        <c:axId val="84116608"/>
        <c:axId val="0"/>
      </c:bar3DChart>
      <c:catAx>
        <c:axId val="8411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84116608"/>
        <c:crosses val="autoZero"/>
        <c:auto val="1"/>
        <c:lblAlgn val="ctr"/>
        <c:lblOffset val="100"/>
        <c:noMultiLvlLbl val="0"/>
      </c:catAx>
      <c:valAx>
        <c:axId val="84116608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841107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8.6434664784081655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gradFill>
              <a:gsLst>
                <a:gs pos="0">
                  <a:srgbClr val="0070C0"/>
                </a:gs>
                <a:gs pos="9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CBA3-4777-8AC8-69F01439F76F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BA3-4777-8AC8-69F01439F76F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BA3-4777-8AC8-69F01439F76F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CBA3-4777-8AC8-69F01439F76F}"/>
              </c:ext>
            </c:extLst>
          </c:dPt>
          <c:dPt>
            <c:idx val="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CBA3-4777-8AC8-69F01439F76F}"/>
              </c:ext>
            </c:extLst>
          </c:dPt>
          <c:dLbls>
            <c:dLbl>
              <c:idx val="0"/>
              <c:layout>
                <c:manualLayout>
                  <c:x val="1.457597457031863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CBA3-4777-8AC8-69F01439F76F}"/>
                </c:ext>
              </c:extLst>
            </c:dLbl>
            <c:dLbl>
              <c:idx val="1"/>
              <c:layout>
                <c:manualLayout>
                  <c:x val="1.020318219922304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CBA3-4777-8AC8-69F01439F76F}"/>
                </c:ext>
              </c:extLst>
            </c:dLbl>
            <c:dLbl>
              <c:idx val="2"/>
              <c:layout>
                <c:manualLayout>
                  <c:x val="1.6033572027350496E-2"/>
                  <c:y val="4.321732940044292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CBA3-4777-8AC8-69F01439F76F}"/>
                </c:ext>
              </c:extLst>
            </c:dLbl>
            <c:dLbl>
              <c:idx val="3"/>
              <c:layout>
                <c:manualLayout>
                  <c:x val="2.3321559312509812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CBA3-4777-8AC8-69F01439F76F}"/>
                </c:ext>
              </c:extLst>
            </c:dLbl>
            <c:dLbl>
              <c:idx val="4"/>
              <c:layout>
                <c:manualLayout>
                  <c:x val="7.287987285159316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CBA3-4777-8AC8-69F01439F76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tx1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8470.2999999999993</c:v>
                </c:pt>
                <c:pt idx="1">
                  <c:v>8249.1</c:v>
                </c:pt>
                <c:pt idx="2">
                  <c:v>9216.6</c:v>
                </c:pt>
                <c:pt idx="3">
                  <c:v>8250</c:v>
                </c:pt>
                <c:pt idx="4">
                  <c:v>8250.7999999999993</c:v>
                </c:pt>
                <c:pt idx="5">
                  <c:v>8251.6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BA3-4777-8AC8-69F01439F7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78476800"/>
        <c:axId val="78478336"/>
        <c:axId val="0"/>
      </c:bar3DChart>
      <c:catAx>
        <c:axId val="78476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78478336"/>
        <c:crosses val="autoZero"/>
        <c:auto val="1"/>
        <c:lblAlgn val="ctr"/>
        <c:lblOffset val="100"/>
        <c:noMultiLvlLbl val="0"/>
      </c:catAx>
      <c:valAx>
        <c:axId val="78478336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784768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6">
                <a:lumMod val="90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8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182.1</c:v>
                </c:pt>
                <c:pt idx="1">
                  <c:v>281.5</c:v>
                </c:pt>
                <c:pt idx="2">
                  <c:v>292</c:v>
                </c:pt>
                <c:pt idx="3">
                  <c:v>303.5</c:v>
                </c:pt>
                <c:pt idx="4">
                  <c:v>315.39999999999998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56-4CF2-9FFD-D4AB5F8522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137792"/>
        <c:axId val="53139328"/>
        <c:axId val="0"/>
      </c:bar3DChart>
      <c:catAx>
        <c:axId val="5313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139328"/>
        <c:crosses val="autoZero"/>
        <c:auto val="1"/>
        <c:lblAlgn val="ctr"/>
        <c:lblOffset val="100"/>
        <c:noMultiLvlLbl val="0"/>
      </c:catAx>
      <c:valAx>
        <c:axId val="5313932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13779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2.3769531170243611E-2"/>
          <c:w val="0.96793285594529899"/>
          <c:h val="0.8492508088786771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исполнение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182525.8</c:v>
                </c:pt>
                <c:pt idx="1">
                  <c:v>119376.5</c:v>
                </c:pt>
                <c:pt idx="2">
                  <c:v>277421.3</c:v>
                </c:pt>
                <c:pt idx="3">
                  <c:v>261487.5</c:v>
                </c:pt>
                <c:pt idx="4">
                  <c:v>270507.3</c:v>
                </c:pt>
                <c:pt idx="5">
                  <c:v>280030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119-4ACB-B77D-3277969161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539008"/>
        <c:axId val="96540544"/>
        <c:axId val="0"/>
      </c:bar3DChart>
      <c:catAx>
        <c:axId val="965390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540544"/>
        <c:crosses val="autoZero"/>
        <c:auto val="1"/>
        <c:lblAlgn val="ctr"/>
        <c:lblOffset val="100"/>
        <c:noMultiLvlLbl val="0"/>
      </c:catAx>
      <c:valAx>
        <c:axId val="96540544"/>
        <c:scaling>
          <c:orientation val="minMax"/>
        </c:scaling>
        <c:delete val="1"/>
        <c:axPos val="l"/>
        <c:majorGridlines/>
        <c:numFmt formatCode="#\ ##0.0" sourceLinked="1"/>
        <c:majorTickMark val="out"/>
        <c:minorTickMark val="none"/>
        <c:tickLblPos val="nextTo"/>
        <c:crossAx val="965390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287649668335771E-2"/>
          <c:y val="4.2694241992308314E-3"/>
          <c:w val="0.97960064346147047"/>
          <c:h val="0.8972174144393313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Иные МБТ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95965880334283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BECA-4B7E-9E7C-83B0261BDD9E}"/>
                </c:ext>
              </c:extLst>
            </c:dLbl>
            <c:dLbl>
              <c:idx val="1"/>
              <c:layout>
                <c:manualLayout>
                  <c:x val="-2.788602826545391E-3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BECA-4B7E-9E7C-83B0261BDD9E}"/>
                </c:ext>
              </c:extLst>
            </c:dLbl>
            <c:dLbl>
              <c:idx val="2"/>
              <c:layout>
                <c:manualLayout>
                  <c:x val="-5.1123794566894766E-17"/>
                  <c:y val="-1.088699335190465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BECA-4B7E-9E7C-83B0261BDD9E}"/>
                </c:ext>
              </c:extLst>
            </c:dLbl>
            <c:dLbl>
              <c:idx val="3"/>
              <c:layout>
                <c:manualLayout>
                  <c:x val="0"/>
                  <c:y val="-1.08869933519045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BECA-4B7E-9E7C-83B0261BDD9E}"/>
                </c:ext>
              </c:extLst>
            </c:dLbl>
            <c:dLbl>
              <c:idx val="4"/>
              <c:layout>
                <c:manualLayout>
                  <c:x val="0"/>
                  <c:y val="-1.306439202228558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BECA-4B7E-9E7C-83B0261BDD9E}"/>
                </c:ext>
              </c:extLst>
            </c:dLbl>
            <c:dLbl>
              <c:idx val="5"/>
              <c:layout>
                <c:manualLayout>
                  <c:x val="-5.577205653090782E-3"/>
                  <c:y val="-1.74191893630474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BECA-4B7E-9E7C-83B0261BDD9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поступление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Лист1!$B$2:$B$7</c:f>
              <c:numCache>
                <c:formatCode>#,##0</c:formatCode>
                <c:ptCount val="6"/>
                <c:pt idx="0">
                  <c:v>5754.4</c:v>
                </c:pt>
                <c:pt idx="1">
                  <c:v>25393.9</c:v>
                </c:pt>
                <c:pt idx="2">
                  <c:v>69639</c:v>
                </c:pt>
                <c:pt idx="3">
                  <c:v>7142</c:v>
                </c:pt>
                <c:pt idx="4">
                  <c:v>7142</c:v>
                </c:pt>
                <c:pt idx="5">
                  <c:v>7142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ECA-4B7E-9E7C-83B0261BDD9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Прочие безвозмездные поступления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поступление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Лист1!$C$2:$C$7</c:f>
              <c:numCache>
                <c:formatCode>#,##0</c:formatCode>
                <c:ptCount val="6"/>
                <c:pt idx="0">
                  <c:v>9980.6</c:v>
                </c:pt>
                <c:pt idx="1">
                  <c:v>2208.6999999999998</c:v>
                </c:pt>
                <c:pt idx="2">
                  <c:v>12203.9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BECA-4B7E-9E7C-83B0261BDD9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Субсидии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поступление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Лист1!$D$2:$D$7</c:f>
              <c:numCache>
                <c:formatCode>#,##0</c:formatCode>
                <c:ptCount val="6"/>
                <c:pt idx="0">
                  <c:v>137601.20000000001</c:v>
                </c:pt>
                <c:pt idx="1">
                  <c:v>94749.2</c:v>
                </c:pt>
                <c:pt idx="2">
                  <c:v>95651.6</c:v>
                </c:pt>
                <c:pt idx="3">
                  <c:v>88070.1</c:v>
                </c:pt>
                <c:pt idx="4">
                  <c:v>884185.59999999998</c:v>
                </c:pt>
                <c:pt idx="5">
                  <c:v>854427.1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CA-4B7E-9E7C-83B0261BDD9E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Субвенции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факт 2019 года</c:v>
                </c:pt>
                <c:pt idx="1">
                  <c:v>факт 2020 года</c:v>
                </c:pt>
                <c:pt idx="2">
                  <c:v>ожидаемое поступление в 2021 году</c:v>
                </c:pt>
                <c:pt idx="3">
                  <c:v>прогноз поступлений в 2022 году</c:v>
                </c:pt>
                <c:pt idx="4">
                  <c:v>прогноз поступлений в 2023 году</c:v>
                </c:pt>
                <c:pt idx="5">
                  <c:v>прогноз поступлений в 2024 году</c:v>
                </c:pt>
              </c:strCache>
            </c:strRef>
          </c:cat>
          <c:val>
            <c:numRef>
              <c:f>Лист1!$E$2:$E$7</c:f>
              <c:numCache>
                <c:formatCode>#,##0</c:formatCode>
                <c:ptCount val="6"/>
                <c:pt idx="0">
                  <c:v>1196898</c:v>
                </c:pt>
                <c:pt idx="1">
                  <c:v>1197646.8</c:v>
                </c:pt>
                <c:pt idx="2">
                  <c:v>1370569.3</c:v>
                </c:pt>
                <c:pt idx="3">
                  <c:v>1220089.3999999999</c:v>
                </c:pt>
                <c:pt idx="4">
                  <c:v>1352877.8</c:v>
                </c:pt>
                <c:pt idx="5">
                  <c:v>1303411.3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BECA-4B7E-9E7C-83B0261BDD9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96630272"/>
        <c:axId val="96631808"/>
        <c:axId val="48949440"/>
      </c:bar3DChart>
      <c:catAx>
        <c:axId val="966302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96631808"/>
        <c:crosses val="autoZero"/>
        <c:auto val="1"/>
        <c:lblAlgn val="ctr"/>
        <c:lblOffset val="100"/>
        <c:noMultiLvlLbl val="0"/>
      </c:catAx>
      <c:valAx>
        <c:axId val="96631808"/>
        <c:scaling>
          <c:orientation val="minMax"/>
        </c:scaling>
        <c:delete val="1"/>
        <c:axPos val="l"/>
        <c:numFmt formatCode="#,##0" sourceLinked="1"/>
        <c:majorTickMark val="out"/>
        <c:minorTickMark val="none"/>
        <c:tickLblPos val="nextTo"/>
        <c:crossAx val="96630272"/>
        <c:crosses val="autoZero"/>
        <c:crossBetween val="between"/>
      </c:valAx>
      <c:serAx>
        <c:axId val="48949440"/>
        <c:scaling>
          <c:orientation val="minMax"/>
        </c:scaling>
        <c:delete val="1"/>
        <c:axPos val="b"/>
        <c:majorTickMark val="out"/>
        <c:minorTickMark val="none"/>
        <c:tickLblPos val="nextTo"/>
        <c:crossAx val="96631808"/>
        <c:crosses val="autoZero"/>
      </c:serAx>
    </c:plotArea>
    <c:legend>
      <c:legendPos val="l"/>
      <c:layout>
        <c:manualLayout>
          <c:xMode val="edge"/>
          <c:yMode val="edge"/>
          <c:x val="8.2042306482709576E-3"/>
          <c:y val="0.12125652094822188"/>
          <c:w val="0.27329350681516967"/>
          <c:h val="0.36051138350882822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 Заработная плата </c:v>
                </c:pt>
              </c:strCache>
            </c:strRef>
          </c:tx>
          <c:spPr>
            <a:solidFill>
              <a:srgbClr val="E937BA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1227988.5</c:v>
                </c:pt>
                <c:pt idx="1">
                  <c:v>1287392.6000000001</c:v>
                </c:pt>
                <c:pt idx="2">
                  <c:v>1474225.6</c:v>
                </c:pt>
                <c:pt idx="3" formatCode="#\ ##0.0">
                  <c:v>1332192.7</c:v>
                </c:pt>
                <c:pt idx="4">
                  <c:v>1419744.6</c:v>
                </c:pt>
                <c:pt idx="5">
                  <c:v>1426582.2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644-4E3C-80CD-ADB8D2A0BBAA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Взносы на обязательное социальное страхование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367505.9</c:v>
                </c:pt>
                <c:pt idx="1">
                  <c:v>372132.5</c:v>
                </c:pt>
                <c:pt idx="2">
                  <c:v>450826.7</c:v>
                </c:pt>
                <c:pt idx="3">
                  <c:v>400498.9</c:v>
                </c:pt>
                <c:pt idx="4">
                  <c:v>433899.7</c:v>
                </c:pt>
                <c:pt idx="5">
                  <c:v>430874.8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644-4E3C-80CD-ADB8D2A0BBAA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Закупка товаров, работ и услуг для муниципальных нужд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539945.19999999995</c:v>
                </c:pt>
                <c:pt idx="1">
                  <c:v>464021</c:v>
                </c:pt>
                <c:pt idx="2">
                  <c:v>659816.1</c:v>
                </c:pt>
                <c:pt idx="3">
                  <c:v>697964.2</c:v>
                </c:pt>
                <c:pt idx="4">
                  <c:v>592964.19999999995</c:v>
                </c:pt>
                <c:pt idx="5">
                  <c:v>603784.9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644-4E3C-80CD-ADB8D2A0BBAA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Социальное обеспечение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Лист1!$E$2:$E$7</c:f>
              <c:numCache>
                <c:formatCode>#,##0.00</c:formatCode>
                <c:ptCount val="6"/>
                <c:pt idx="0">
                  <c:v>55778.400000000001</c:v>
                </c:pt>
                <c:pt idx="1">
                  <c:v>60229.4</c:v>
                </c:pt>
                <c:pt idx="2">
                  <c:v>60457.9</c:v>
                </c:pt>
                <c:pt idx="3">
                  <c:v>68258.399999999994</c:v>
                </c:pt>
                <c:pt idx="4">
                  <c:v>72021.2</c:v>
                </c:pt>
                <c:pt idx="5">
                  <c:v>71884.399999999994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644-4E3C-80CD-ADB8D2A0BBAA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Бюджетные инвестиции 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Лист1!$F$2:$F$7</c:f>
              <c:numCache>
                <c:formatCode>#,##0.00</c:formatCode>
                <c:ptCount val="6"/>
                <c:pt idx="0">
                  <c:v>83730.600000000006</c:v>
                </c:pt>
                <c:pt idx="1">
                  <c:v>54974.1</c:v>
                </c:pt>
                <c:pt idx="2">
                  <c:v>14333.3</c:v>
                </c:pt>
                <c:pt idx="3">
                  <c:v>0</c:v>
                </c:pt>
                <c:pt idx="4">
                  <c:v>915116.3</c:v>
                </c:pt>
                <c:pt idx="5">
                  <c:v>948433.7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44-4E3C-80CD-ADB8D2A0BBAA}"/>
            </c:ext>
          </c:extLst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Межбюджетные трансферты поселениям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Лист1!$G$2:$G$7</c:f>
              <c:numCache>
                <c:formatCode>#,##0.00</c:formatCode>
                <c:ptCount val="6"/>
                <c:pt idx="0">
                  <c:v>139751.6</c:v>
                </c:pt>
                <c:pt idx="1">
                  <c:v>129481.4</c:v>
                </c:pt>
                <c:pt idx="2">
                  <c:v>204620</c:v>
                </c:pt>
                <c:pt idx="3">
                  <c:v>199581.2</c:v>
                </c:pt>
                <c:pt idx="4">
                  <c:v>163391.70000000001</c:v>
                </c:pt>
                <c:pt idx="5">
                  <c:v>99020.800000000003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644-4E3C-80CD-ADB8D2A0BBAA}"/>
            </c:ext>
          </c:extLst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Прочие расходы</c:v>
                </c:pt>
              </c:strCache>
            </c:strRef>
          </c:tx>
          <c:spPr>
            <a:solidFill>
              <a:srgbClr val="7030A0"/>
            </a:solidFill>
          </c:spPr>
          <c:invertIfNegative val="0"/>
          <c:cat>
            <c:strRef>
              <c:f>Лист1!$A$2:$A$7</c:f>
              <c:strCache>
                <c:ptCount val="6"/>
                <c:pt idx="0">
                  <c:v>2019 (факт)</c:v>
                </c:pt>
                <c:pt idx="1">
                  <c:v>2020 (факт)</c:v>
                </c:pt>
                <c:pt idx="2">
                  <c:v>2021 (оценка)</c:v>
                </c:pt>
                <c:pt idx="3">
                  <c:v>2022 (план)</c:v>
                </c:pt>
                <c:pt idx="4">
                  <c:v>2023 (план)</c:v>
                </c:pt>
                <c:pt idx="5">
                  <c:v>2024 (план)</c:v>
                </c:pt>
              </c:strCache>
            </c:strRef>
          </c:cat>
          <c:val>
            <c:numRef>
              <c:f>Лист1!$H$2:$H$7</c:f>
              <c:numCache>
                <c:formatCode>#,##0.00</c:formatCode>
                <c:ptCount val="6"/>
                <c:pt idx="0">
                  <c:v>35991.9</c:v>
                </c:pt>
                <c:pt idx="1">
                  <c:v>28402.799999999999</c:v>
                </c:pt>
                <c:pt idx="2">
                  <c:v>47493.1</c:v>
                </c:pt>
                <c:pt idx="3">
                  <c:v>78942.600000000006</c:v>
                </c:pt>
                <c:pt idx="4">
                  <c:v>120327.3</c:v>
                </c:pt>
                <c:pt idx="5">
                  <c:v>161498.5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644-4E3C-80CD-ADB8D2A0BB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96765056"/>
        <c:axId val="96766592"/>
      </c:barChart>
      <c:catAx>
        <c:axId val="9676505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6592"/>
        <c:crosses val="autoZero"/>
        <c:auto val="1"/>
        <c:lblAlgn val="ctr"/>
        <c:lblOffset val="100"/>
        <c:noMultiLvlLbl val="0"/>
      </c:catAx>
      <c:valAx>
        <c:axId val="96766592"/>
        <c:scaling>
          <c:orientation val="minMax"/>
        </c:scaling>
        <c:delete val="0"/>
        <c:axPos val="b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0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96765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7879757804688368"/>
          <c:y val="0"/>
          <c:w val="0.31838051327630262"/>
          <c:h val="1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1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5.592156517304938E-2"/>
          <c:y val="7.820325129724047E-2"/>
          <c:w val="0.55522527758547113"/>
          <c:h val="0.8256469244943871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15"/>
          <c:dPt>
            <c:idx val="0"/>
            <c:bubble3D val="0"/>
            <c:spPr>
              <a:solidFill>
                <a:srgbClr val="E937BA"/>
              </a:solidFill>
            </c:spPr>
            <c:extLst>
              <c:ext xmlns:c16="http://schemas.microsoft.com/office/drawing/2014/chart" uri="{C3380CC4-5D6E-409C-BE32-E72D297353CC}">
                <c16:uniqueId val="{00000001-6521-4AAD-8480-9D5B366D9086}"/>
              </c:ext>
            </c:extLst>
          </c:dPt>
          <c:dPt>
            <c:idx val="1"/>
            <c:bubble3D val="0"/>
            <c:spPr>
              <a:solidFill>
                <a:srgbClr val="00B0F0"/>
              </a:solidFill>
            </c:spPr>
            <c:extLst>
              <c:ext xmlns:c16="http://schemas.microsoft.com/office/drawing/2014/chart" uri="{C3380CC4-5D6E-409C-BE32-E72D297353CC}">
                <c16:uniqueId val="{00000003-6521-4AAD-8480-9D5B366D9086}"/>
              </c:ext>
            </c:extLst>
          </c:dPt>
          <c:dPt>
            <c:idx val="2"/>
            <c:bubble3D val="0"/>
            <c:spPr>
              <a:solidFill>
                <a:srgbClr val="FA9F26"/>
              </a:solidFill>
            </c:spPr>
            <c:extLst>
              <c:ext xmlns:c16="http://schemas.microsoft.com/office/drawing/2014/chart" uri="{C3380CC4-5D6E-409C-BE32-E72D297353CC}">
                <c16:uniqueId val="{00000005-6521-4AAD-8480-9D5B366D9086}"/>
              </c:ext>
            </c:extLst>
          </c:dPt>
          <c:dPt>
            <c:idx val="3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7-6521-4AAD-8480-9D5B366D9086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9-6521-4AAD-8480-9D5B366D9086}"/>
              </c:ext>
            </c:extLst>
          </c:dPt>
          <c:dPt>
            <c:idx val="5"/>
            <c:bubble3D val="0"/>
            <c:spPr>
              <a:solidFill>
                <a:srgbClr val="FF99FF"/>
              </a:solidFill>
            </c:spPr>
            <c:extLst>
              <c:ext xmlns:c16="http://schemas.microsoft.com/office/drawing/2014/chart" uri="{C3380CC4-5D6E-409C-BE32-E72D297353CC}">
                <c16:uniqueId val="{0000000B-6521-4AAD-8480-9D5B366D9086}"/>
              </c:ext>
            </c:extLst>
          </c:dPt>
          <c:dLbls>
            <c:dLbl>
              <c:idx val="0"/>
              <c:layout>
                <c:manualLayout>
                  <c:x val="-7.1869671607224753E-2"/>
                  <c:y val="-0.1651939642990379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6521-4AAD-8480-9D5B366D9086}"/>
                </c:ext>
              </c:extLst>
            </c:dLbl>
            <c:dLbl>
              <c:idx val="1"/>
              <c:layout>
                <c:manualLayout>
                  <c:x val="8.5340047735316879E-2"/>
                  <c:y val="4.51645997490306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6521-4AAD-8480-9D5B366D9086}"/>
                </c:ext>
              </c:extLst>
            </c:dLbl>
            <c:dLbl>
              <c:idx val="2"/>
              <c:layout>
                <c:manualLayout>
                  <c:x val="4.1032497552148531E-3"/>
                  <c:y val="4.87733446759442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6521-4AAD-8480-9D5B366D9086}"/>
                </c:ext>
              </c:extLst>
            </c:dLbl>
            <c:dLbl>
              <c:idx val="3"/>
              <c:layout>
                <c:manualLayout>
                  <c:x val="5.9662506352019633E-3"/>
                  <c:y val="6.98831777021603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6521-4AAD-8480-9D5B366D9086}"/>
                </c:ext>
              </c:extLst>
            </c:dLbl>
            <c:dLbl>
              <c:idx val="4"/>
              <c:layout>
                <c:manualLayout>
                  <c:x val="-3.6514153273569756E-3"/>
                  <c:y val="-5.63753787150819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6521-4AAD-8480-9D5B366D9086}"/>
                </c:ext>
              </c:extLst>
            </c:dLbl>
            <c:dLbl>
              <c:idx val="5"/>
              <c:layout>
                <c:manualLayout>
                  <c:x val="4.1072004015715827E-2"/>
                  <c:y val="-3.438623427201917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B-6521-4AAD-8480-9D5B366D9086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Лист1!$A$2:$A$8</c:f>
              <c:strCache>
                <c:ptCount val="7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Верхнемарковское сельское поселение</c:v>
                </c:pt>
                <c:pt idx="5">
                  <c:v>Подымахинское сельское поселение</c:v>
                </c:pt>
                <c:pt idx="6">
                  <c:v>Ручейское сельское поселение</c:v>
                </c:pt>
              </c:strCache>
            </c:strRef>
          </c:cat>
          <c:val>
            <c:numRef>
              <c:f>Лист1!$B$2:$B$8</c:f>
              <c:numCache>
                <c:formatCode>0.0</c:formatCode>
                <c:ptCount val="7"/>
                <c:pt idx="0">
                  <c:v>38269.199999999997</c:v>
                </c:pt>
                <c:pt idx="1">
                  <c:v>12460.1</c:v>
                </c:pt>
                <c:pt idx="2">
                  <c:v>12259.4</c:v>
                </c:pt>
                <c:pt idx="3">
                  <c:v>11208.4</c:v>
                </c:pt>
                <c:pt idx="4">
                  <c:v>532</c:v>
                </c:pt>
                <c:pt idx="5">
                  <c:v>7520.4</c:v>
                </c:pt>
                <c:pt idx="6">
                  <c:v>8745.7000000000007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6521-4AAD-8480-9D5B366D908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Верхнемарковское сельское поселение</c:v>
                </c:pt>
                <c:pt idx="5">
                  <c:v>Подымахинское сельское поселение</c:v>
                </c:pt>
                <c:pt idx="6">
                  <c:v>Ручейское сельское поселение</c:v>
                </c:pt>
              </c:strCache>
            </c:strRef>
          </c:cat>
          <c:val>
            <c:numRef>
              <c:f>Лист1!$C$2:$C$8</c:f>
              <c:numCache>
                <c:formatCode>0.0</c:formatCode>
                <c:ptCount val="7"/>
                <c:pt idx="0">
                  <c:v>26584.5</c:v>
                </c:pt>
                <c:pt idx="1">
                  <c:v>7735.4</c:v>
                </c:pt>
                <c:pt idx="2">
                  <c:v>3444</c:v>
                </c:pt>
                <c:pt idx="3">
                  <c:v>9759.2000000000007</c:v>
                </c:pt>
                <c:pt idx="5">
                  <c:v>7809.1</c:v>
                </c:pt>
                <c:pt idx="6">
                  <c:v>9980.7999999999993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6521-4AAD-8480-9D5B366D908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Лист1!$A$2:$A$8</c:f>
              <c:strCache>
                <c:ptCount val="7"/>
                <c:pt idx="0">
                  <c:v>Усть-Кутское городское поселение</c:v>
                </c:pt>
                <c:pt idx="1">
                  <c:v>Янтальское городское поселение</c:v>
                </c:pt>
                <c:pt idx="2">
                  <c:v>Звезднинское городское поселение</c:v>
                </c:pt>
                <c:pt idx="3">
                  <c:v>Нийское сельское поселение</c:v>
                </c:pt>
                <c:pt idx="4">
                  <c:v>Верхнемарковское сельское поселение</c:v>
                </c:pt>
                <c:pt idx="5">
                  <c:v>Подымахинское сельское поселение</c:v>
                </c:pt>
                <c:pt idx="6">
                  <c:v>Ручейское сельское поселение</c:v>
                </c:pt>
              </c:strCache>
            </c:strRef>
          </c:cat>
          <c:val>
            <c:numRef>
              <c:f>Лист1!$D$2:$D$8</c:f>
              <c:numCache>
                <c:formatCode>0.0</c:formatCode>
                <c:ptCount val="7"/>
                <c:pt idx="0">
                  <c:v>26796.3</c:v>
                </c:pt>
                <c:pt idx="1">
                  <c:v>8164.7</c:v>
                </c:pt>
                <c:pt idx="2">
                  <c:v>3316</c:v>
                </c:pt>
                <c:pt idx="3">
                  <c:v>10066.9</c:v>
                </c:pt>
                <c:pt idx="5">
                  <c:v>7837.7</c:v>
                </c:pt>
                <c:pt idx="6">
                  <c:v>10615.4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521-4AAD-8480-9D5B366D908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5672593334634155"/>
          <c:y val="0.10236400171834903"/>
          <c:w val="0.33438149729395145"/>
          <c:h val="0.761442529986321"/>
        </c:manualLayout>
      </c:layout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9736001749781278"/>
          <c:h val="0.8790414060038507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Расходные обязательства</c:v>
                </c:pt>
              </c:strCache>
            </c:strRef>
          </c:tx>
          <c:spPr>
            <a:solidFill>
              <a:srgbClr val="37CBE9"/>
            </a:solidFill>
          </c:spPr>
          <c:invertIfNegative val="0"/>
          <c:dLbls>
            <c:dLbl>
              <c:idx val="0"/>
              <c:layout>
                <c:manualLayout>
                  <c:x val="1.8156500300194507E-2"/>
                  <c:y val="1.430094288631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0474929378531073"/>
                      <c:h val="6.278113927091466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B5F3-450B-8AE8-F4788629D644}"/>
                </c:ext>
              </c:extLst>
            </c:dLbl>
            <c:dLbl>
              <c:idx val="1"/>
              <c:layout>
                <c:manualLayout>
                  <c:x val="1.6081871345029239E-2"/>
                  <c:y val="-2.24482662470430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5F3-450B-8AE8-F4788629D644}"/>
                </c:ext>
              </c:extLst>
            </c:dLbl>
            <c:dLbl>
              <c:idx val="2"/>
              <c:layout>
                <c:manualLayout>
                  <c:x val="8.771929824561403E-3"/>
                  <c:y val="-1.403016640440198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5F3-450B-8AE8-F4788629D644}"/>
                </c:ext>
              </c:extLst>
            </c:dLbl>
            <c:dLbl>
              <c:idx val="3"/>
              <c:layout>
                <c:manualLayout>
                  <c:x val="8.771929824561403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F3-450B-8AE8-F4788629D644}"/>
                </c:ext>
              </c:extLst>
            </c:dLbl>
            <c:dLbl>
              <c:idx val="4"/>
              <c:layout>
                <c:manualLayout>
                  <c:x val="3.070175438596485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5F3-450B-8AE8-F4788629D644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1308159.5</c:v>
                </c:pt>
                <c:pt idx="1">
                  <c:v>7142</c:v>
                </c:pt>
                <c:pt idx="2">
                  <c:v>69905.399999999994</c:v>
                </c:pt>
                <c:pt idx="3" formatCode="#,##0.00">
                  <c:v>486444.9</c:v>
                </c:pt>
                <c:pt idx="4" formatCode="#,##0.00">
                  <c:v>199581.1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5F3-450B-8AE8-F4788629D64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Всего расходы 2019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5F3-450B-8AE8-F4788629D644}"/>
                </c:ext>
              </c:extLst>
            </c:dLbl>
            <c:dLbl>
              <c:idx val="1"/>
              <c:layout>
                <c:manualLayout>
                  <c:x val="-4.2845190543020616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F3-450B-8AE8-F4788629D644}"/>
                </c:ext>
              </c:extLst>
            </c:dLbl>
            <c:dLbl>
              <c:idx val="2"/>
              <c:layout>
                <c:manualLayout>
                  <c:x val="5.2365739063538995E-17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5F3-450B-8AE8-F4788629D644}"/>
                </c:ext>
              </c:extLst>
            </c:dLbl>
            <c:dLbl>
              <c:idx val="3"/>
              <c:layout>
                <c:manualLayout>
                  <c:x val="2.8563460362013749E-3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5F3-450B-8AE8-F4788629D644}"/>
                </c:ext>
              </c:extLst>
            </c:dLbl>
            <c:dLbl>
              <c:idx val="4"/>
              <c:layout>
                <c:manualLayout>
                  <c:x val="1.0473147812707799E-16"/>
                  <c:y val="-1.19174524052609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5F3-450B-8AE8-F4788629D6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Средства областного бюджета</c:v>
                </c:pt>
                <c:pt idx="1">
                  <c:v>МБТ из бюджетов поселений на исполнение части передаваемых полномочий</c:v>
                </c:pt>
                <c:pt idx="2">
                  <c:v>расходы, осуществляемые за счет доходов от оказания платных услуг</c:v>
                </c:pt>
                <c:pt idx="3">
                  <c:v>расходы на реализацию муниципальных программ</c:v>
                </c:pt>
                <c:pt idx="4">
                  <c:v>МБТ поселениям</c:v>
                </c:pt>
              </c:strCache>
            </c:strRef>
          </c:cat>
          <c:val>
            <c:numRef>
              <c:f>Лист1!$C$2:$C$6</c:f>
              <c:numCache>
                <c:formatCode>#,##0.00</c:formatCode>
                <c:ptCount val="5"/>
                <c:pt idx="0">
                  <c:v>2777438</c:v>
                </c:pt>
                <c:pt idx="1">
                  <c:v>2777438</c:v>
                </c:pt>
                <c:pt idx="2">
                  <c:v>2777438</c:v>
                </c:pt>
                <c:pt idx="3">
                  <c:v>2777438</c:v>
                </c:pt>
                <c:pt idx="4">
                  <c:v>2777438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B5F3-450B-8AE8-F4788629D64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9663360"/>
        <c:axId val="49669248"/>
        <c:axId val="0"/>
      </c:bar3DChart>
      <c:catAx>
        <c:axId val="49663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 b="1"/>
            </a:pPr>
            <a:endParaRPr lang="ru-RU"/>
          </a:p>
        </c:txPr>
        <c:crossAx val="49669248"/>
        <c:crosses val="autoZero"/>
        <c:auto val="1"/>
        <c:lblAlgn val="ctr"/>
        <c:lblOffset val="100"/>
        <c:noMultiLvlLbl val="0"/>
      </c:catAx>
      <c:valAx>
        <c:axId val="4966924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49663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704093731243421"/>
          <c:y val="5.0706171536495946E-2"/>
          <c:w val="0.4499572390969947"/>
          <c:h val="0.9250430507721364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40A0-4EA3-8616-49C5594624A1}"/>
              </c:ext>
            </c:extLst>
          </c:dPt>
          <c:dPt>
            <c:idx val="1"/>
            <c:invertIfNegative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3-40A0-4EA3-8616-49C5594624A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40A0-4EA3-8616-49C5594624A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40A0-4EA3-8616-49C5594624A1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9-40A0-4EA3-8616-49C5594624A1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B-40A0-4EA3-8616-49C5594624A1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D-40A0-4EA3-8616-49C5594624A1}"/>
              </c:ext>
            </c:extLst>
          </c:dPt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40A0-4EA3-8616-49C5594624A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40A0-4EA3-8616-49C5594624A1}"/>
              </c:ext>
            </c:extLst>
          </c:dPt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40A0-4EA3-8616-49C5594624A1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2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12-40A0-4EA3-8616-49C5594624A1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3-40A0-4EA3-8616-49C5594624A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Обслуживание муниципального долга</c:v>
                </c:pt>
                <c:pt idx="1">
                  <c:v>Средства массовой информации</c:v>
                </c:pt>
                <c:pt idx="2">
                  <c:v>Национальная безопасность и правоохранительная деятелность</c:v>
                </c:pt>
                <c:pt idx="3">
                  <c:v>Охрана окружающей среды</c:v>
                </c:pt>
                <c:pt idx="4">
                  <c:v>Жилищно-коммунальное хозяйство</c:v>
                </c:pt>
                <c:pt idx="5">
                  <c:v>Национальная экономика</c:v>
                </c:pt>
                <c:pt idx="6">
                  <c:v>Межбюджетные трансферты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Культура</c:v>
                </c:pt>
                <c:pt idx="10">
                  <c:v>Общегосударственные вопросы</c:v>
                </c:pt>
                <c:pt idx="11">
                  <c:v>Образование</c:v>
                </c:pt>
              </c:strCache>
            </c:strRef>
          </c:cat>
          <c:val>
            <c:numRef>
              <c:f>Лист1!$B$2:$B$13</c:f>
              <c:numCache>
                <c:formatCode>#\ ##0.0</c:formatCode>
                <c:ptCount val="12"/>
                <c:pt idx="0">
                  <c:v>1000</c:v>
                </c:pt>
                <c:pt idx="1">
                  <c:v>5998.8</c:v>
                </c:pt>
                <c:pt idx="2">
                  <c:v>12890.5</c:v>
                </c:pt>
                <c:pt idx="3">
                  <c:v>5442.2</c:v>
                </c:pt>
                <c:pt idx="4">
                  <c:v>65837.899999999994</c:v>
                </c:pt>
                <c:pt idx="5">
                  <c:v>35004.9</c:v>
                </c:pt>
                <c:pt idx="6">
                  <c:v>90995.199999999997</c:v>
                </c:pt>
                <c:pt idx="7">
                  <c:v>76498.7</c:v>
                </c:pt>
                <c:pt idx="8">
                  <c:v>190299.4</c:v>
                </c:pt>
                <c:pt idx="9">
                  <c:v>180756.8</c:v>
                </c:pt>
                <c:pt idx="10">
                  <c:v>258276.7</c:v>
                </c:pt>
                <c:pt idx="11">
                  <c:v>1853976.9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40A0-4EA3-8616-49C559462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9804032"/>
        <c:axId val="49805568"/>
      </c:barChart>
      <c:catAx>
        <c:axId val="498040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>
            <a:solidFill>
              <a:schemeClr val="accent1"/>
            </a:solidFill>
          </a:ln>
        </c:spPr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49805568"/>
        <c:crosses val="autoZero"/>
        <c:auto val="1"/>
        <c:lblAlgn val="ctr"/>
        <c:lblOffset val="100"/>
        <c:noMultiLvlLbl val="0"/>
      </c:catAx>
      <c:valAx>
        <c:axId val="498055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498040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8002152182521026E-2"/>
          <c:y val="0.10272445361821396"/>
          <c:w val="0.63056811351445285"/>
          <c:h val="0.8972755463817860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</c:spPr>
          <c:explosion val="25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EB83-4A77-ACC2-2B7AFBBD99E0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2 301 531,8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B83-4A77-ACC2-2B7AFBBD99E0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7F64AC5B-2CEC-4946-8925-4AEEB7BC1FD3}" type="VALUE">
                      <a:rPr lang="en-US" smtClean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DA5B-4A0A-A5E0-C0E826DDA9A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2301531.7999999998</c:v>
                </c:pt>
                <c:pt idx="1">
                  <c:v>475906.2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B83-4A77-ACC2-2B7AFBBD99E0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Расходы на социальную сферу</c:v>
                </c:pt>
                <c:pt idx="1">
                  <c:v>Иные расходы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1">
                  <c:v>2777438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A5B-4A0A-A5E0-C0E826DDA9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0492210267235269"/>
          <c:y val="3.4983686023190415E-2"/>
          <c:w val="0.322460787832691"/>
          <c:h val="0.20383212781425847"/>
        </c:manualLayout>
      </c:layout>
      <c:overlay val="0"/>
      <c:txPr>
        <a:bodyPr/>
        <a:lstStyle/>
        <a:p>
          <a:pPr>
            <a:defRPr sz="12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invertIfNegative val="0"/>
          <c:dPt>
            <c:idx val="2"/>
            <c:invertIfNegative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8617-490B-8755-D2006E4F8A15}"/>
              </c:ext>
            </c:extLst>
          </c:dPt>
          <c:dLbls>
            <c:dLbl>
              <c:idx val="2"/>
              <c:layout>
                <c:manualLayout>
                  <c:x val="-7.7722061013936194E-2"/>
                  <c:y val="4.64129716581198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17-490B-8755-D2006E4F8A1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Лист1!$A$2:$A$8</c:f>
              <c:strCache>
                <c:ptCount val="7"/>
                <c:pt idx="0">
                  <c:v>Функционирование высшего должностного лица</c:v>
                </c:pt>
                <c:pt idx="1">
                  <c:v>Функционирование законодательных органов власти</c:v>
                </c:pt>
                <c:pt idx="2">
                  <c:v>Функционирование исполнитедьных органов власти</c:v>
                </c:pt>
                <c:pt idx="3">
                  <c:v>Судебная система</c:v>
                </c:pt>
                <c:pt idx="4">
                  <c:v>Обеспечение деятельности финансовых органов и органов финансового надзора</c:v>
                </c:pt>
                <c:pt idx="5">
                  <c:v>Резервный фонд</c:v>
                </c:pt>
                <c:pt idx="6">
                  <c:v>Другие общегосударственные вопросы</c:v>
                </c:pt>
              </c:strCache>
            </c:strRef>
          </c:cat>
          <c:val>
            <c:numRef>
              <c:f>Лист1!$B$2:$B$8</c:f>
              <c:numCache>
                <c:formatCode>#\ ##0.0</c:formatCode>
                <c:ptCount val="7"/>
                <c:pt idx="0">
                  <c:v>5354.7</c:v>
                </c:pt>
                <c:pt idx="1">
                  <c:v>8310.7999999999993</c:v>
                </c:pt>
                <c:pt idx="2">
                  <c:v>133963.29999999999</c:v>
                </c:pt>
                <c:pt idx="3">
                  <c:v>111.6</c:v>
                </c:pt>
                <c:pt idx="4">
                  <c:v>48524.3</c:v>
                </c:pt>
                <c:pt idx="5">
                  <c:v>5000</c:v>
                </c:pt>
                <c:pt idx="6">
                  <c:v>57012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17-490B-8755-D2006E4F8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0975360"/>
        <c:axId val="100976896"/>
      </c:barChart>
      <c:catAx>
        <c:axId val="10097536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976896"/>
        <c:crosses val="autoZero"/>
        <c:auto val="1"/>
        <c:lblAlgn val="ctr"/>
        <c:lblOffset val="100"/>
        <c:noMultiLvlLbl val="0"/>
      </c:catAx>
      <c:valAx>
        <c:axId val="10097689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009753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>
              <a:solidFill>
                <a:schemeClr val="tx1"/>
              </a:solidFill>
            </a:defRPr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13"/>
          <c:dPt>
            <c:idx val="0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185B-42ED-9CC0-02EA6730CA2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185B-42ED-9CC0-02EA6730CA2B}"/>
              </c:ext>
            </c:extLst>
          </c:dPt>
          <c:dLbls>
            <c:dLbl>
              <c:idx val="0"/>
              <c:layout>
                <c:manualLayout>
                  <c:x val="-4.2704977224752805E-2"/>
                  <c:y val="-2.24227368952916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185B-42ED-9CC0-02EA6730CA2B}"/>
                </c:ext>
              </c:extLst>
            </c:dLbl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15229.2</c:v>
                </c:pt>
                <c:pt idx="1">
                  <c:v>243047.5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5B-42ED-9CC0-02EA6730CA2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"/>
          <c:y val="0"/>
          <c:w val="0.93644008192638095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overlay val="0"/>
      <c:txPr>
        <a:bodyPr/>
        <a:lstStyle/>
        <a:p>
          <a:pPr>
            <a:defRPr sz="16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 formatCode="0.0">
                  <c:v>22</c:v>
                </c:pt>
                <c:pt idx="1">
                  <c:v>23.1</c:v>
                </c:pt>
                <c:pt idx="2">
                  <c:v>24.5</c:v>
                </c:pt>
                <c:pt idx="3">
                  <c:v>25.9</c:v>
                </c:pt>
                <c:pt idx="4">
                  <c:v>27.5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659-4A4E-803C-E04FB60830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22336"/>
        <c:axId val="53436416"/>
        <c:axId val="0"/>
      </c:bar3DChart>
      <c:catAx>
        <c:axId val="5342233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36416"/>
        <c:crosses val="autoZero"/>
        <c:auto val="1"/>
        <c:lblAlgn val="ctr"/>
        <c:lblOffset val="100"/>
        <c:noMultiLvlLbl val="0"/>
      </c:catAx>
      <c:valAx>
        <c:axId val="5343641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0.0" sourceLinked="1"/>
        <c:majorTickMark val="out"/>
        <c:minorTickMark val="none"/>
        <c:tickLblPos val="nextTo"/>
        <c:crossAx val="5342233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sz="1800" dirty="0" smtClean="0"/>
              <a:t>               </a:t>
            </a:r>
            <a:endParaRPr lang="ru-RU" sz="1800" dirty="0"/>
          </a:p>
        </c:rich>
      </c:tx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Расходы по переданным полномочиям субъекта та в 2019 году по подразделу 01 13 " Другие общегосударственные вопросы"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-0.10819292720976836"/>
                  <c:y val="-8.818464615042773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217-446C-961A-E6470EED1065}"/>
                </c:ext>
              </c:extLst>
            </c:dLbl>
            <c:dLbl>
              <c:idx val="1"/>
              <c:layout>
                <c:manualLayout>
                  <c:x val="-8.0033124237362988E-2"/>
                  <c:y val="-4.409405899344517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217-446C-961A-E6470EED1065}"/>
                </c:ext>
              </c:extLst>
            </c:dLbl>
            <c:dLbl>
              <c:idx val="2"/>
              <c:layout>
                <c:manualLayout>
                  <c:x val="-8.0033124237362988E-2"/>
                  <c:y val="-1.32276969225641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217-446C-961A-E6470EED1065}"/>
                </c:ext>
              </c:extLst>
            </c:dLbl>
            <c:dLbl>
              <c:idx val="3"/>
              <c:layout>
                <c:manualLayout>
                  <c:x val="1.037466425299149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17-446C-961A-E6470EED1065}"/>
                </c:ext>
              </c:extLst>
            </c:dLbl>
            <c:dLbl>
              <c:idx val="4"/>
              <c:layout>
                <c:manualLayout>
                  <c:x val="2.3713518292551996E-2"/>
                  <c:y val="-6.613848461282120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217-446C-961A-E6470EED1065}"/>
                </c:ext>
              </c:extLst>
            </c:dLbl>
            <c:dLbl>
              <c:idx val="5"/>
              <c:layout>
                <c:manualLayout>
                  <c:x val="4.4462846798534884E-2"/>
                  <c:y val="-2.2046161537606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F-4927-AD0F-B9B88C62060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 хранение, комплектование, учет и использованию архивных документов</c:v>
                </c:pt>
                <c:pt idx="1">
                  <c:v>в области охраны труда</c:v>
                </c:pt>
                <c:pt idx="2">
                  <c:v>по определению персонального состава и обеспечению деятельности административных комиссий </c:v>
                </c:pt>
                <c:pt idx="3">
                  <c:v>по определению перечня должностных лиц органов местного самоуправления, уполномоченных составлять протоколы об административных правонарушениях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2859.4</c:v>
                </c:pt>
                <c:pt idx="1">
                  <c:v>1129.0999999999999</c:v>
                </c:pt>
                <c:pt idx="2">
                  <c:v>1128.4000000000001</c:v>
                </c:pt>
                <c:pt idx="3">
                  <c:v>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217-446C-961A-E6470EED106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2261504"/>
        <c:axId val="102263040"/>
        <c:axId val="0"/>
      </c:bar3DChart>
      <c:catAx>
        <c:axId val="10226150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02263040"/>
        <c:crosses val="autoZero"/>
        <c:auto val="1"/>
        <c:lblAlgn val="ctr"/>
        <c:lblOffset val="100"/>
        <c:noMultiLvlLbl val="0"/>
      </c:catAx>
      <c:valAx>
        <c:axId val="102263040"/>
        <c:scaling>
          <c:orientation val="minMax"/>
        </c:scaling>
        <c:delete val="1"/>
        <c:axPos val="b"/>
        <c:majorGridlines/>
        <c:numFmt formatCode="#\ ##0.0" sourceLinked="1"/>
        <c:majorTickMark val="out"/>
        <c:minorTickMark val="none"/>
        <c:tickLblPos val="nextTo"/>
        <c:crossAx val="1022615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1746616631073916"/>
          <c:y val="4.8011861846786796E-2"/>
          <c:w val="0.48253383368926084"/>
          <c:h val="0.895385121612144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960124088776454"/>
                      <c:h val="6.379103417304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438-4D3C-84C0-370DFD0C10F9}"/>
                </c:ext>
              </c:extLst>
            </c:dLbl>
            <c:dLbl>
              <c:idx val="1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351841248408294"/>
                      <c:h val="6.3791034173041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2277-4C89-AC5E-312F46476C05}"/>
                </c:ext>
              </c:extLst>
            </c:dLbl>
            <c:dLbl>
              <c:idx val="2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65214976113759"/>
                      <c:h val="9.1960439450389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77-4C89-AC5E-312F46476C05}"/>
                </c:ext>
              </c:extLst>
            </c:dLbl>
            <c:dLbl>
              <c:idx val="3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9121935169596533"/>
                      <c:h val="9.196043945038970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2277-4C89-AC5E-312F46476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000" b="1"/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 хозяйство</c:v>
                </c:pt>
                <c:pt idx="1">
                  <c:v>Транспорт</c:v>
                </c:pt>
                <c:pt idx="2">
                  <c:v>Дорожное хозяйство (дорожные фонды)</c:v>
                </c:pt>
                <c:pt idx="3">
                  <c:v>Другие вопросы в области национальной экономики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100</c:v>
                </c:pt>
                <c:pt idx="1">
                  <c:v>2577.3000000000002</c:v>
                </c:pt>
                <c:pt idx="2">
                  <c:v>15033.2</c:v>
                </c:pt>
                <c:pt idx="3">
                  <c:v>17294.400000000001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277-4C89-AC5E-312F46476C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2319616"/>
        <c:axId val="102321152"/>
      </c:barChart>
      <c:catAx>
        <c:axId val="102319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21152"/>
        <c:crosses val="autoZero"/>
        <c:auto val="1"/>
        <c:lblAlgn val="ctr"/>
        <c:lblOffset val="100"/>
        <c:noMultiLvlLbl val="0"/>
      </c:catAx>
      <c:valAx>
        <c:axId val="102321152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023196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9144151941773911"/>
          <c:y val="0.11347218927626661"/>
          <c:w val="0.50855848058226094"/>
          <c:h val="0.8603107537600926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13330726691436956"/>
                  <c:y val="-2.4117505433557373E-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1757242392568624"/>
                      <c:h val="8.2896886072806875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15EF-49C0-AF2D-3CB88D7D641F}"/>
                </c:ext>
              </c:extLst>
            </c:dLbl>
            <c:dLbl>
              <c:idx val="1"/>
              <c:layout>
                <c:manualLayout>
                  <c:x val="0.13559661171434456"/>
                  <c:y val="-9.53357120823126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5582860407800496"/>
                      <c:h val="8.2896834992190416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593C-4BC9-912A-A0E611AAEE55}"/>
                </c:ext>
              </c:extLst>
            </c:dLbl>
            <c:dLbl>
              <c:idx val="2"/>
              <c:layout>
                <c:manualLayout>
                  <c:x val="-1.2125637259137649E-2"/>
                  <c:y val="3.94856624554151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446353455280569"/>
                      <c:h val="0.103914656248808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3C-4BC9-912A-A0E611AAEE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Жилищное хозяйство</c:v>
                </c:pt>
                <c:pt idx="1">
                  <c:v>Коммунальное хозяйство</c:v>
                </c:pt>
                <c:pt idx="2">
                  <c:v>Благоустройство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178</c:v>
                </c:pt>
                <c:pt idx="1">
                  <c:v>20565.400000000001</c:v>
                </c:pt>
                <c:pt idx="2">
                  <c:v>45094.5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93C-4BC9-912A-A0E611AAEE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204544"/>
        <c:axId val="102206080"/>
      </c:barChart>
      <c:catAx>
        <c:axId val="102204544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206080"/>
        <c:crosses val="autoZero"/>
        <c:auto val="1"/>
        <c:lblAlgn val="ctr"/>
        <c:lblOffset val="100"/>
        <c:noMultiLvlLbl val="0"/>
      </c:catAx>
      <c:valAx>
        <c:axId val="10220608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022045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>
              <a:solidFill>
                <a:schemeClr val="accent6">
                  <a:lumMod val="10000"/>
                </a:schemeClr>
              </a:solidFill>
            </a:defRPr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Национальная безопасность и правоохранительная деятельность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8.9326035845866888E-2"/>
                  <c:y val="-5.8522424090946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435311992361209"/>
                      <c:h val="6.6605344504205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8353-4B6C-BB62-DDAC61FCD427}"/>
                </c:ext>
              </c:extLst>
            </c:dLbl>
            <c:dLbl>
              <c:idx val="1"/>
              <c:layout>
                <c:manualLayout>
                  <c:x val="0.11312402086279445"/>
                  <c:y val="2.556076700012397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79866801586611"/>
                      <c:h val="6.660534450420541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353-4B6C-BB62-DDAC61FCD427}"/>
                </c:ext>
              </c:extLst>
            </c:dLbl>
            <c:dLbl>
              <c:idx val="2"/>
              <c:layout>
                <c:manualLayout>
                  <c:x val="0.11433451838684582"/>
                  <c:y val="-5.03845291724440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353-4B6C-BB62-DDAC61FCD4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>
                    <a:solidFill>
                      <a:schemeClr val="accent6">
                        <a:lumMod val="1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Гражданская оборона</c:v>
                </c:pt>
                <c:pt idx="1">
                  <c:v>Защита населения и территории от чрезвычайных ситуаций природного и техногенного характера, пожарная безопасность</c:v>
                </c:pt>
                <c:pt idx="2">
                  <c:v>Другие вопросы в области национальной безопасности и правоохранительной деятельности</c:v>
                </c:pt>
              </c:strCache>
            </c:strRef>
          </c:cat>
          <c:val>
            <c:numRef>
              <c:f>Лист1!$B$2:$B$4</c:f>
              <c:numCache>
                <c:formatCode>#\ ##0.0</c:formatCode>
                <c:ptCount val="3"/>
                <c:pt idx="0">
                  <c:v>126</c:v>
                </c:pt>
                <c:pt idx="1">
                  <c:v>12529.5</c:v>
                </c:pt>
                <c:pt idx="2">
                  <c:v>235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353-4B6C-BB62-DDAC61FCD4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367616"/>
        <c:axId val="102369152"/>
      </c:barChart>
      <c:catAx>
        <c:axId val="10236761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5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369152"/>
        <c:crosses val="autoZero"/>
        <c:auto val="1"/>
        <c:lblAlgn val="ctr"/>
        <c:lblOffset val="100"/>
        <c:noMultiLvlLbl val="0"/>
      </c:catAx>
      <c:valAx>
        <c:axId val="102369152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102367616"/>
        <c:crosses val="autoZero"/>
        <c:crossBetween val="between"/>
      </c:valAx>
      <c:spPr>
        <a:ln>
          <a:solidFill>
            <a:schemeClr val="bg1"/>
          </a:solidFill>
        </a:ln>
        <a:effectLst>
          <a:glow>
            <a:schemeClr val="bg1"/>
          </a:glo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>
        <c:manualLayout>
          <c:xMode val="edge"/>
          <c:yMode val="edge"/>
          <c:x val="0.31674700285826829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53967930330973324"/>
          <c:y val="1.6601330010951165E-3"/>
          <c:w val="0.35366570381068768"/>
          <c:h val="0.8026533207068703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199755582713031"/>
                      <c:h val="8.4377309046790208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58B-48F8-89C2-47EB9033CBC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охраны окружающей среды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5442.2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8B-48F8-89C2-47EB9033CBC9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456722320"/>
        <c:axId val="456723568"/>
      </c:barChart>
      <c:dateAx>
        <c:axId val="456722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1587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>
              <a:defRPr sz="1197" b="1" i="0" u="none" strike="noStrike" kern="1200" baseline="0">
                <a:solidFill>
                  <a:schemeClr val="accent3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56723568"/>
        <c:crosses val="autoZero"/>
        <c:auto val="0"/>
        <c:lblOffset val="80"/>
        <c:baseTimeUnit val="days"/>
        <c:majorUnit val="1"/>
      </c:dateAx>
      <c:valAx>
        <c:axId val="456723568"/>
        <c:scaling>
          <c:orientation val="minMax"/>
        </c:scaling>
        <c:delete val="1"/>
        <c:axPos val="b"/>
        <c:numFmt formatCode="#\ ##0.0" sourceLinked="1"/>
        <c:majorTickMark val="out"/>
        <c:minorTickMark val="none"/>
        <c:tickLblPos val="nextTo"/>
        <c:crossAx val="456722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8122227690288716"/>
          <c:y val="0.10155835214086986"/>
          <c:w val="0.48544438976377952"/>
          <c:h val="0.859724387512170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Образование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2"/>
              <c:layout>
                <c:manualLayout>
                  <c:x val="9.0445600310275667E-2"/>
                  <c:y val="-8.503947974587257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6C0-4A34-9C75-7D457003111F}"/>
                </c:ext>
              </c:extLst>
            </c:dLbl>
            <c:dLbl>
              <c:idx val="3"/>
              <c:layout>
                <c:manualLayout>
                  <c:x val="8.7499999999999925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6C0-4A34-9C75-7D457003111F}"/>
                </c:ext>
              </c:extLst>
            </c:dLbl>
            <c:dLbl>
              <c:idx val="4"/>
              <c:layout>
                <c:manualLayout>
                  <c:x val="0.1125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6C0-4A34-9C75-7D457003111F}"/>
                </c:ext>
              </c:extLst>
            </c:dLbl>
            <c:dLbl>
              <c:idx val="5"/>
              <c:layout>
                <c:manualLayout>
                  <c:x val="0.11174686032211804"/>
                  <c:y val="-2.834649324862418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6C0-4A34-9C75-7D45700311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Дошкольное образование</c:v>
                </c:pt>
                <c:pt idx="1">
                  <c:v>Общее образование</c:v>
                </c:pt>
                <c:pt idx="2">
                  <c:v>Дополнительное образование детей</c:v>
                </c:pt>
                <c:pt idx="3">
                  <c:v>Профессиональное подготовка, переподготовка и повышение квалификации</c:v>
                </c:pt>
                <c:pt idx="4">
                  <c:v>Молодежная политика</c:v>
                </c:pt>
                <c:pt idx="5">
                  <c:v>Другие вопросы в области образования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617073.4</c:v>
                </c:pt>
                <c:pt idx="1">
                  <c:v>1009037.6</c:v>
                </c:pt>
                <c:pt idx="2">
                  <c:v>105956.8</c:v>
                </c:pt>
                <c:pt idx="3">
                  <c:v>1770.4</c:v>
                </c:pt>
                <c:pt idx="4">
                  <c:v>20664.8</c:v>
                </c:pt>
                <c:pt idx="5">
                  <c:v>99473.9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C0-4A34-9C75-7D45700311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0719232"/>
        <c:axId val="100721024"/>
      </c:barChart>
      <c:catAx>
        <c:axId val="10071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0721024"/>
        <c:crosses val="autoZero"/>
        <c:auto val="1"/>
        <c:lblAlgn val="ctr"/>
        <c:lblOffset val="100"/>
        <c:noMultiLvlLbl val="0"/>
      </c:catAx>
      <c:valAx>
        <c:axId val="1007210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00719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93531764444474"/>
          <c:y val="0.11111248270082473"/>
          <c:w val="0.81793934660854672"/>
          <c:h val="0.59011618736464122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1-333C-4587-8CCA-5A4138FA3CD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333C-4587-8CCA-5A4138FA3CDC}"/>
              </c:ext>
            </c:extLst>
          </c:dPt>
          <c:dPt>
            <c:idx val="2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5-333C-4587-8CCA-5A4138FA3CDC}"/>
              </c:ext>
            </c:extLst>
          </c:dPt>
          <c:dPt>
            <c:idx val="3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7-333C-4587-8CCA-5A4138FA3CDC}"/>
              </c:ext>
            </c:extLst>
          </c:dPt>
          <c:dLbls>
            <c:dLbl>
              <c:idx val="2"/>
              <c:layout>
                <c:manualLayout>
                  <c:x val="-2.2622792728912475E-2"/>
                  <c:y val="-2.260760395000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33C-4587-8CCA-5A4138FA3CDC}"/>
                </c:ext>
              </c:extLst>
            </c:dLbl>
            <c:dLbl>
              <c:idx val="3"/>
              <c:layout>
                <c:manualLayout>
                  <c:x val="6.7039221949195191E-2"/>
                  <c:y val="-4.0312620839912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33C-4587-8CCA-5A4138FA3C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Средства областного бюджета</c:v>
                </c:pt>
                <c:pt idx="1">
                  <c:v>Средства местного бюджета</c:v>
                </c:pt>
                <c:pt idx="2">
                  <c:v>Доходы от оказания платных услуг</c:v>
                </c:pt>
                <c:pt idx="3">
                  <c:v>Безвозмездные поступления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1213312.8999999999</c:v>
                </c:pt>
                <c:pt idx="1">
                  <c:v>580763.6</c:v>
                </c:pt>
                <c:pt idx="2">
                  <c:v>59900.4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33C-4587-8CCA-5A4138FA3C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egendEntry>
        <c:idx val="0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2"/>
        <c:txPr>
          <a:bodyPr/>
          <a:lstStyle/>
          <a:p>
            <a:pPr>
              <a:defRPr sz="16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</c:legendEntry>
      <c:legendEntry>
        <c:idx val="3"/>
        <c:delete val="1"/>
      </c:legendEntry>
      <c:overlay val="0"/>
      <c:txPr>
        <a:bodyPr/>
        <a:lstStyle/>
        <a:p>
          <a:pPr>
            <a:defRPr sz="1600" b="1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4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КУЛЬТУРА И КИНЕМАТОГРАФИЯ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Другие вопросы в области культурыы и кинематографии</c:v>
                </c:pt>
                <c:pt idx="1">
                  <c:v>Культура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60058.5</c:v>
                </c:pt>
                <c:pt idx="1">
                  <c:v>120698.3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AF-44EF-9EF7-A216EBCF69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2519552"/>
        <c:axId val="102521088"/>
      </c:barChart>
      <c:catAx>
        <c:axId val="102519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2521088"/>
        <c:crosses val="autoZero"/>
        <c:auto val="1"/>
        <c:lblAlgn val="ctr"/>
        <c:lblOffset val="100"/>
        <c:noMultiLvlLbl val="0"/>
      </c:catAx>
      <c:valAx>
        <c:axId val="10252108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0251955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8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C42-4AA0-B9B6-5443854762C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BC42-4AA0-B9B6-5443854762CE}"/>
              </c:ext>
            </c:extLst>
          </c:dPt>
          <c:dPt>
            <c:idx val="2"/>
            <c:bubble3D val="0"/>
            <c:spPr>
              <a:solidFill>
                <a:schemeClr val="accent6">
                  <a:lumMod val="90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6-8C64-413E-88B9-53956B41A99C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BC42-4AA0-B9B6-5443854762CE}"/>
              </c:ext>
            </c:extLst>
          </c:dPt>
          <c:dLbls>
            <c:dLbl>
              <c:idx val="0"/>
              <c:layout>
                <c:manualLayout>
                  <c:x val="9.0036380786577178E-2"/>
                  <c:y val="-3.60280647814614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C42-4AA0-B9B6-5443854762CE}"/>
                </c:ext>
              </c:extLst>
            </c:dLbl>
            <c:dLbl>
              <c:idx val="2"/>
              <c:layout>
                <c:manualLayout>
                  <c:x val="-0.10576377951469444"/>
                  <c:y val="-7.3217173400488616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64-413E-88B9-53956B41A99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Доходы от оказания платных услуг</c:v>
                </c:pt>
                <c:pt idx="1">
                  <c:v>Местный бюджет</c:v>
                </c:pt>
                <c:pt idx="2">
                  <c:v>Областные средства</c:v>
                </c:pt>
              </c:strCache>
            </c:strRef>
          </c:cat>
          <c:val>
            <c:numRef>
              <c:f>Лист1!$B$2:$B$4</c:f>
              <c:numCache>
                <c:formatCode>#\,##0.0</c:formatCode>
                <c:ptCount val="3"/>
                <c:pt idx="0">
                  <c:v>3055</c:v>
                </c:pt>
                <c:pt idx="1">
                  <c:v>171008.2</c:v>
                </c:pt>
                <c:pt idx="2">
                  <c:v>6693.6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C42-4AA0-B9B6-54438547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21474472607618761"/>
          <c:y val="0.76328845406066004"/>
          <c:w val="0.68203818856728327"/>
          <c:h val="0.2220141049142687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Социальная политика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1-6E98-40A0-BE70-45288DC0BFF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3-6E98-40A0-BE70-45288DC0BFF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5-6E98-40A0-BE70-45288DC0BFF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</c:spPr>
            <c:extLst>
              <c:ext xmlns:c16="http://schemas.microsoft.com/office/drawing/2014/chart" uri="{C3380CC4-5D6E-409C-BE32-E72D297353CC}">
                <c16:uniqueId val="{00000007-6E98-40A0-BE70-45288DC0BFF1}"/>
              </c:ext>
            </c:extLst>
          </c:dPt>
          <c:dLbls>
            <c:dLbl>
              <c:idx val="0"/>
              <c:layout>
                <c:manualLayout>
                  <c:x val="0.12917187605133076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E98-40A0-BE70-45288DC0BFF1}"/>
                </c:ext>
              </c:extLst>
            </c:dLbl>
            <c:dLbl>
              <c:idx val="1"/>
              <c:layout>
                <c:manualLayout>
                  <c:x val="0.1415922487485741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E98-40A0-BE70-45288DC0BFF1}"/>
                </c:ext>
              </c:extLst>
            </c:dLbl>
            <c:dLbl>
              <c:idx val="3"/>
              <c:layout>
                <c:manualLayout>
                  <c:x val="0.12420372697243343"/>
                  <c:y val="-2.383368814876425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E98-40A0-BE70-45288DC0BF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Другие вопросы в области социальной политики</c:v>
                </c:pt>
                <c:pt idx="1">
                  <c:v>Охрана семьи и детсва</c:v>
                </c:pt>
                <c:pt idx="2">
                  <c:v>Социальное обеспечение населения</c:v>
                </c:pt>
                <c:pt idx="3">
                  <c:v>Пенсионное обеспечение</c:v>
                </c:pt>
              </c:strCache>
            </c:strRef>
          </c:cat>
          <c:val>
            <c:numRef>
              <c:f>Лист1!$B$2:$B$5</c:f>
              <c:numCache>
                <c:formatCode>#\ ##0.0</c:formatCode>
                <c:ptCount val="4"/>
                <c:pt idx="0">
                  <c:v>6074.9</c:v>
                </c:pt>
                <c:pt idx="1">
                  <c:v>28301.8</c:v>
                </c:pt>
                <c:pt idx="2">
                  <c:v>35814.300000000003</c:v>
                </c:pt>
                <c:pt idx="3">
                  <c:v>6307.7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8-40A0-BE70-45288DC0BF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08885120"/>
        <c:axId val="108886656"/>
      </c:barChart>
      <c:catAx>
        <c:axId val="108885120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08886656"/>
        <c:crosses val="autoZero"/>
        <c:auto val="1"/>
        <c:lblAlgn val="ctr"/>
        <c:lblOffset val="100"/>
        <c:noMultiLvlLbl val="0"/>
      </c:catAx>
      <c:valAx>
        <c:axId val="108886656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08885120"/>
        <c:crosses val="autoZero"/>
        <c:crossBetween val="between"/>
      </c:valAx>
      <c:spPr>
        <a:ln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599860785337364E-2"/>
          <c:y val="0.12153400799062178"/>
          <c:w val="0.91440013921466268"/>
          <c:h val="0.73633400320581832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77.099999999999994</c:v>
                </c:pt>
                <c:pt idx="1">
                  <c:v>80.8</c:v>
                </c:pt>
                <c:pt idx="2">
                  <c:v>81.900000000000006</c:v>
                </c:pt>
                <c:pt idx="3">
                  <c:v>83.3</c:v>
                </c:pt>
                <c:pt idx="4">
                  <c:v>85.1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8FC-4444-877E-B9B37D560B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3469568"/>
        <c:axId val="53471104"/>
        <c:axId val="0"/>
      </c:bar3DChart>
      <c:catAx>
        <c:axId val="53469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3471104"/>
        <c:crosses val="autoZero"/>
        <c:auto val="1"/>
        <c:lblAlgn val="ctr"/>
        <c:lblOffset val="100"/>
        <c:noMultiLvlLbl val="0"/>
      </c:catAx>
      <c:valAx>
        <c:axId val="53471104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4695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FF03-4BDF-B424-DEE8F1C84E4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3-FF03-4BDF-B424-DEE8F1C84E4F}"/>
              </c:ext>
            </c:extLst>
          </c:dPt>
          <c:dLbls>
            <c:dLbl>
              <c:idx val="0"/>
              <c:layout>
                <c:manualLayout>
                  <c:x val="-4.1050880503259203E-2"/>
                  <c:y val="-7.820066561231758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F03-4BDF-B424-DEE8F1C84E4F}"/>
                </c:ext>
              </c:extLst>
            </c:dLbl>
            <c:dLbl>
              <c:idx val="1"/>
              <c:layout>
                <c:manualLayout>
                  <c:x val="0.20497358217028708"/>
                  <c:y val="-0.1740746126247410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03-4BDF-B424-DEE8F1C84E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Средства местного бюджета</c:v>
                </c:pt>
                <c:pt idx="1">
                  <c:v>Средства областного бюджета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 formatCode="#,##0.00">
                  <c:v>20094.599999999999</c:v>
                </c:pt>
                <c:pt idx="1">
                  <c:v>56404.1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F03-4BDF-B424-DEE8F1C84E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0.16968173845893261"/>
          <c:y val="0.73423418639758986"/>
          <c:w val="0.66063629542072744"/>
          <c:h val="0.26576581360241019"/>
        </c:manualLayout>
      </c:layout>
      <c:overlay val="0"/>
      <c:txPr>
        <a:bodyPr/>
        <a:lstStyle/>
        <a:p>
          <a:pPr>
            <a:defRPr sz="14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6450525558888518"/>
          <c:y val="7.1073192570982935E-2"/>
          <c:w val="0.83158902461970419"/>
          <c:h val="0.452138382904753"/>
        </c:manualLayout>
      </c:layout>
      <c:bar3D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09044864"/>
        <c:axId val="109046400"/>
        <c:axId val="0"/>
      </c:bar3DChart>
      <c:catAx>
        <c:axId val="109044864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100" b="0"/>
            </a:pPr>
            <a:endParaRPr lang="ru-RU"/>
          </a:p>
        </c:txPr>
        <c:crossAx val="109046400"/>
        <c:crosses val="autoZero"/>
        <c:auto val="1"/>
        <c:lblAlgn val="ctr"/>
        <c:lblOffset val="100"/>
        <c:noMultiLvlLbl val="0"/>
      </c:catAx>
      <c:valAx>
        <c:axId val="109046400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090448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771929824561403E-3"/>
          <c:y val="0"/>
          <c:w val="0.91959064327485385"/>
          <c:h val="0.24320105664297006"/>
        </c:manualLayout>
      </c:layout>
      <c:bar3D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10106112"/>
        <c:axId val="110107648"/>
        <c:axId val="0"/>
      </c:bar3DChart>
      <c:catAx>
        <c:axId val="110106112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10107648"/>
        <c:crosses val="autoZero"/>
        <c:auto val="1"/>
        <c:lblAlgn val="ctr"/>
        <c:lblOffset val="100"/>
        <c:noMultiLvlLbl val="0"/>
      </c:catAx>
      <c:valAx>
        <c:axId val="110107648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#,##0.0" sourceLinked="1"/>
        <c:majorTickMark val="out"/>
        <c:minorTickMark val="none"/>
        <c:tickLblPos val="nextTo"/>
        <c:crossAx val="1101061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0.11310394197135888"/>
                  <c:y val="-2.67226200455841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190 299.4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946582878429592"/>
                      <c:h val="0.1049664515390545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E1E-4CC5-B9F9-943932BF204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Физическая культура и спорт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190299.4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E1E-4CC5-B9F9-943932BF20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17829632"/>
        <c:axId val="117831168"/>
      </c:barChart>
      <c:catAx>
        <c:axId val="11782963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accent3">
                    <a:lumMod val="50000"/>
                  </a:schemeClr>
                </a:solidFill>
              </a:defRPr>
            </a:pPr>
            <a:endParaRPr lang="ru-RU"/>
          </a:p>
        </c:txPr>
        <c:crossAx val="117831168"/>
        <c:crosses val="autoZero"/>
        <c:auto val="1"/>
        <c:lblAlgn val="ctr"/>
        <c:lblOffset val="100"/>
        <c:noMultiLvlLbl val="0"/>
      </c:catAx>
      <c:valAx>
        <c:axId val="117831168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1178296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600"/>
          </a:pPr>
          <a:endParaRPr lang="ru-RU"/>
        </a:p>
      </c:txPr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Источники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2EBC-4711-BB23-9D0569CB51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3-2EBC-4711-BB23-9D0569CB5152}"/>
              </c:ext>
            </c:extLst>
          </c:dPt>
          <c:dPt>
            <c:idx val="3"/>
            <c:bubble3D val="0"/>
            <c:spPr>
              <a:solidFill>
                <a:schemeClr val="accent6"/>
              </a:solidFill>
            </c:spPr>
            <c:extLst>
              <c:ext xmlns:c16="http://schemas.microsoft.com/office/drawing/2014/chart" uri="{C3380CC4-5D6E-409C-BE32-E72D297353CC}">
                <c16:uniqueId val="{00000005-2EBC-4711-BB23-9D0569CB5152}"/>
              </c:ext>
            </c:extLst>
          </c:dPt>
          <c:dLbls>
            <c:dLbl>
              <c:idx val="0"/>
              <c:layout>
                <c:manualLayout>
                  <c:x val="4.5268082192256413E-2"/>
                  <c:y val="-5.05934776015878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EBC-4711-BB23-9D0569CB5152}"/>
                </c:ext>
              </c:extLst>
            </c:dLbl>
            <c:dLbl>
              <c:idx val="1"/>
              <c:layout>
                <c:manualLayout>
                  <c:x val="2.3870611598711254E-2"/>
                  <c:y val="-0.170635507466137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EBC-4711-BB23-9D0569CB5152}"/>
                </c:ext>
              </c:extLst>
            </c:dLbl>
            <c:dLbl>
              <c:idx val="2"/>
              <c:layout>
                <c:manualLayout>
                  <c:x val="-9.6452173716809239E-2"/>
                  <c:y val="-3.361188096217537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EBC-4711-BB23-9D0569CB5152}"/>
                </c:ext>
              </c:extLst>
            </c:dLbl>
            <c:dLbl>
              <c:idx val="3"/>
              <c:layout>
                <c:manualLayout>
                  <c:x val="8.1715855356349301E-2"/>
                  <c:y val="-0.103345311481907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EBC-4711-BB23-9D0569CB515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Доходы от оказания платных услуг</c:v>
                </c:pt>
                <c:pt idx="1">
                  <c:v>Местный бюджет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6950</c:v>
                </c:pt>
                <c:pt idx="1">
                  <c:v>183349.4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2EBC-4711-BB23-9D0569CB51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b"/>
      <c:layout>
        <c:manualLayout>
          <c:xMode val="edge"/>
          <c:yMode val="edge"/>
          <c:x val="4.3815227127541392E-2"/>
          <c:y val="0.69027915817161445"/>
          <c:w val="0.78835988709587834"/>
          <c:h val="0.29542062893912691"/>
        </c:manualLayout>
      </c:layout>
      <c:overlay val="0"/>
      <c:txPr>
        <a:bodyPr/>
        <a:lstStyle/>
        <a:p>
          <a:pPr>
            <a:defRPr sz="1100" b="1">
              <a:solidFill>
                <a:schemeClr val="accent3">
                  <a:lumMod val="50000"/>
                </a:schemeClr>
              </a:solidFill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7318071744041323"/>
          <c:y val="7.3660116196239633E-2"/>
          <c:w val="0.48592185409350652"/>
          <c:h val="0.8718728964755549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Другие вопросы в области средств массовой информации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5998.8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A6E-4869-9D6F-0AE283D69F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29824"/>
        <c:axId val="126031360"/>
      </c:barChart>
      <c:catAx>
        <c:axId val="126029824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6031360"/>
        <c:crosses val="autoZero"/>
        <c:auto val="1"/>
        <c:lblAlgn val="ctr"/>
        <c:lblOffset val="100"/>
        <c:noMultiLvlLbl val="0"/>
      </c:catAx>
      <c:valAx>
        <c:axId val="12603136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260298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txPr>
        <a:bodyPr/>
        <a:lstStyle/>
        <a:p>
          <a:pPr>
            <a:defRPr sz="1200"/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40594299046137733"/>
          <c:y val="0.10994804589613499"/>
          <c:w val="0.58964080380883654"/>
          <c:h val="0.8772867177512357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355556043316855E-2"/>
                  <c:y val="9.79829401671419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384563360651015"/>
                      <c:h val="6.290504758730511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075B-4AE5-8268-731F40459F4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Дотации на выравнивание бюджетной обеспеченности поселений 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90995.199999999997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E39-43B4-AD77-A5D94E9095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26052608"/>
        <c:axId val="126054400"/>
      </c:barChart>
      <c:catAx>
        <c:axId val="12605260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chemeClr val="tx1"/>
                </a:solidFill>
              </a:defRPr>
            </a:pPr>
            <a:endParaRPr lang="ru-RU"/>
          </a:p>
        </c:txPr>
        <c:crossAx val="126054400"/>
        <c:crosses val="autoZero"/>
        <c:auto val="1"/>
        <c:lblAlgn val="ctr"/>
        <c:lblOffset val="100"/>
        <c:noMultiLvlLbl val="0"/>
      </c:catAx>
      <c:valAx>
        <c:axId val="126054400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#\ ##0.0" sourceLinked="1"/>
        <c:majorTickMark val="out"/>
        <c:minorTickMark val="none"/>
        <c:tickLblPos val="nextTo"/>
        <c:crossAx val="1260526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0.31746472614153975"/>
                  <c:y val="-1.44961062165086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64BB-4C0E-A1F2-F081F397ED2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cat>
            <c:strRef>
              <c:f>Лист1!$A$2</c:f>
              <c:strCache>
                <c:ptCount val="1"/>
                <c:pt idx="0">
                  <c:v>Обслуживание муниципального долга</c:v>
                </c:pt>
              </c:strCache>
            </c:strRef>
          </c:cat>
          <c:val>
            <c:numRef>
              <c:f>Лист1!$B$2</c:f>
              <c:numCache>
                <c:formatCode>#,##0.00</c:formatCode>
                <c:ptCount val="1"/>
                <c:pt idx="0">
                  <c:v>1000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B-4C0E-A1F2-F081F397ED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5990400"/>
        <c:axId val="125991936"/>
      </c:barChart>
      <c:catAx>
        <c:axId val="12599040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ru-RU"/>
          </a:p>
        </c:txPr>
        <c:crossAx val="125991936"/>
        <c:crosses val="autoZero"/>
        <c:auto val="1"/>
        <c:lblAlgn val="ctr"/>
        <c:lblOffset val="100"/>
        <c:noMultiLvlLbl val="0"/>
      </c:catAx>
      <c:valAx>
        <c:axId val="125991936"/>
        <c:scaling>
          <c:orientation val="minMax"/>
        </c:scaling>
        <c:delete val="1"/>
        <c:axPos val="b"/>
        <c:numFmt formatCode="#,##0.00" sourceLinked="1"/>
        <c:majorTickMark val="out"/>
        <c:minorTickMark val="none"/>
        <c:tickLblPos val="nextTo"/>
        <c:crossAx val="12599040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9"/>
    </mc:Choice>
    <mc:Fallback>
      <c:style val="29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Численность населения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Лист1!$A$3:$A$9</c:f>
              <c:numCache>
                <c:formatCode>General</c:formatCode>
                <c:ptCount val="7"/>
                <c:pt idx="0">
                  <c:v>2015</c:v>
                </c:pt>
                <c:pt idx="1">
                  <c:v>2016</c:v>
                </c:pt>
                <c:pt idx="2">
                  <c:v>2017</c:v>
                </c:pt>
                <c:pt idx="3">
                  <c:v>2018</c:v>
                </c:pt>
                <c:pt idx="4">
                  <c:v>2019</c:v>
                </c:pt>
                <c:pt idx="5">
                  <c:v>2020</c:v>
                </c:pt>
                <c:pt idx="6">
                  <c:v>2021</c:v>
                </c:pt>
              </c:numCache>
            </c:numRef>
          </c:cat>
          <c:val>
            <c:numRef>
              <c:f>Лист1!$B$3:$B$9</c:f>
              <c:numCache>
                <c:formatCode>General</c:formatCode>
                <c:ptCount val="7"/>
                <c:pt idx="0">
                  <c:v>50.7</c:v>
                </c:pt>
                <c:pt idx="1">
                  <c:v>50.1</c:v>
                </c:pt>
                <c:pt idx="2">
                  <c:v>49.7</c:v>
                </c:pt>
                <c:pt idx="3">
                  <c:v>48.9</c:v>
                </c:pt>
                <c:pt idx="4">
                  <c:v>48.3</c:v>
                </c:pt>
                <c:pt idx="5">
                  <c:v>47.9</c:v>
                </c:pt>
                <c:pt idx="6">
                  <c:v>47.3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7CA-429B-9EB0-928E78B079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3536640"/>
        <c:axId val="53538176"/>
      </c:lineChart>
      <c:catAx>
        <c:axId val="53536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ru-RU"/>
          </a:p>
        </c:txPr>
        <c:crossAx val="53538176"/>
        <c:crosses val="autoZero"/>
        <c:auto val="1"/>
        <c:lblAlgn val="ctr"/>
        <c:lblOffset val="100"/>
        <c:noMultiLvlLbl val="0"/>
      </c:catAx>
      <c:valAx>
        <c:axId val="53538176"/>
        <c:scaling>
          <c:orientation val="minMax"/>
        </c:scaling>
        <c:delete val="1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crossAx val="53536640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100"/>
            </a:pPr>
            <a:r>
              <a:rPr lang="ru-RU" dirty="0" smtClean="0"/>
              <a:t>Инвестиции </a:t>
            </a:r>
            <a:r>
              <a:rPr lang="ru-RU" dirty="0"/>
              <a:t>в основной капитал </a:t>
            </a:r>
            <a:r>
              <a:rPr lang="ru-RU" sz="1100" dirty="0"/>
              <a:t>(млрд. руб.)</a:t>
            </a:r>
          </a:p>
        </c:rich>
      </c:tx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Инвистиции в основной капитал (млрд. руб.)</c:v>
                </c:pt>
              </c:strCache>
            </c:strRef>
          </c:tx>
          <c:marker>
            <c:spPr>
              <a:solidFill>
                <a:srgbClr val="E937BA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Лист1!$A$2:$A$6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36.5</c:v>
                </c:pt>
                <c:pt idx="1">
                  <c:v>38.4</c:v>
                </c:pt>
                <c:pt idx="2">
                  <c:v>40.4</c:v>
                </c:pt>
                <c:pt idx="3">
                  <c:v>42.7</c:v>
                </c:pt>
                <c:pt idx="4" formatCode="0.0">
                  <c:v>45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2E3-49B7-882F-B2F592FC24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4607232"/>
        <c:axId val="54625408"/>
      </c:lineChart>
      <c:catAx>
        <c:axId val="546072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ru-RU"/>
          </a:p>
        </c:txPr>
        <c:crossAx val="54625408"/>
        <c:crosses val="autoZero"/>
        <c:auto val="1"/>
        <c:lblAlgn val="ctr"/>
        <c:lblOffset val="100"/>
        <c:noMultiLvlLbl val="0"/>
      </c:catAx>
      <c:valAx>
        <c:axId val="54625408"/>
        <c:scaling>
          <c:orientation val="minMax"/>
        </c:scaling>
        <c:delete val="1"/>
        <c:axPos val="l"/>
        <c:majorGridlines/>
        <c:numFmt formatCode="General" sourceLinked="1"/>
        <c:majorTickMark val="out"/>
        <c:minorTickMark val="none"/>
        <c:tickLblPos val="nextTo"/>
        <c:crossAx val="5460723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033572027350496E-2"/>
          <c:y val="2.3951385374190247E-2"/>
          <c:w val="0.72784027210934321"/>
          <c:h val="0.90871641834034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Налоговые и неналоговые доходы</c:v>
                </c:pt>
              </c:strCache>
            </c:strRef>
          </c:tx>
          <c:spPr>
            <a:solidFill>
              <a:srgbClr val="EC34E3"/>
            </a:solidFill>
          </c:spPr>
          <c:invertIfNegative val="0"/>
          <c:dLbls>
            <c:dLbl>
              <c:idx val="0"/>
              <c:layout>
                <c:manualLayout>
                  <c:x val="4.3727923710955895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1981432790046647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97B2-4A89-890B-8C245CC37699}"/>
                </c:ext>
              </c:extLst>
            </c:dLbl>
            <c:dLbl>
              <c:idx val="2"/>
              <c:layout>
                <c:manualLayout>
                  <c:x val="5.830389828127453E-3"/>
                  <c:y val="0.1654822989489508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97B2-4A89-890B-8C245CC37699}"/>
                </c:ext>
              </c:extLst>
            </c:dLbl>
            <c:dLbl>
              <c:idx val="3"/>
              <c:layout>
                <c:manualLayout>
                  <c:x val="4.3727923710955895E-3"/>
                  <c:y val="0.1676596976193317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97B2-4A89-890B-8C245CC37699}"/>
                </c:ext>
              </c:extLst>
            </c:dLbl>
            <c:dLbl>
              <c:idx val="4"/>
              <c:layout>
                <c:manualLayout>
                  <c:x val="7.2879872851593164E-3"/>
                  <c:y val="0.2199172657084740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97B2-4A89-890B-8C245CC37699}"/>
                </c:ext>
              </c:extLst>
            </c:dLbl>
            <c:dLbl>
              <c:idx val="5"/>
              <c:layout>
                <c:manualLayout>
                  <c:x val="2.9151949140637265E-3"/>
                  <c:y val="0.2068528736861885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C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1127245.8999999999</c:v>
                </c:pt>
                <c:pt idx="1">
                  <c:v>1157705.5</c:v>
                </c:pt>
                <c:pt idx="2">
                  <c:v>1383812.1</c:v>
                </c:pt>
                <c:pt idx="3">
                  <c:v>1342249.1</c:v>
                </c:pt>
                <c:pt idx="4">
                  <c:v>1413759.9</c:v>
                </c:pt>
                <c:pt idx="5">
                  <c:v>1490949.2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7B2-4A89-890B-8C245CC3769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Безвозмездые поступления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745584742191179E-3"/>
                  <c:y val="0.1698370962897126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97B2-4A89-890B-8C245CC37699}"/>
                </c:ext>
              </c:extLst>
            </c:dLbl>
            <c:dLbl>
              <c:idx val="1"/>
              <c:layout>
                <c:manualLayout>
                  <c:x val="2.9151949140637265E-3"/>
                  <c:y val="0.2286268603899978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7-97B2-4A89-890B-8C245CC37699}"/>
                </c:ext>
              </c:extLst>
            </c:dLbl>
            <c:dLbl>
              <c:idx val="2"/>
              <c:layout>
                <c:manualLayout>
                  <c:x val="1.0203182199223042E-2"/>
                  <c:y val="0.1567727042674270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8-97B2-4A89-890B-8C245CC37699}"/>
                </c:ext>
              </c:extLst>
            </c:dLbl>
            <c:dLbl>
              <c:idx val="3"/>
              <c:layout>
                <c:manualLayout>
                  <c:x val="1.1660779656254906E-2"/>
                  <c:y val="0.1916110829935219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9-97B2-4A89-890B-8C245CC37699}"/>
                </c:ext>
              </c:extLst>
            </c:dLbl>
            <c:dLbl>
              <c:idx val="4"/>
              <c:layout>
                <c:manualLayout>
                  <c:x val="1.0203182199223042E-2"/>
                  <c:y val="0.2329816577307596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A-97B2-4A89-890B-8C245CC37699}"/>
                </c:ext>
              </c:extLst>
            </c:dLbl>
            <c:dLbl>
              <c:idx val="5"/>
              <c:layout>
                <c:manualLayout>
                  <c:x val="4.3727923710955895E-3"/>
                  <c:y val="0.1458857109155224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1894729786681188"/>
                      <c:h val="6.486470639064795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97B2-4A89-890B-8C245CC376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2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Лист1!$A$2:$A$7</c:f>
              <c:strCache>
                <c:ptCount val="6"/>
                <c:pt idx="0">
                  <c:v>2019 год</c:v>
                </c:pt>
                <c:pt idx="1">
                  <c:v>2020 год</c:v>
                </c:pt>
                <c:pt idx="2">
                  <c:v>2021 год</c:v>
                </c:pt>
                <c:pt idx="3">
                  <c:v>2022 год</c:v>
                </c:pt>
                <c:pt idx="4">
                  <c:v>2023 год</c:v>
                </c:pt>
                <c:pt idx="5">
                  <c:v>2024 год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1353036.8</c:v>
                </c:pt>
                <c:pt idx="1">
                  <c:v>1320412.5</c:v>
                </c:pt>
                <c:pt idx="2">
                  <c:v>1547741.6</c:v>
                </c:pt>
                <c:pt idx="3">
                  <c:v>1315301.5</c:v>
                </c:pt>
                <c:pt idx="4">
                  <c:v>2244205.4</c:v>
                </c:pt>
                <c:pt idx="5">
                  <c:v>2164980.5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97B2-4A89-890B-8C245CC376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54701056"/>
        <c:axId val="53154560"/>
        <c:axId val="0"/>
      </c:bar3DChart>
      <c:catAx>
        <c:axId val="547010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 b="1"/>
            </a:pPr>
            <a:endParaRPr lang="ru-RU"/>
          </a:p>
        </c:txPr>
        <c:crossAx val="53154560"/>
        <c:crosses val="autoZero"/>
        <c:auto val="1"/>
        <c:lblAlgn val="ctr"/>
        <c:lblOffset val="100"/>
        <c:noMultiLvlLbl val="0"/>
      </c:catAx>
      <c:valAx>
        <c:axId val="53154560"/>
        <c:scaling>
          <c:orientation val="minMax"/>
        </c:scaling>
        <c:delete val="1"/>
        <c:axPos val="l"/>
        <c:majorGridlines/>
        <c:numFmt formatCode="#,##0.00" sourceLinked="1"/>
        <c:majorTickMark val="out"/>
        <c:minorTickMark val="none"/>
        <c:tickLblPos val="nextTo"/>
        <c:crossAx val="5470105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4315514529606908"/>
          <c:y val="0.41950757186101406"/>
          <c:w val="0.24809926996173978"/>
          <c:h val="0.16098485627797185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6843361836394078E-3"/>
          <c:y val="0.1303617229216904"/>
          <c:w val="0.63865635216650551"/>
          <c:h val="0.62164839209874057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40D6-4B71-B695-2D07CA617C6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40D6-4B71-B695-2D07CA617C6C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40D6-4B71-B695-2D07CA617C6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 поступления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1080761.6000000001</c:v>
                </c:pt>
                <c:pt idx="1">
                  <c:v>261487.5</c:v>
                </c:pt>
                <c:pt idx="2">
                  <c:v>1315301.5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0D6-4B71-B695-2D07CA617C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2023 год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92D050"/>
              </a:solidFill>
            </c:spPr>
            <c:extLst>
              <c:ext xmlns:c16="http://schemas.microsoft.com/office/drawing/2014/chart" uri="{C3380CC4-5D6E-409C-BE32-E72D297353CC}">
                <c16:uniqueId val="{00000001-BD55-4D1B-B9DB-3093EB6ACE52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</c:spPr>
            <c:extLst>
              <c:ext xmlns:c16="http://schemas.microsoft.com/office/drawing/2014/chart" uri="{C3380CC4-5D6E-409C-BE32-E72D297353CC}">
                <c16:uniqueId val="{00000003-BD55-4D1B-B9DB-3093EB6ACE52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BD55-4D1B-B9DB-3093EB6ACE5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/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Лист1!$A$2:$A$4</c:f>
              <c:strCache>
                <c:ptCount val="3"/>
                <c:pt idx="0">
                  <c:v>Налоговые</c:v>
                </c:pt>
                <c:pt idx="1">
                  <c:v>Неналоговые</c:v>
                </c:pt>
                <c:pt idx="2">
                  <c:v>Безвозмездные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1143252.6000000001</c:v>
                </c:pt>
                <c:pt idx="1">
                  <c:v>270507.3</c:v>
                </c:pt>
                <c:pt idx="2">
                  <c:v>2244205.4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D55-4D1B-B9DB-3093EB6ACE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50F6BD-831B-4340-B9A3-6994A9384BC1}" type="doc">
      <dgm:prSet loTypeId="urn:microsoft.com/office/officeart/2005/8/layout/radial6" loCatId="cycle" qsTypeId="urn:microsoft.com/office/officeart/2005/8/quickstyle/3d3" qsCatId="3D" csTypeId="urn:microsoft.com/office/officeart/2005/8/colors/accent3_4" csCatId="accent3" phldr="1"/>
      <dgm:spPr/>
      <dgm:t>
        <a:bodyPr/>
        <a:lstStyle/>
        <a:p>
          <a:endParaRPr lang="ru-RU"/>
        </a:p>
      </dgm:t>
    </dgm:pt>
    <dgm:pt modelId="{E628C588-6F58-4252-A70E-07BB5915B750}">
      <dgm:prSet phldrT="[Текст]" custT="1"/>
      <dgm:spPr>
        <a:solidFill>
          <a:srgbClr val="00B0F0"/>
        </a:solidFill>
      </dgm:spPr>
      <dgm:t>
        <a:bodyPr/>
        <a:lstStyle/>
        <a:p>
          <a:r>
            <a:rPr lang="ru-RU" sz="2000" b="1" dirty="0" smtClean="0">
              <a:solidFill>
                <a:schemeClr val="tx1"/>
              </a:solidFill>
            </a:rPr>
            <a:t>Проект бюджета Усть-Кутского МО на 20</a:t>
          </a:r>
          <a:r>
            <a:rPr lang="en-US" sz="2000" b="1" dirty="0" smtClean="0">
              <a:solidFill>
                <a:schemeClr val="tx1"/>
              </a:solidFill>
            </a:rPr>
            <a:t>2</a:t>
          </a:r>
          <a:r>
            <a:rPr lang="ru-RU" sz="2000" b="1" dirty="0" smtClean="0">
              <a:solidFill>
                <a:schemeClr val="tx1"/>
              </a:solidFill>
            </a:rPr>
            <a:t>2 -2024 гг.</a:t>
          </a:r>
          <a:endParaRPr lang="ru-RU" sz="2000" b="1" dirty="0">
            <a:solidFill>
              <a:schemeClr val="tx1"/>
            </a:solidFill>
          </a:endParaRPr>
        </a:p>
      </dgm:t>
    </dgm:pt>
    <dgm:pt modelId="{9315C006-87B8-4819-B5EC-FBBC00CA1999}" type="parTrans" cxnId="{3F677DAF-3E8C-4899-9750-1B238D13BE0F}">
      <dgm:prSet/>
      <dgm:spPr/>
      <dgm:t>
        <a:bodyPr/>
        <a:lstStyle/>
        <a:p>
          <a:endParaRPr lang="ru-RU"/>
        </a:p>
      </dgm:t>
    </dgm:pt>
    <dgm:pt modelId="{A706CC21-E23E-4FCA-AD47-72E88B96C11C}" type="sibTrans" cxnId="{3F677DAF-3E8C-4899-9750-1B238D13BE0F}">
      <dgm:prSet/>
      <dgm:spPr/>
      <dgm:t>
        <a:bodyPr/>
        <a:lstStyle/>
        <a:p>
          <a:endParaRPr lang="ru-RU"/>
        </a:p>
      </dgm:t>
    </dgm:pt>
    <dgm:pt modelId="{B96D1603-91C4-4EB4-9EE5-DCE2ED347EC7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Бюджетный кодекс РФ</a:t>
          </a:r>
          <a:endParaRPr lang="ru-RU" sz="1400" b="1" dirty="0">
            <a:solidFill>
              <a:schemeClr val="tx1"/>
            </a:solidFill>
          </a:endParaRPr>
        </a:p>
      </dgm:t>
    </dgm:pt>
    <dgm:pt modelId="{BA24F4F7-526E-4DC6-B11B-CD04DBA33676}" type="parTrans" cxnId="{7B827B09-2F60-4906-A345-3C0885BECDCF}">
      <dgm:prSet/>
      <dgm:spPr/>
      <dgm:t>
        <a:bodyPr/>
        <a:lstStyle/>
        <a:p>
          <a:endParaRPr lang="ru-RU"/>
        </a:p>
      </dgm:t>
    </dgm:pt>
    <dgm:pt modelId="{148AC213-6960-4AED-8C15-52EDFBC5694E}" type="sibTrans" cxnId="{7B827B09-2F60-4906-A345-3C0885BECDCF}">
      <dgm:prSet/>
      <dgm:spPr/>
      <dgm:t>
        <a:bodyPr/>
        <a:lstStyle/>
        <a:p>
          <a:endParaRPr lang="ru-RU"/>
        </a:p>
      </dgm:t>
    </dgm:pt>
    <dgm:pt modelId="{DC960BB8-D5CE-4FC0-BCD3-A250FAE26D43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dirty="0" smtClean="0">
              <a:solidFill>
                <a:schemeClr val="tx1"/>
              </a:solidFill>
            </a:rPr>
            <a:t>бюджетной</a:t>
          </a:r>
          <a:r>
            <a:rPr lang="ru-RU" sz="1400" b="1" dirty="0" smtClean="0">
              <a:solidFill>
                <a:schemeClr val="tx1"/>
              </a:solidFill>
            </a:rPr>
            <a:t> и </a:t>
          </a:r>
          <a:r>
            <a:rPr lang="ru-RU" sz="1400" b="1" i="1" dirty="0" smtClean="0">
              <a:solidFill>
                <a:schemeClr val="tx1"/>
              </a:solidFill>
            </a:rPr>
            <a:t>налоговой </a:t>
          </a:r>
          <a:r>
            <a:rPr lang="ru-RU" sz="1400" b="1" dirty="0" smtClean="0">
              <a:solidFill>
                <a:schemeClr val="tx1"/>
              </a:solidFill>
            </a:rPr>
            <a:t>политики</a:t>
          </a:r>
          <a:endParaRPr lang="ru-RU" sz="1400" b="1" dirty="0">
            <a:solidFill>
              <a:schemeClr val="tx1"/>
            </a:solidFill>
          </a:endParaRPr>
        </a:p>
      </dgm:t>
    </dgm:pt>
    <dgm:pt modelId="{C7D1B6C7-73B1-49F5-901C-E9171776FE8A}" type="parTrans" cxnId="{FE3ADC33-9E99-469B-AE27-7CFB9B8CCD4F}">
      <dgm:prSet/>
      <dgm:spPr/>
      <dgm:t>
        <a:bodyPr/>
        <a:lstStyle/>
        <a:p>
          <a:endParaRPr lang="ru-RU"/>
        </a:p>
      </dgm:t>
    </dgm:pt>
    <dgm:pt modelId="{F8C5B502-1158-4C23-B44D-7F72324EFFE5}" type="sibTrans" cxnId="{FE3ADC33-9E99-469B-AE27-7CFB9B8CCD4F}">
      <dgm:prSet/>
      <dgm:spPr/>
      <dgm:t>
        <a:bodyPr/>
        <a:lstStyle/>
        <a:p>
          <a:endParaRPr lang="ru-RU"/>
        </a:p>
      </dgm:t>
    </dgm:pt>
    <dgm:pt modelId="{62E64B0B-9C32-4C70-A9F3-699DFC42BDEB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300" b="1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dirty="0">
            <a:solidFill>
              <a:schemeClr val="tx1"/>
            </a:solidFill>
          </a:endParaRPr>
        </a:p>
      </dgm:t>
    </dgm:pt>
    <dgm:pt modelId="{8A9F2C99-C8A2-46D8-A84E-11DB2E317DC0}" type="parTrans" cxnId="{BBBC3118-0F49-467C-BB68-E5029A4BF61F}">
      <dgm:prSet/>
      <dgm:spPr/>
      <dgm:t>
        <a:bodyPr/>
        <a:lstStyle/>
        <a:p>
          <a:endParaRPr lang="ru-RU"/>
        </a:p>
      </dgm:t>
    </dgm:pt>
    <dgm:pt modelId="{610F4D85-7823-424F-B96D-FD1C28A52721}" type="sibTrans" cxnId="{BBBC3118-0F49-467C-BB68-E5029A4BF61F}">
      <dgm:prSet/>
      <dgm:spPr/>
      <dgm:t>
        <a:bodyPr/>
        <a:lstStyle/>
        <a:p>
          <a:endParaRPr lang="ru-RU"/>
        </a:p>
      </dgm:t>
    </dgm:pt>
    <dgm:pt modelId="{60DFEB82-B576-45A2-88A3-E54D043C5AD9}">
      <dgm:prSet phldrT="[Текст]"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dirty="0" smtClean="0">
              <a:solidFill>
                <a:schemeClr val="tx1"/>
              </a:solidFill>
            </a:rPr>
            <a:t>2</a:t>
          </a:r>
          <a:r>
            <a:rPr lang="ru-RU" sz="1400" b="1" dirty="0" smtClean="0">
              <a:solidFill>
                <a:schemeClr val="tx1"/>
              </a:solidFill>
            </a:rPr>
            <a:t>2-2024 гг</a:t>
          </a:r>
          <a:r>
            <a:rPr lang="ru-RU" sz="1100" dirty="0" smtClean="0"/>
            <a:t>.</a:t>
          </a:r>
          <a:endParaRPr lang="ru-RU" sz="1100" dirty="0"/>
        </a:p>
      </dgm:t>
    </dgm:pt>
    <dgm:pt modelId="{0E4AD1F6-83D0-4A65-9718-1B689E09A634}" type="parTrans" cxnId="{2F061812-305C-4F97-BFD6-459B3EC217E9}">
      <dgm:prSet/>
      <dgm:spPr/>
      <dgm:t>
        <a:bodyPr/>
        <a:lstStyle/>
        <a:p>
          <a:endParaRPr lang="ru-RU"/>
        </a:p>
      </dgm:t>
    </dgm:pt>
    <dgm:pt modelId="{CCCAED8D-1362-4FCD-B203-89011D7D8197}" type="sibTrans" cxnId="{2F061812-305C-4F97-BFD6-459B3EC217E9}">
      <dgm:prSet/>
      <dgm:spPr/>
      <dgm:t>
        <a:bodyPr/>
        <a:lstStyle/>
        <a:p>
          <a:endParaRPr lang="ru-RU"/>
        </a:p>
      </dgm:t>
    </dgm:pt>
    <dgm:pt modelId="{924932D6-62FC-4201-B679-2D4E5E408DB9}">
      <dgm:prSet custT="1"/>
      <dgm:spPr>
        <a:solidFill>
          <a:schemeClr val="accent6">
            <a:lumMod val="90000"/>
          </a:schemeClr>
        </a:solidFill>
      </dgm:spPr>
      <dgm:t>
        <a:bodyPr/>
        <a:lstStyle/>
        <a:p>
          <a:r>
            <a:rPr lang="ru-RU" sz="1400" b="1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dirty="0">
            <a:solidFill>
              <a:schemeClr val="tx1"/>
            </a:solidFill>
          </a:endParaRPr>
        </a:p>
      </dgm:t>
    </dgm:pt>
    <dgm:pt modelId="{E2F946AA-13E9-4BF3-BE44-2885F93F4554}" type="parTrans" cxnId="{DE3100FA-D2A1-45BB-A3FD-AD84F7330F03}">
      <dgm:prSet/>
      <dgm:spPr/>
      <dgm:t>
        <a:bodyPr/>
        <a:lstStyle/>
        <a:p>
          <a:endParaRPr lang="ru-RU"/>
        </a:p>
      </dgm:t>
    </dgm:pt>
    <dgm:pt modelId="{5C9984F6-19C9-41DF-8C98-3D0AA7A83F15}" type="sibTrans" cxnId="{DE3100FA-D2A1-45BB-A3FD-AD84F7330F03}">
      <dgm:prSet/>
      <dgm:spPr/>
      <dgm:t>
        <a:bodyPr/>
        <a:lstStyle/>
        <a:p>
          <a:endParaRPr lang="ru-RU"/>
        </a:p>
      </dgm:t>
    </dgm:pt>
    <dgm:pt modelId="{2C602CC2-CFB3-4607-8427-66F9686D920E}" type="pres">
      <dgm:prSet presAssocID="{A050F6BD-831B-4340-B9A3-6994A9384BC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3D9BCA6-730E-48D3-8E36-9552B1977ABA}" type="pres">
      <dgm:prSet presAssocID="{E628C588-6F58-4252-A70E-07BB5915B750}" presName="centerShape" presStyleLbl="node0" presStyleIdx="0" presStyleCnt="1"/>
      <dgm:spPr/>
      <dgm:t>
        <a:bodyPr/>
        <a:lstStyle/>
        <a:p>
          <a:endParaRPr lang="ru-RU"/>
        </a:p>
      </dgm:t>
    </dgm:pt>
    <dgm:pt modelId="{0BC413F9-5D4A-4A05-B5EC-879787F117AF}" type="pres">
      <dgm:prSet presAssocID="{B96D1603-91C4-4EB4-9EE5-DCE2ED347EC7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B765C7-3645-43C4-82DA-8F6540161894}" type="pres">
      <dgm:prSet presAssocID="{B96D1603-91C4-4EB4-9EE5-DCE2ED347EC7}" presName="dummy" presStyleCnt="0"/>
      <dgm:spPr/>
    </dgm:pt>
    <dgm:pt modelId="{689647EA-3C70-4F16-8E06-EE38F3FE2CD5}" type="pres">
      <dgm:prSet presAssocID="{148AC213-6960-4AED-8C15-52EDFBC5694E}" presName="sibTrans" presStyleLbl="sibTrans2D1" presStyleIdx="0" presStyleCnt="5"/>
      <dgm:spPr/>
      <dgm:t>
        <a:bodyPr/>
        <a:lstStyle/>
        <a:p>
          <a:endParaRPr lang="ru-RU"/>
        </a:p>
      </dgm:t>
    </dgm:pt>
    <dgm:pt modelId="{34BDF70E-9B75-473D-8F65-85B121D4B992}" type="pres">
      <dgm:prSet presAssocID="{924932D6-62FC-4201-B679-2D4E5E408DB9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BC737A-75BD-4529-8E32-8FB1E1B7B073}" type="pres">
      <dgm:prSet presAssocID="{924932D6-62FC-4201-B679-2D4E5E408DB9}" presName="dummy" presStyleCnt="0"/>
      <dgm:spPr/>
    </dgm:pt>
    <dgm:pt modelId="{1C8C3510-4374-43B0-B321-416D8B2C4640}" type="pres">
      <dgm:prSet presAssocID="{5C9984F6-19C9-41DF-8C98-3D0AA7A83F15}" presName="sibTrans" presStyleLbl="sibTrans2D1" presStyleIdx="1" presStyleCnt="5"/>
      <dgm:spPr/>
      <dgm:t>
        <a:bodyPr/>
        <a:lstStyle/>
        <a:p>
          <a:endParaRPr lang="ru-RU"/>
        </a:p>
      </dgm:t>
    </dgm:pt>
    <dgm:pt modelId="{CEAD73E0-7379-4B1E-A867-6C346853B2E9}" type="pres">
      <dgm:prSet presAssocID="{DC960BB8-D5CE-4FC0-BCD3-A250FAE26D4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774D0B-FA91-4C47-BA02-B13F5ECA7C7F}" type="pres">
      <dgm:prSet presAssocID="{DC960BB8-D5CE-4FC0-BCD3-A250FAE26D43}" presName="dummy" presStyleCnt="0"/>
      <dgm:spPr/>
    </dgm:pt>
    <dgm:pt modelId="{2DBA1FCA-77C7-4EE3-860E-907DB636DAFA}" type="pres">
      <dgm:prSet presAssocID="{F8C5B502-1158-4C23-B44D-7F72324EFFE5}" presName="sibTrans" presStyleLbl="sibTrans2D1" presStyleIdx="2" presStyleCnt="5"/>
      <dgm:spPr/>
      <dgm:t>
        <a:bodyPr/>
        <a:lstStyle/>
        <a:p>
          <a:endParaRPr lang="ru-RU"/>
        </a:p>
      </dgm:t>
    </dgm:pt>
    <dgm:pt modelId="{56AB18C9-6186-48F6-853E-238A9B444BDC}" type="pres">
      <dgm:prSet presAssocID="{62E64B0B-9C32-4C70-A9F3-699DFC42BDE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157D1C-E7C2-4395-97A2-AE8BAE5E3754}" type="pres">
      <dgm:prSet presAssocID="{62E64B0B-9C32-4C70-A9F3-699DFC42BDEB}" presName="dummy" presStyleCnt="0"/>
      <dgm:spPr/>
    </dgm:pt>
    <dgm:pt modelId="{1646775E-51EC-4842-B553-5FD66A920055}" type="pres">
      <dgm:prSet presAssocID="{610F4D85-7823-424F-B96D-FD1C28A52721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A3DED77-4348-4554-B1B0-A0B352503EE2}" type="pres">
      <dgm:prSet presAssocID="{60DFEB82-B576-45A2-88A3-E54D043C5AD9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645620-EE7F-43FC-994C-3C56C7E93B35}" type="pres">
      <dgm:prSet presAssocID="{60DFEB82-B576-45A2-88A3-E54D043C5AD9}" presName="dummy" presStyleCnt="0"/>
      <dgm:spPr/>
    </dgm:pt>
    <dgm:pt modelId="{A9D68458-7942-4905-BCAF-8463DC38EBB1}" type="pres">
      <dgm:prSet presAssocID="{CCCAED8D-1362-4FCD-B203-89011D7D8197}" presName="sibTrans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327E316-DC59-42FD-A30B-9123D63707D3}" type="presOf" srcId="{B96D1603-91C4-4EB4-9EE5-DCE2ED347EC7}" destId="{0BC413F9-5D4A-4A05-B5EC-879787F117AF}" srcOrd="0" destOrd="0" presId="urn:microsoft.com/office/officeart/2005/8/layout/radial6"/>
    <dgm:cxn modelId="{6E2F2B07-DF0B-44B7-BD13-B5D45896249F}" type="presOf" srcId="{A050F6BD-831B-4340-B9A3-6994A9384BC1}" destId="{2C602CC2-CFB3-4607-8427-66F9686D920E}" srcOrd="0" destOrd="0" presId="urn:microsoft.com/office/officeart/2005/8/layout/radial6"/>
    <dgm:cxn modelId="{DE3100FA-D2A1-45BB-A3FD-AD84F7330F03}" srcId="{E628C588-6F58-4252-A70E-07BB5915B750}" destId="{924932D6-62FC-4201-B679-2D4E5E408DB9}" srcOrd="1" destOrd="0" parTransId="{E2F946AA-13E9-4BF3-BE44-2885F93F4554}" sibTransId="{5C9984F6-19C9-41DF-8C98-3D0AA7A83F15}"/>
    <dgm:cxn modelId="{FE3ADC33-9E99-469B-AE27-7CFB9B8CCD4F}" srcId="{E628C588-6F58-4252-A70E-07BB5915B750}" destId="{DC960BB8-D5CE-4FC0-BCD3-A250FAE26D43}" srcOrd="2" destOrd="0" parTransId="{C7D1B6C7-73B1-49F5-901C-E9171776FE8A}" sibTransId="{F8C5B502-1158-4C23-B44D-7F72324EFFE5}"/>
    <dgm:cxn modelId="{2F061812-305C-4F97-BFD6-459B3EC217E9}" srcId="{E628C588-6F58-4252-A70E-07BB5915B750}" destId="{60DFEB82-B576-45A2-88A3-E54D043C5AD9}" srcOrd="4" destOrd="0" parTransId="{0E4AD1F6-83D0-4A65-9718-1B689E09A634}" sibTransId="{CCCAED8D-1362-4FCD-B203-89011D7D8197}"/>
    <dgm:cxn modelId="{3F677DAF-3E8C-4899-9750-1B238D13BE0F}" srcId="{A050F6BD-831B-4340-B9A3-6994A9384BC1}" destId="{E628C588-6F58-4252-A70E-07BB5915B750}" srcOrd="0" destOrd="0" parTransId="{9315C006-87B8-4819-B5EC-FBBC00CA1999}" sibTransId="{A706CC21-E23E-4FCA-AD47-72E88B96C11C}"/>
    <dgm:cxn modelId="{1715BE39-B720-44D2-93EF-055FD54C5BE4}" type="presOf" srcId="{DC960BB8-D5CE-4FC0-BCD3-A250FAE26D43}" destId="{CEAD73E0-7379-4B1E-A867-6C346853B2E9}" srcOrd="0" destOrd="0" presId="urn:microsoft.com/office/officeart/2005/8/layout/radial6"/>
    <dgm:cxn modelId="{7E0A90E8-B2B8-44A6-A288-CBFE58C505A0}" type="presOf" srcId="{62E64B0B-9C32-4C70-A9F3-699DFC42BDEB}" destId="{56AB18C9-6186-48F6-853E-238A9B444BDC}" srcOrd="0" destOrd="0" presId="urn:microsoft.com/office/officeart/2005/8/layout/radial6"/>
    <dgm:cxn modelId="{3B7AC17E-C5B9-4EC4-B2C0-D2F0FC2DED7B}" type="presOf" srcId="{610F4D85-7823-424F-B96D-FD1C28A52721}" destId="{1646775E-51EC-4842-B553-5FD66A920055}" srcOrd="0" destOrd="0" presId="urn:microsoft.com/office/officeart/2005/8/layout/radial6"/>
    <dgm:cxn modelId="{E558BF9E-E1C7-4640-8A0D-502D0C711F9A}" type="presOf" srcId="{60DFEB82-B576-45A2-88A3-E54D043C5AD9}" destId="{FA3DED77-4348-4554-B1B0-A0B352503EE2}" srcOrd="0" destOrd="0" presId="urn:microsoft.com/office/officeart/2005/8/layout/radial6"/>
    <dgm:cxn modelId="{1763953D-1EEC-447C-9D5C-C4F3ED000BDD}" type="presOf" srcId="{F8C5B502-1158-4C23-B44D-7F72324EFFE5}" destId="{2DBA1FCA-77C7-4EE3-860E-907DB636DAFA}" srcOrd="0" destOrd="0" presId="urn:microsoft.com/office/officeart/2005/8/layout/radial6"/>
    <dgm:cxn modelId="{CF5DDFA2-2500-4DD7-A733-9D945E1D5698}" type="presOf" srcId="{E628C588-6F58-4252-A70E-07BB5915B750}" destId="{43D9BCA6-730E-48D3-8E36-9552B1977ABA}" srcOrd="0" destOrd="0" presId="urn:microsoft.com/office/officeart/2005/8/layout/radial6"/>
    <dgm:cxn modelId="{7B827B09-2F60-4906-A345-3C0885BECDCF}" srcId="{E628C588-6F58-4252-A70E-07BB5915B750}" destId="{B96D1603-91C4-4EB4-9EE5-DCE2ED347EC7}" srcOrd="0" destOrd="0" parTransId="{BA24F4F7-526E-4DC6-B11B-CD04DBA33676}" sibTransId="{148AC213-6960-4AED-8C15-52EDFBC5694E}"/>
    <dgm:cxn modelId="{17213F7A-43A2-45A1-8F44-F6AA14B0F478}" type="presOf" srcId="{CCCAED8D-1362-4FCD-B203-89011D7D8197}" destId="{A9D68458-7942-4905-BCAF-8463DC38EBB1}" srcOrd="0" destOrd="0" presId="urn:microsoft.com/office/officeart/2005/8/layout/radial6"/>
    <dgm:cxn modelId="{5B8349D2-7C6D-4013-A235-280663DE88A0}" type="presOf" srcId="{148AC213-6960-4AED-8C15-52EDFBC5694E}" destId="{689647EA-3C70-4F16-8E06-EE38F3FE2CD5}" srcOrd="0" destOrd="0" presId="urn:microsoft.com/office/officeart/2005/8/layout/radial6"/>
    <dgm:cxn modelId="{575AFE93-329F-4A28-9030-EC00FA9E9C6E}" type="presOf" srcId="{924932D6-62FC-4201-B679-2D4E5E408DB9}" destId="{34BDF70E-9B75-473D-8F65-85B121D4B992}" srcOrd="0" destOrd="0" presId="urn:microsoft.com/office/officeart/2005/8/layout/radial6"/>
    <dgm:cxn modelId="{BBBC3118-0F49-467C-BB68-E5029A4BF61F}" srcId="{E628C588-6F58-4252-A70E-07BB5915B750}" destId="{62E64B0B-9C32-4C70-A9F3-699DFC42BDEB}" srcOrd="3" destOrd="0" parTransId="{8A9F2C99-C8A2-46D8-A84E-11DB2E317DC0}" sibTransId="{610F4D85-7823-424F-B96D-FD1C28A52721}"/>
    <dgm:cxn modelId="{E488FD6C-8727-468E-A6F6-0DC5A262A92E}" type="presOf" srcId="{5C9984F6-19C9-41DF-8C98-3D0AA7A83F15}" destId="{1C8C3510-4374-43B0-B321-416D8B2C4640}" srcOrd="0" destOrd="0" presId="urn:microsoft.com/office/officeart/2005/8/layout/radial6"/>
    <dgm:cxn modelId="{ACC4AF8D-748B-4438-9357-2D316BF9CCFB}" type="presParOf" srcId="{2C602CC2-CFB3-4607-8427-66F9686D920E}" destId="{43D9BCA6-730E-48D3-8E36-9552B1977ABA}" srcOrd="0" destOrd="0" presId="urn:microsoft.com/office/officeart/2005/8/layout/radial6"/>
    <dgm:cxn modelId="{D36EF24E-71A0-4540-8EC4-94D2C9CB2945}" type="presParOf" srcId="{2C602CC2-CFB3-4607-8427-66F9686D920E}" destId="{0BC413F9-5D4A-4A05-B5EC-879787F117AF}" srcOrd="1" destOrd="0" presId="urn:microsoft.com/office/officeart/2005/8/layout/radial6"/>
    <dgm:cxn modelId="{720484B1-E3B6-4ACC-A5A2-C6037B18EB7A}" type="presParOf" srcId="{2C602CC2-CFB3-4607-8427-66F9686D920E}" destId="{B5B765C7-3645-43C4-82DA-8F6540161894}" srcOrd="2" destOrd="0" presId="urn:microsoft.com/office/officeart/2005/8/layout/radial6"/>
    <dgm:cxn modelId="{E1B8F20D-0245-40CC-9D4A-B21C23B36BF6}" type="presParOf" srcId="{2C602CC2-CFB3-4607-8427-66F9686D920E}" destId="{689647EA-3C70-4F16-8E06-EE38F3FE2CD5}" srcOrd="3" destOrd="0" presId="urn:microsoft.com/office/officeart/2005/8/layout/radial6"/>
    <dgm:cxn modelId="{947D84CA-364D-48DE-BC3B-E4F8619C9B69}" type="presParOf" srcId="{2C602CC2-CFB3-4607-8427-66F9686D920E}" destId="{34BDF70E-9B75-473D-8F65-85B121D4B992}" srcOrd="4" destOrd="0" presId="urn:microsoft.com/office/officeart/2005/8/layout/radial6"/>
    <dgm:cxn modelId="{A9CF0732-28CA-4931-9F5A-18A4D8F90C7F}" type="presParOf" srcId="{2C602CC2-CFB3-4607-8427-66F9686D920E}" destId="{0ABC737A-75BD-4529-8E32-8FB1E1B7B073}" srcOrd="5" destOrd="0" presId="urn:microsoft.com/office/officeart/2005/8/layout/radial6"/>
    <dgm:cxn modelId="{DA4C903B-E005-4FAA-84BC-7A5DCE28C172}" type="presParOf" srcId="{2C602CC2-CFB3-4607-8427-66F9686D920E}" destId="{1C8C3510-4374-43B0-B321-416D8B2C4640}" srcOrd="6" destOrd="0" presId="urn:microsoft.com/office/officeart/2005/8/layout/radial6"/>
    <dgm:cxn modelId="{4EBCE305-BE2F-47E3-8105-E615ADB77156}" type="presParOf" srcId="{2C602CC2-CFB3-4607-8427-66F9686D920E}" destId="{CEAD73E0-7379-4B1E-A867-6C346853B2E9}" srcOrd="7" destOrd="0" presId="urn:microsoft.com/office/officeart/2005/8/layout/radial6"/>
    <dgm:cxn modelId="{733E9A30-8E2A-4F34-958F-F0B855CCF8BD}" type="presParOf" srcId="{2C602CC2-CFB3-4607-8427-66F9686D920E}" destId="{77774D0B-FA91-4C47-BA02-B13F5ECA7C7F}" srcOrd="8" destOrd="0" presId="urn:microsoft.com/office/officeart/2005/8/layout/radial6"/>
    <dgm:cxn modelId="{A1D43208-BD96-4ECB-A182-816445F1FF68}" type="presParOf" srcId="{2C602CC2-CFB3-4607-8427-66F9686D920E}" destId="{2DBA1FCA-77C7-4EE3-860E-907DB636DAFA}" srcOrd="9" destOrd="0" presId="urn:microsoft.com/office/officeart/2005/8/layout/radial6"/>
    <dgm:cxn modelId="{C755AEF7-6046-47F7-B7F8-9305DEC50CEE}" type="presParOf" srcId="{2C602CC2-CFB3-4607-8427-66F9686D920E}" destId="{56AB18C9-6186-48F6-853E-238A9B444BDC}" srcOrd="10" destOrd="0" presId="urn:microsoft.com/office/officeart/2005/8/layout/radial6"/>
    <dgm:cxn modelId="{F790A459-0487-4902-9EB0-1BFC41E78C86}" type="presParOf" srcId="{2C602CC2-CFB3-4607-8427-66F9686D920E}" destId="{7D157D1C-E7C2-4395-97A2-AE8BAE5E3754}" srcOrd="11" destOrd="0" presId="urn:microsoft.com/office/officeart/2005/8/layout/radial6"/>
    <dgm:cxn modelId="{3239F65E-2F7D-4C40-B965-5D0E1C0C9B3A}" type="presParOf" srcId="{2C602CC2-CFB3-4607-8427-66F9686D920E}" destId="{1646775E-51EC-4842-B553-5FD66A920055}" srcOrd="12" destOrd="0" presId="urn:microsoft.com/office/officeart/2005/8/layout/radial6"/>
    <dgm:cxn modelId="{59EBEAA4-D19A-464D-BFC7-EE6807743997}" type="presParOf" srcId="{2C602CC2-CFB3-4607-8427-66F9686D920E}" destId="{FA3DED77-4348-4554-B1B0-A0B352503EE2}" srcOrd="13" destOrd="0" presId="urn:microsoft.com/office/officeart/2005/8/layout/radial6"/>
    <dgm:cxn modelId="{45B85F14-B700-4359-938A-C6F65821B905}" type="presParOf" srcId="{2C602CC2-CFB3-4607-8427-66F9686D920E}" destId="{2C645620-EE7F-43FC-994C-3C56C7E93B35}" srcOrd="14" destOrd="0" presId="urn:microsoft.com/office/officeart/2005/8/layout/radial6"/>
    <dgm:cxn modelId="{CFAF5DBE-1357-40B6-A614-E1C087A48EB3}" type="presParOf" srcId="{2C602CC2-CFB3-4607-8427-66F9686D920E}" destId="{A9D68458-7942-4905-BCAF-8463DC38EBB1}" srcOrd="15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</dgm:ptLst>
  <dgm:cxnLst>
    <dgm:cxn modelId="{C452650F-4935-4020-A302-B69DFC09848A}" type="presOf" srcId="{218A2302-9A3E-4776-9A5E-512959E54555}" destId="{A0301953-E3FF-40C9-A83B-34E4F8F736C4}" srcOrd="0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1000" b="1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91</a:t>
          </a:r>
          <a:r>
            <a:rPr lang="en-US" sz="16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рубль 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r>
            <a:rPr lang="ru-RU" sz="1600" b="1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b="1" dirty="0" smtClean="0">
              <a:solidFill>
                <a:schemeClr val="accent6">
                  <a:lumMod val="25000"/>
                </a:schemeClr>
              </a:solidFill>
            </a:rPr>
            <a:t>10</a:t>
          </a:r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6 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28987" custScaleY="192101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212575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212023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18A2302-9A3E-4776-9A5E-512959E54555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1D0547E1-33BD-484D-A320-3B84DFCA9AB2}">
      <dgm:prSet phldrT="[Текст]" custT="1"/>
      <dgm:spPr>
        <a:solidFill>
          <a:schemeClr val="accent3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scene3d>
          <a:camera prst="orthographicFront"/>
          <a:lightRig rig="threePt" dir="t"/>
        </a:scene3d>
        <a:sp3d>
          <a:bevelT/>
        </a:sp3d>
      </dgm:spPr>
      <dgm:t>
        <a:bodyPr/>
        <a:lstStyle/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2400" b="1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1491663D-A1C7-4474-9C48-89A716B605A7}" type="parTrans" cxnId="{59ECD4B3-4C1F-4EF6-B01A-2B8FC9AA6F26}">
      <dgm:prSet/>
      <dgm:spPr/>
      <dgm:t>
        <a:bodyPr/>
        <a:lstStyle/>
        <a:p>
          <a:endParaRPr lang="ru-RU"/>
        </a:p>
      </dgm:t>
    </dgm:pt>
    <dgm:pt modelId="{E2E143C8-905A-4FB3-A0C3-6F056577FD9E}" type="sibTrans" cxnId="{59ECD4B3-4C1F-4EF6-B01A-2B8FC9AA6F26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721D01E9-6EDF-4467-97D1-A123CCA56977}">
      <dgm:prSet phldrT="[Текст]" custT="1"/>
      <dgm:spPr>
        <a:solidFill>
          <a:schemeClr val="accent6">
            <a:lumMod val="90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sz="1100" b="1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2400" b="1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2400" b="1" dirty="0" smtClean="0">
            <a:solidFill>
              <a:schemeClr val="accent6">
                <a:lumMod val="25000"/>
              </a:schemeClr>
            </a:solidFill>
          </a:endParaRPr>
        </a:p>
        <a:p>
          <a:r>
            <a:rPr lang="ru-RU" sz="2400" b="1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2400" b="1" dirty="0">
            <a:solidFill>
              <a:schemeClr val="accent6">
                <a:lumMod val="25000"/>
              </a:schemeClr>
            </a:solidFill>
          </a:endParaRPr>
        </a:p>
      </dgm:t>
    </dgm:pt>
    <dgm:pt modelId="{CEADB6E6-4481-44DD-8C40-7A76DA5B9747}" type="parTrans" cxnId="{914517F8-4F90-467B-AD0D-A0236F3A2707}">
      <dgm:prSet/>
      <dgm:spPr/>
      <dgm:t>
        <a:bodyPr/>
        <a:lstStyle/>
        <a:p>
          <a:endParaRPr lang="ru-RU"/>
        </a:p>
      </dgm:t>
    </dgm:pt>
    <dgm:pt modelId="{044EB8BC-EE81-4519-A6EC-F681D6EE4E4C}" type="sibTrans" cxnId="{914517F8-4F90-467B-AD0D-A0236F3A2707}">
      <dgm:prSet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A9304502-2C3F-4D6A-8C46-2931E0C9A704}">
      <dgm:prSet phldrT="[Текст]"/>
      <dgm:spPr>
        <a:solidFill>
          <a:schemeClr val="accent4">
            <a:lumMod val="75000"/>
          </a:schemeClr>
        </a:solidFill>
        <a:ln>
          <a:solidFill>
            <a:schemeClr val="accent6">
              <a:lumMod val="25000"/>
            </a:schemeClr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r>
            <a:rPr lang="ru-RU" b="1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b="1" dirty="0">
            <a:solidFill>
              <a:schemeClr val="accent6">
                <a:lumMod val="25000"/>
              </a:schemeClr>
            </a:solidFill>
          </a:endParaRPr>
        </a:p>
      </dgm:t>
    </dgm:pt>
    <dgm:pt modelId="{093E53BE-5192-4C0A-923E-96D4B8256A48}" type="parTrans" cxnId="{E712B245-8F6F-4D7C-A34D-C9D1ACD01F49}">
      <dgm:prSet/>
      <dgm:spPr/>
      <dgm:t>
        <a:bodyPr/>
        <a:lstStyle/>
        <a:p>
          <a:endParaRPr lang="ru-RU"/>
        </a:p>
      </dgm:t>
    </dgm:pt>
    <dgm:pt modelId="{AA5C647D-E027-47A2-97C7-8A235AD2FBBB}" type="sibTrans" cxnId="{E712B245-8F6F-4D7C-A34D-C9D1ACD01F49}">
      <dgm:prSet/>
      <dgm:spPr/>
      <dgm:t>
        <a:bodyPr/>
        <a:lstStyle/>
        <a:p>
          <a:endParaRPr lang="ru-RU"/>
        </a:p>
      </dgm:t>
    </dgm:pt>
    <dgm:pt modelId="{A0301953-E3FF-40C9-A83B-34E4F8F736C4}" type="pres">
      <dgm:prSet presAssocID="{218A2302-9A3E-4776-9A5E-512959E54555}" presName="linearFlow" presStyleCnt="0">
        <dgm:presLayoutVars>
          <dgm:dir/>
          <dgm:resizeHandles val="exact"/>
        </dgm:presLayoutVars>
      </dgm:prSet>
      <dgm:spPr/>
    </dgm:pt>
    <dgm:pt modelId="{D078EED4-A74C-481C-BF09-C16612F9F6AF}" type="pres">
      <dgm:prSet presAssocID="{1D0547E1-33BD-484D-A320-3B84DFCA9AB2}" presName="node" presStyleLbl="node1" presStyleIdx="0" presStyleCnt="3" custScaleX="205565" custScaleY="212167" custLinFactNeighborX="25922" custLinFactNeighborY="51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2466329-2B8D-4835-8C07-7DA1BE9D74EB}" type="pres">
      <dgm:prSet presAssocID="{E2E143C8-905A-4FB3-A0C3-6F056577FD9E}" presName="spacerL" presStyleCnt="0"/>
      <dgm:spPr/>
    </dgm:pt>
    <dgm:pt modelId="{4808FD08-84CB-4EFB-AE49-916838E8D945}" type="pres">
      <dgm:prSet presAssocID="{E2E143C8-905A-4FB3-A0C3-6F056577FD9E}" presName="sibTrans" presStyleLbl="sibTrans2D1" presStyleIdx="0" presStyleCnt="2"/>
      <dgm:spPr/>
      <dgm:t>
        <a:bodyPr/>
        <a:lstStyle/>
        <a:p>
          <a:endParaRPr lang="ru-RU"/>
        </a:p>
      </dgm:t>
    </dgm:pt>
    <dgm:pt modelId="{1DB25942-1A39-4B70-88BB-69FCA96C204C}" type="pres">
      <dgm:prSet presAssocID="{E2E143C8-905A-4FB3-A0C3-6F056577FD9E}" presName="spacerR" presStyleCnt="0"/>
      <dgm:spPr/>
    </dgm:pt>
    <dgm:pt modelId="{FA271F03-B031-4CAA-9A95-49A06179296A}" type="pres">
      <dgm:prSet presAssocID="{721D01E9-6EDF-4467-97D1-A123CCA56977}" presName="node" presStyleLbl="node1" presStyleIdx="1" presStyleCnt="3" custScaleX="208187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444948-7824-41D7-B236-9C24933E47C7}" type="pres">
      <dgm:prSet presAssocID="{044EB8BC-EE81-4519-A6EC-F681D6EE4E4C}" presName="spacerL" presStyleCnt="0"/>
      <dgm:spPr/>
    </dgm:pt>
    <dgm:pt modelId="{8097F6F5-3EFA-4272-8574-76054B97D297}" type="pres">
      <dgm:prSet presAssocID="{044EB8BC-EE81-4519-A6EC-F681D6EE4E4C}" presName="sibTrans" presStyleLbl="sibTrans2D1" presStyleIdx="1" presStyleCnt="2"/>
      <dgm:spPr/>
      <dgm:t>
        <a:bodyPr/>
        <a:lstStyle/>
        <a:p>
          <a:endParaRPr lang="ru-RU"/>
        </a:p>
      </dgm:t>
    </dgm:pt>
    <dgm:pt modelId="{628D152F-87D3-427B-8B21-A40EA5A9CF33}" type="pres">
      <dgm:prSet presAssocID="{044EB8BC-EE81-4519-A6EC-F681D6EE4E4C}" presName="spacerR" presStyleCnt="0"/>
      <dgm:spPr/>
    </dgm:pt>
    <dgm:pt modelId="{190F60A8-85FE-46C4-8155-014F5E606585}" type="pres">
      <dgm:prSet presAssocID="{A9304502-2C3F-4D6A-8C46-2931E0C9A704}" presName="node" presStyleLbl="node1" presStyleIdx="2" presStyleCnt="3" custScaleX="181022" custScaleY="1988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9C8034-AC0E-4BC8-885E-69797CAF5044}" type="presOf" srcId="{A9304502-2C3F-4D6A-8C46-2931E0C9A704}" destId="{190F60A8-85FE-46C4-8155-014F5E606585}" srcOrd="0" destOrd="0" presId="urn:microsoft.com/office/officeart/2005/8/layout/equation1"/>
    <dgm:cxn modelId="{914517F8-4F90-467B-AD0D-A0236F3A2707}" srcId="{218A2302-9A3E-4776-9A5E-512959E54555}" destId="{721D01E9-6EDF-4467-97D1-A123CCA56977}" srcOrd="1" destOrd="0" parTransId="{CEADB6E6-4481-44DD-8C40-7A76DA5B9747}" sibTransId="{044EB8BC-EE81-4519-A6EC-F681D6EE4E4C}"/>
    <dgm:cxn modelId="{17E63DA4-092A-4FF3-A566-38D93F62917E}" type="presOf" srcId="{1D0547E1-33BD-484D-A320-3B84DFCA9AB2}" destId="{D078EED4-A74C-481C-BF09-C16612F9F6AF}" srcOrd="0" destOrd="0" presId="urn:microsoft.com/office/officeart/2005/8/layout/equation1"/>
    <dgm:cxn modelId="{AB008AD4-7090-4430-BC05-F3C26251D909}" type="presOf" srcId="{E2E143C8-905A-4FB3-A0C3-6F056577FD9E}" destId="{4808FD08-84CB-4EFB-AE49-916838E8D945}" srcOrd="0" destOrd="0" presId="urn:microsoft.com/office/officeart/2005/8/layout/equation1"/>
    <dgm:cxn modelId="{59ECD4B3-4C1F-4EF6-B01A-2B8FC9AA6F26}" srcId="{218A2302-9A3E-4776-9A5E-512959E54555}" destId="{1D0547E1-33BD-484D-A320-3B84DFCA9AB2}" srcOrd="0" destOrd="0" parTransId="{1491663D-A1C7-4474-9C48-89A716B605A7}" sibTransId="{E2E143C8-905A-4FB3-A0C3-6F056577FD9E}"/>
    <dgm:cxn modelId="{1E972C07-BD76-41B6-ACAF-CA09FDA2B31F}" type="presOf" srcId="{721D01E9-6EDF-4467-97D1-A123CCA56977}" destId="{FA271F03-B031-4CAA-9A95-49A06179296A}" srcOrd="0" destOrd="0" presId="urn:microsoft.com/office/officeart/2005/8/layout/equation1"/>
    <dgm:cxn modelId="{E712B245-8F6F-4D7C-A34D-C9D1ACD01F49}" srcId="{218A2302-9A3E-4776-9A5E-512959E54555}" destId="{A9304502-2C3F-4D6A-8C46-2931E0C9A704}" srcOrd="2" destOrd="0" parTransId="{093E53BE-5192-4C0A-923E-96D4B8256A48}" sibTransId="{AA5C647D-E027-47A2-97C7-8A235AD2FBBB}"/>
    <dgm:cxn modelId="{9BCA737F-8AE2-4BD7-8535-639FE2E2E5E8}" type="presOf" srcId="{044EB8BC-EE81-4519-A6EC-F681D6EE4E4C}" destId="{8097F6F5-3EFA-4272-8574-76054B97D297}" srcOrd="0" destOrd="0" presId="urn:microsoft.com/office/officeart/2005/8/layout/equation1"/>
    <dgm:cxn modelId="{347E10D2-E8CB-4E25-9225-850D0BCD185A}" type="presOf" srcId="{218A2302-9A3E-4776-9A5E-512959E54555}" destId="{A0301953-E3FF-40C9-A83B-34E4F8F736C4}" srcOrd="0" destOrd="0" presId="urn:microsoft.com/office/officeart/2005/8/layout/equation1"/>
    <dgm:cxn modelId="{B05A93FB-8157-4DE4-94D2-EB286B40B453}" type="presParOf" srcId="{A0301953-E3FF-40C9-A83B-34E4F8F736C4}" destId="{D078EED4-A74C-481C-BF09-C16612F9F6AF}" srcOrd="0" destOrd="0" presId="urn:microsoft.com/office/officeart/2005/8/layout/equation1"/>
    <dgm:cxn modelId="{476EE447-467A-4714-9595-9EDFCB648ADE}" type="presParOf" srcId="{A0301953-E3FF-40C9-A83B-34E4F8F736C4}" destId="{22466329-2B8D-4835-8C07-7DA1BE9D74EB}" srcOrd="1" destOrd="0" presId="urn:microsoft.com/office/officeart/2005/8/layout/equation1"/>
    <dgm:cxn modelId="{9E853EE1-638B-4416-8B4C-87D286AD278F}" type="presParOf" srcId="{A0301953-E3FF-40C9-A83B-34E4F8F736C4}" destId="{4808FD08-84CB-4EFB-AE49-916838E8D945}" srcOrd="2" destOrd="0" presId="urn:microsoft.com/office/officeart/2005/8/layout/equation1"/>
    <dgm:cxn modelId="{3D0A7062-BC23-4940-8E1E-3CB40FE22188}" type="presParOf" srcId="{A0301953-E3FF-40C9-A83B-34E4F8F736C4}" destId="{1DB25942-1A39-4B70-88BB-69FCA96C204C}" srcOrd="3" destOrd="0" presId="urn:microsoft.com/office/officeart/2005/8/layout/equation1"/>
    <dgm:cxn modelId="{D454101A-AB89-4A10-A5C5-06103F452D0C}" type="presParOf" srcId="{A0301953-E3FF-40C9-A83B-34E4F8F736C4}" destId="{FA271F03-B031-4CAA-9A95-49A06179296A}" srcOrd="4" destOrd="0" presId="urn:microsoft.com/office/officeart/2005/8/layout/equation1"/>
    <dgm:cxn modelId="{311FC109-C735-4281-9250-CC4D1F23D5C2}" type="presParOf" srcId="{A0301953-E3FF-40C9-A83B-34E4F8F736C4}" destId="{11444948-7824-41D7-B236-9C24933E47C7}" srcOrd="5" destOrd="0" presId="urn:microsoft.com/office/officeart/2005/8/layout/equation1"/>
    <dgm:cxn modelId="{64127000-1CC7-4E10-8616-EC8356623702}" type="presParOf" srcId="{A0301953-E3FF-40C9-A83B-34E4F8F736C4}" destId="{8097F6F5-3EFA-4272-8574-76054B97D297}" srcOrd="6" destOrd="0" presId="urn:microsoft.com/office/officeart/2005/8/layout/equation1"/>
    <dgm:cxn modelId="{BAF6EF9F-BAB8-4A35-B57B-D3E8716D35ED}" type="presParOf" srcId="{A0301953-E3FF-40C9-A83B-34E4F8F736C4}" destId="{628D152F-87D3-427B-8B21-A40EA5A9CF33}" srcOrd="7" destOrd="0" presId="urn:microsoft.com/office/officeart/2005/8/layout/equation1"/>
    <dgm:cxn modelId="{465EE45E-D378-4998-A221-0C5DB6C0EFA2}" type="presParOf" srcId="{A0301953-E3FF-40C9-A83B-34E4F8F736C4}" destId="{190F60A8-85FE-46C4-8155-014F5E606585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68458-7942-4905-BCAF-8463DC38EBB1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1880000"/>
            <a:gd name="adj2" fmla="val 1620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46775E-51EC-4842-B553-5FD66A92005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7560000"/>
            <a:gd name="adj2" fmla="val 1188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BA1FCA-77C7-4EE3-860E-907DB636DAFA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3240000"/>
            <a:gd name="adj2" fmla="val 7560000"/>
            <a:gd name="adj3" fmla="val 4638"/>
          </a:avLst>
        </a:prstGeom>
        <a:solidFill>
          <a:schemeClr val="accent3">
            <a:shade val="90000"/>
            <a:hueOff val="49682"/>
            <a:satOff val="1768"/>
            <a:lumOff val="1381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8C3510-4374-43B0-B321-416D8B2C4640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20520000"/>
            <a:gd name="adj2" fmla="val 3240000"/>
            <a:gd name="adj3" fmla="val 4638"/>
          </a:avLst>
        </a:prstGeom>
        <a:solidFill>
          <a:schemeClr val="accent3">
            <a:shade val="90000"/>
            <a:hueOff val="24841"/>
            <a:satOff val="884"/>
            <a:lumOff val="6905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647EA-3C70-4F16-8E06-EE38F3FE2CD5}">
      <dsp:nvSpPr>
        <dsp:cNvPr id="0" name=""/>
        <dsp:cNvSpPr/>
      </dsp:nvSpPr>
      <dsp:spPr>
        <a:xfrm>
          <a:off x="1796767" y="830368"/>
          <a:ext cx="5550465" cy="5550465"/>
        </a:xfrm>
        <a:prstGeom prst="blockArc">
          <a:avLst>
            <a:gd name="adj1" fmla="val 16200000"/>
            <a:gd name="adj2" fmla="val 20520000"/>
            <a:gd name="adj3" fmla="val 4638"/>
          </a:avLst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D9BCA6-730E-48D3-8E36-9552B1977ABA}">
      <dsp:nvSpPr>
        <dsp:cNvPr id="0" name=""/>
        <dsp:cNvSpPr/>
      </dsp:nvSpPr>
      <dsp:spPr>
        <a:xfrm>
          <a:off x="3295054" y="2328656"/>
          <a:ext cx="2553890" cy="2553890"/>
        </a:xfrm>
        <a:prstGeom prst="ellipse">
          <a:avLst/>
        </a:prstGeom>
        <a:solidFill>
          <a:srgbClr val="00B0F0"/>
        </a:solidFill>
        <a:ln>
          <a:noFill/>
        </a:ln>
        <a:effectLst>
          <a:outerShdw blurRad="50800" dist="12700" dir="528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chemeClr val="tx1"/>
              </a:solidFill>
            </a:rPr>
            <a:t>Проект бюджета Усть-Кутского МО на 20</a:t>
          </a:r>
          <a:r>
            <a:rPr lang="en-US" sz="2000" b="1" kern="1200" dirty="0" smtClean="0">
              <a:solidFill>
                <a:schemeClr val="tx1"/>
              </a:solidFill>
            </a:rPr>
            <a:t>2</a:t>
          </a:r>
          <a:r>
            <a:rPr lang="ru-RU" sz="2000" b="1" kern="1200" dirty="0" smtClean="0">
              <a:solidFill>
                <a:schemeClr val="tx1"/>
              </a:solidFill>
            </a:rPr>
            <a:t>2 -2024 гг.</a:t>
          </a:r>
          <a:endParaRPr lang="ru-RU" sz="2000" b="1" kern="1200" dirty="0">
            <a:solidFill>
              <a:schemeClr val="tx1"/>
            </a:solidFill>
          </a:endParaRPr>
        </a:p>
      </dsp:txBody>
      <dsp:txXfrm>
        <a:off x="3669063" y="2702665"/>
        <a:ext cx="1805872" cy="1805872"/>
      </dsp:txXfrm>
    </dsp:sp>
    <dsp:sp modelId="{0BC413F9-5D4A-4A05-B5EC-879787F117AF}">
      <dsp:nvSpPr>
        <dsp:cNvPr id="0" name=""/>
        <dsp:cNvSpPr/>
      </dsp:nvSpPr>
      <dsp:spPr>
        <a:xfrm>
          <a:off x="3678138" y="865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Бюджетный кодекс РФ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3939944" y="262671"/>
        <a:ext cx="1264111" cy="1264111"/>
      </dsp:txXfrm>
    </dsp:sp>
    <dsp:sp modelId="{34BDF70E-9B75-473D-8F65-85B121D4B992}">
      <dsp:nvSpPr>
        <dsp:cNvPr id="0" name=""/>
        <dsp:cNvSpPr/>
      </dsp:nvSpPr>
      <dsp:spPr>
        <a:xfrm>
          <a:off x="625633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Положение о бюджетном процессе в Усть-Кутском МО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6518139" y="2135839"/>
        <a:ext cx="1264111" cy="1264111"/>
      </dsp:txXfrm>
    </dsp:sp>
    <dsp:sp modelId="{CEAD73E0-7379-4B1E-A867-6C346853B2E9}">
      <dsp:nvSpPr>
        <dsp:cNvPr id="0" name=""/>
        <dsp:cNvSpPr/>
      </dsp:nvSpPr>
      <dsp:spPr>
        <a:xfrm>
          <a:off x="5271550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Основные направления </a:t>
          </a:r>
          <a:r>
            <a:rPr lang="ru-RU" sz="1400" b="1" i="1" kern="1200" dirty="0" smtClean="0">
              <a:solidFill>
                <a:schemeClr val="tx1"/>
              </a:solidFill>
            </a:rPr>
            <a:t>бюджетной</a:t>
          </a:r>
          <a:r>
            <a:rPr lang="ru-RU" sz="1400" b="1" kern="1200" dirty="0" smtClean="0">
              <a:solidFill>
                <a:schemeClr val="tx1"/>
              </a:solidFill>
            </a:rPr>
            <a:t> и </a:t>
          </a:r>
          <a:r>
            <a:rPr lang="ru-RU" sz="1400" b="1" i="1" kern="1200" dirty="0" smtClean="0">
              <a:solidFill>
                <a:schemeClr val="tx1"/>
              </a:solidFill>
            </a:rPr>
            <a:t>налоговой </a:t>
          </a:r>
          <a:r>
            <a:rPr lang="ru-RU" sz="1400" b="1" kern="1200" dirty="0" smtClean="0">
              <a:solidFill>
                <a:schemeClr val="tx1"/>
              </a:solidFill>
            </a:rPr>
            <a:t>политики</a:t>
          </a:r>
          <a:endParaRPr lang="ru-RU" sz="1400" b="1" kern="1200" dirty="0">
            <a:solidFill>
              <a:schemeClr val="tx1"/>
            </a:solidFill>
          </a:endParaRPr>
        </a:p>
      </dsp:txBody>
      <dsp:txXfrm>
        <a:off x="5533356" y="5166689"/>
        <a:ext cx="1264111" cy="1264111"/>
      </dsp:txXfrm>
    </dsp:sp>
    <dsp:sp modelId="{56AB18C9-6186-48F6-853E-238A9B444BDC}">
      <dsp:nvSpPr>
        <dsp:cNvPr id="0" name=""/>
        <dsp:cNvSpPr/>
      </dsp:nvSpPr>
      <dsp:spPr>
        <a:xfrm>
          <a:off x="2084726" y="490488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 smtClean="0">
              <a:solidFill>
                <a:schemeClr val="tx1"/>
              </a:solidFill>
            </a:rPr>
            <a:t>Гос. программы Иркутской области, муниципальные программы </a:t>
          </a:r>
          <a:endParaRPr lang="ru-RU" sz="1300" b="1" kern="1200" dirty="0">
            <a:solidFill>
              <a:schemeClr val="tx1"/>
            </a:solidFill>
          </a:endParaRPr>
        </a:p>
      </dsp:txBody>
      <dsp:txXfrm>
        <a:off x="2346532" y="5166689"/>
        <a:ext cx="1264111" cy="1264111"/>
      </dsp:txXfrm>
    </dsp:sp>
    <dsp:sp modelId="{FA3DED77-4348-4554-B1B0-A0B352503EE2}">
      <dsp:nvSpPr>
        <dsp:cNvPr id="0" name=""/>
        <dsp:cNvSpPr/>
      </dsp:nvSpPr>
      <dsp:spPr>
        <a:xfrm>
          <a:off x="1099943" y="1874033"/>
          <a:ext cx="1787723" cy="1787723"/>
        </a:xfrm>
        <a:prstGeom prst="ellipse">
          <a:avLst/>
        </a:prstGeom>
        <a:solidFill>
          <a:schemeClr val="accent6">
            <a:lumMod val="90000"/>
          </a:schemeClr>
        </a:solidFill>
        <a:ln>
          <a:noFill/>
        </a:ln>
        <a:effectLst>
          <a:outerShdw blurRad="38100" dist="381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tx1"/>
              </a:solidFill>
            </a:rPr>
            <a:t>Прогноз социально-экономического развития УКМО на 20</a:t>
          </a:r>
          <a:r>
            <a:rPr lang="en-US" sz="1400" b="1" kern="1200" dirty="0" smtClean="0">
              <a:solidFill>
                <a:schemeClr val="tx1"/>
              </a:solidFill>
            </a:rPr>
            <a:t>2</a:t>
          </a:r>
          <a:r>
            <a:rPr lang="ru-RU" sz="1400" b="1" kern="1200" dirty="0" smtClean="0">
              <a:solidFill>
                <a:schemeClr val="tx1"/>
              </a:solidFill>
            </a:rPr>
            <a:t>2-2024 гг</a:t>
          </a:r>
          <a:r>
            <a:rPr lang="ru-RU" sz="1100" kern="1200" dirty="0" smtClean="0"/>
            <a:t>.</a:t>
          </a:r>
          <a:endParaRPr lang="ru-RU" sz="1100" kern="1200" dirty="0"/>
        </a:p>
      </dsp:txBody>
      <dsp:txXfrm>
        <a:off x="1361749" y="2135839"/>
        <a:ext cx="1264111" cy="126411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094670" y="46767"/>
          <a:ext cx="1582970" cy="1327980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>
              <a:solidFill>
                <a:schemeClr val="accent6">
                  <a:lumMod val="25000"/>
                </a:schemeClr>
              </a:solidFill>
            </a:rPr>
            <a:t>Областной бюджет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91</a:t>
          </a:r>
          <a:r>
            <a:rPr lang="en-US" sz="16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рубль 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1326491" y="241245"/>
        <a:ext cx="1119328" cy="939024"/>
      </dsp:txXfrm>
    </dsp:sp>
    <dsp:sp modelId="{4808FD08-84CB-4EFB-AE49-916838E8D945}">
      <dsp:nvSpPr>
        <dsp:cNvPr id="0" name=""/>
        <dsp:cNvSpPr/>
      </dsp:nvSpPr>
      <dsp:spPr>
        <a:xfrm>
          <a:off x="2719223" y="486899"/>
          <a:ext cx="400949" cy="400949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2772369" y="640222"/>
        <a:ext cx="294657" cy="94303"/>
      </dsp:txXfrm>
    </dsp:sp>
    <dsp:sp modelId="{FA271F03-B031-4CAA-9A95-49A06179296A}">
      <dsp:nvSpPr>
        <dsp:cNvPr id="0" name=""/>
        <dsp:cNvSpPr/>
      </dsp:nvSpPr>
      <dsp:spPr>
        <a:xfrm>
          <a:off x="3176305" y="229"/>
          <a:ext cx="1469515" cy="1374289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1100" b="1" kern="1200" dirty="0" smtClean="0">
              <a:solidFill>
                <a:schemeClr val="accent6">
                  <a:lumMod val="25000"/>
                </a:schemeClr>
              </a:solidFill>
            </a:rPr>
            <a:t>местный бюджет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accent6">
                  <a:lumMod val="25000"/>
                </a:schemeClr>
              </a:solidFill>
            </a:rPr>
            <a:t>15 рублей</a:t>
          </a:r>
          <a:endParaRPr lang="ru-RU" sz="16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3391510" y="201489"/>
        <a:ext cx="1039105" cy="971769"/>
      </dsp:txXfrm>
    </dsp:sp>
    <dsp:sp modelId="{8097F6F5-3EFA-4272-8574-76054B97D297}">
      <dsp:nvSpPr>
        <dsp:cNvPr id="0" name=""/>
        <dsp:cNvSpPr/>
      </dsp:nvSpPr>
      <dsp:spPr>
        <a:xfrm>
          <a:off x="4701954" y="486899"/>
          <a:ext cx="400949" cy="400949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4755100" y="569494"/>
        <a:ext cx="294657" cy="235759"/>
      </dsp:txXfrm>
    </dsp:sp>
    <dsp:sp modelId="{190F60A8-85FE-46C4-8155-014F5E606585}">
      <dsp:nvSpPr>
        <dsp:cNvPr id="0" name=""/>
        <dsp:cNvSpPr/>
      </dsp:nvSpPr>
      <dsp:spPr>
        <a:xfrm>
          <a:off x="5159036" y="229"/>
          <a:ext cx="1465699" cy="1374289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b="1" kern="1200" dirty="0" smtClean="0">
              <a:solidFill>
                <a:schemeClr val="accent6">
                  <a:lumMod val="25000"/>
                </a:schemeClr>
              </a:solidFill>
            </a:rPr>
            <a:t>10</a:t>
          </a:r>
          <a:r>
            <a:rPr lang="ru-RU" sz="2500" b="1" kern="1200" dirty="0" smtClean="0">
              <a:solidFill>
                <a:schemeClr val="accent6">
                  <a:lumMod val="25000"/>
                </a:schemeClr>
              </a:solidFill>
            </a:rPr>
            <a:t>6 рублей</a:t>
          </a:r>
          <a:endParaRPr lang="ru-RU" sz="25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5373683" y="201489"/>
        <a:ext cx="1036405" cy="97176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078EED4-A74C-481C-BF09-C16612F9F6AF}">
      <dsp:nvSpPr>
        <dsp:cNvPr id="0" name=""/>
        <dsp:cNvSpPr/>
      </dsp:nvSpPr>
      <dsp:spPr>
        <a:xfrm>
          <a:off x="18670" y="327463"/>
          <a:ext cx="1772195" cy="1829111"/>
        </a:xfrm>
        <a:prstGeom prst="ellipse">
          <a:avLst/>
        </a:prstGeom>
        <a:solidFill>
          <a:schemeClr val="accent3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ЗАВТРАК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54</a:t>
          </a:r>
          <a:r>
            <a:rPr lang="en-US" sz="2400" b="1" kern="1200" dirty="0" smtClean="0">
              <a:solidFill>
                <a:schemeClr val="accent6">
                  <a:lumMod val="25000"/>
                </a:schemeClr>
              </a:solidFill>
            </a:rPr>
            <a:t> </a:t>
          </a: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рубля 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78202" y="595330"/>
        <a:ext cx="1253131" cy="1293377"/>
      </dsp:txXfrm>
    </dsp:sp>
    <dsp:sp modelId="{4808FD08-84CB-4EFB-AE49-916838E8D945}">
      <dsp:nvSpPr>
        <dsp:cNvPr id="0" name=""/>
        <dsp:cNvSpPr/>
      </dsp:nvSpPr>
      <dsp:spPr>
        <a:xfrm>
          <a:off x="1842723" y="947884"/>
          <a:ext cx="500023" cy="500023"/>
        </a:xfrm>
        <a:prstGeom prst="mathPlus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1909001" y="1139093"/>
        <a:ext cx="367467" cy="117605"/>
      </dsp:txXfrm>
    </dsp:sp>
    <dsp:sp modelId="{FA271F03-B031-4CAA-9A95-49A06179296A}">
      <dsp:nvSpPr>
        <dsp:cNvPr id="0" name=""/>
        <dsp:cNvSpPr/>
      </dsp:nvSpPr>
      <dsp:spPr>
        <a:xfrm>
          <a:off x="2412749" y="340959"/>
          <a:ext cx="1794799" cy="1713873"/>
        </a:xfrm>
        <a:prstGeom prst="ellipse">
          <a:avLst/>
        </a:prstGeom>
        <a:solidFill>
          <a:schemeClr val="accent6">
            <a:lumMod val="90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solidFill>
                <a:schemeClr val="accent6">
                  <a:lumMod val="10000"/>
                </a:schemeClr>
              </a:solidFill>
            </a:rPr>
            <a:t> </a:t>
          </a:r>
          <a:r>
            <a:rPr lang="ru-RU" sz="2400" b="1" kern="1200" dirty="0" smtClean="0">
              <a:solidFill>
                <a:schemeClr val="accent6">
                  <a:lumMod val="10000"/>
                </a:schemeClr>
              </a:solidFill>
            </a:rPr>
            <a:t>ОБЕД</a:t>
          </a:r>
          <a:endParaRPr lang="ru-RU" sz="2400" b="1" kern="1200" dirty="0" smtClean="0">
            <a:solidFill>
              <a:schemeClr val="accent6">
                <a:lumMod val="25000"/>
              </a:schemeClr>
            </a:solidFill>
          </a:endParaRP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accent6">
                  <a:lumMod val="25000"/>
                </a:schemeClr>
              </a:solidFill>
            </a:rPr>
            <a:t>81 рубль</a:t>
          </a:r>
          <a:endParaRPr lang="ru-RU" sz="24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2675591" y="591950"/>
        <a:ext cx="1269115" cy="1211891"/>
      </dsp:txXfrm>
    </dsp:sp>
    <dsp:sp modelId="{8097F6F5-3EFA-4272-8574-76054B97D297}">
      <dsp:nvSpPr>
        <dsp:cNvPr id="0" name=""/>
        <dsp:cNvSpPr/>
      </dsp:nvSpPr>
      <dsp:spPr>
        <a:xfrm>
          <a:off x="4277552" y="947884"/>
          <a:ext cx="500023" cy="500023"/>
        </a:xfrm>
        <a:prstGeom prst="mathEqual">
          <a:avLst/>
        </a:prstGeom>
        <a:solidFill>
          <a:schemeClr val="accent6">
            <a:lumMod val="5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/>
        </a:p>
      </dsp:txBody>
      <dsp:txXfrm>
        <a:off x="4343830" y="1050889"/>
        <a:ext cx="367467" cy="294013"/>
      </dsp:txXfrm>
    </dsp:sp>
    <dsp:sp modelId="{190F60A8-85FE-46C4-8155-014F5E606585}">
      <dsp:nvSpPr>
        <dsp:cNvPr id="0" name=""/>
        <dsp:cNvSpPr/>
      </dsp:nvSpPr>
      <dsp:spPr>
        <a:xfrm>
          <a:off x="4847579" y="340959"/>
          <a:ext cx="1560607" cy="1713873"/>
        </a:xfrm>
        <a:prstGeom prst="ellipse">
          <a:avLst/>
        </a:prstGeom>
        <a:solidFill>
          <a:schemeClr val="accent4">
            <a:lumMod val="75000"/>
          </a:schemeClr>
        </a:solidFill>
        <a:ln w="22225" cap="flat" cmpd="sng" algn="ctr">
          <a:solidFill>
            <a:schemeClr val="accent6">
              <a:lumMod val="25000"/>
            </a:schemeClr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>
                  <a:lumMod val="25000"/>
                </a:schemeClr>
              </a:solidFill>
            </a:rPr>
            <a:t>135</a:t>
          </a:r>
        </a:p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kern="1200" dirty="0" smtClean="0">
              <a:solidFill>
                <a:schemeClr val="accent6">
                  <a:lumMod val="25000"/>
                </a:schemeClr>
              </a:solidFill>
            </a:rPr>
            <a:t>рублей</a:t>
          </a:r>
          <a:endParaRPr lang="ru-RU" sz="2700" b="1" kern="1200" dirty="0">
            <a:solidFill>
              <a:schemeClr val="accent6">
                <a:lumMod val="25000"/>
              </a:schemeClr>
            </a:solidFill>
          </a:endParaRPr>
        </a:p>
      </dsp:txBody>
      <dsp:txXfrm>
        <a:off x="5076125" y="591950"/>
        <a:ext cx="1103515" cy="12118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0.12163</cdr:x>
      <cdr:y>0.01303</cdr:y>
    </cdr:from>
    <cdr:to>
      <cdr:x>0.79425</cdr:x>
      <cdr:y>0.3138</cdr:y>
    </cdr:to>
    <cdr:sp macro="" textlink="">
      <cdr:nvSpPr>
        <cdr:cNvPr id="2" name="Овал 1"/>
        <cdr:cNvSpPr/>
      </cdr:nvSpPr>
      <cdr:spPr>
        <a:xfrm xmlns:a="http://schemas.openxmlformats.org/drawingml/2006/main">
          <a:off x="432048" y="39613"/>
          <a:ext cx="2389172" cy="914374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dirty="0" smtClean="0"/>
            <a:t>20</a:t>
          </a:r>
          <a:r>
            <a:rPr lang="en-US" sz="1800" dirty="0" smtClean="0"/>
            <a:t>2</a:t>
          </a:r>
          <a:r>
            <a:rPr lang="ru-RU" sz="1800" dirty="0"/>
            <a:t>4</a:t>
          </a:r>
          <a:r>
            <a:rPr lang="ru-RU" sz="1800" dirty="0" smtClean="0"/>
            <a:t> год</a:t>
          </a:r>
          <a:endParaRPr lang="ru-RU" sz="1800" dirty="0"/>
        </a:p>
      </cdr:txBody>
    </cdr:sp>
  </cdr:relSizeAnchor>
</c:userShapes>
</file>

<file path=ppt/drawings/drawing10.xml><?xml version="1.0" encoding="utf-8"?>
<c:userShapes xmlns:c="http://schemas.openxmlformats.org/drawingml/2006/chart">
  <cdr:relSizeAnchor xmlns:cdr="http://schemas.openxmlformats.org/drawingml/2006/chartDrawing">
    <cdr:from>
      <cdr:x>0.28</cdr:x>
      <cdr:y>0</cdr:y>
    </cdr:from>
    <cdr:to>
      <cdr:x>0.68</cdr:x>
      <cdr:y>0.13514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008112" y="0"/>
          <a:ext cx="1440160" cy="68115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Обслуживание муниципального долга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0.13223</cdr:x>
      <cdr:y>0.24504</cdr:y>
    </cdr:from>
    <cdr:to>
      <cdr:x>0.2314</cdr:x>
      <cdr:y>0.3308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152127" y="1440167"/>
          <a:ext cx="864097" cy="50403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</a:t>
          </a:r>
          <a:r>
            <a:rPr lang="en-US" sz="1200" b="1" dirty="0" smtClean="0">
              <a:solidFill>
                <a:srgbClr val="002060"/>
              </a:solidFill>
            </a:rPr>
            <a:t>1</a:t>
          </a:r>
          <a:r>
            <a:rPr lang="ru-RU" sz="1200" b="1" dirty="0" smtClean="0">
              <a:solidFill>
                <a:srgbClr val="002060"/>
              </a:solidFill>
            </a:rPr>
            <a:t>1</a:t>
          </a:r>
          <a:r>
            <a:rPr lang="en-US" sz="1200" b="1" dirty="0" smtClean="0">
              <a:solidFill>
                <a:srgbClr val="002060"/>
              </a:solidFill>
            </a:rPr>
            <a:t> 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0.28099</cdr:x>
      <cdr:y>0.17153</cdr:y>
    </cdr:from>
    <cdr:to>
      <cdr:x>0.38017</cdr:x>
      <cdr:y>0.24504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448272" y="1008128"/>
          <a:ext cx="864096" cy="43203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sz="1200" b="1" dirty="0" smtClean="0">
              <a:solidFill>
                <a:srgbClr val="002060"/>
              </a:solidFill>
            </a:rPr>
            <a:t>+</a:t>
          </a:r>
          <a:r>
            <a:rPr lang="ru-RU" sz="1200" b="1" dirty="0" smtClean="0">
              <a:solidFill>
                <a:srgbClr val="002060"/>
              </a:solidFill>
            </a:rPr>
            <a:t>5,2</a:t>
          </a:r>
          <a:r>
            <a:rPr lang="en-US" sz="1200" b="1" dirty="0" smtClean="0">
              <a:solidFill>
                <a:srgbClr val="002060"/>
              </a:solidFill>
            </a:rPr>
            <a:t> </a:t>
          </a:r>
          <a:r>
            <a:rPr lang="ru-RU" sz="1200" b="1" dirty="0" smtClean="0">
              <a:solidFill>
                <a:srgbClr val="002060"/>
              </a:solidFill>
            </a:rPr>
            <a:t>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0.71901</cdr:x>
      <cdr:y>0.01225</cdr:y>
    </cdr:from>
    <cdr:to>
      <cdr:x>0.9066</cdr:x>
      <cdr:y>0.08576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264696" y="72008"/>
          <a:ext cx="16344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0.75207</cdr:x>
      <cdr:y>0.04901</cdr:y>
    </cdr:from>
    <cdr:to>
      <cdr:x>0.84298</cdr:x>
      <cdr:y>0.12252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552729" y="288032"/>
          <a:ext cx="792087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en-US" sz="1200" b="1" dirty="0" smtClean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rPr>
            <a:t>+</a:t>
          </a:r>
          <a:r>
            <a:rPr lang="ru-RU" sz="1200" b="1" dirty="0" smtClean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rPr>
            <a:t>6,1</a:t>
          </a:r>
          <a:r>
            <a:rPr lang="en-US" sz="1200" b="1" dirty="0" smtClean="0">
              <a:solidFill>
                <a:srgbClr val="002060"/>
              </a:solidFill>
              <a:effectLst>
                <a:outerShdw blurRad="50800" dist="50800" dir="5400000" algn="ctr" rotWithShape="0">
                  <a:schemeClr val="bg1"/>
                </a:outerShdw>
              </a:effectLst>
            </a:rPr>
            <a:t>%</a:t>
          </a:r>
          <a:endParaRPr lang="ru-RU" sz="1200" b="1" dirty="0">
            <a:solidFill>
              <a:srgbClr val="002060"/>
            </a:solidFill>
            <a:effectLst>
              <a:outerShdw blurRad="50800" dist="50800" dir="5400000" algn="ctr" rotWithShape="0">
                <a:schemeClr val="bg1"/>
              </a:outerShdw>
            </a:effectLst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0.12397</cdr:x>
      <cdr:y>0.44978</cdr:y>
    </cdr:from>
    <cdr:to>
      <cdr:x>0.23141</cdr:x>
      <cdr:y>0.51104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20" y="2643508"/>
          <a:ext cx="936121" cy="36004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-9,6%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0.29752</cdr:x>
      <cdr:y>0.36402</cdr:y>
    </cdr:from>
    <cdr:to>
      <cdr:x>0.38017</cdr:x>
      <cdr:y>0.44978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592288" y="2139452"/>
          <a:ext cx="720127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200" b="1" dirty="0" smtClean="0">
              <a:solidFill>
                <a:srgbClr val="002060"/>
              </a:solidFill>
            </a:rPr>
            <a:t>+9,7%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0.7686</cdr:x>
      <cdr:y>0.25375</cdr:y>
    </cdr:from>
    <cdr:to>
      <cdr:x>0.79339</cdr:x>
      <cdr:y>0.27826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6696744" y="1491380"/>
          <a:ext cx="216024" cy="14401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0.76033</cdr:x>
      <cdr:y>0.20475</cdr:y>
    </cdr:from>
    <cdr:to>
      <cdr:x>0.82645</cdr:x>
      <cdr:y>0.25375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624736" y="1203348"/>
          <a:ext cx="576064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+8%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0.09917</cdr:x>
      <cdr:y>0.35443</cdr:y>
    </cdr:from>
    <cdr:to>
      <cdr:x>0.2562</cdr:x>
      <cdr:y>0.41772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64065" y="2016224"/>
          <a:ext cx="1368197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-1,9%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0.42668</cdr:x>
      <cdr:y>0.12608</cdr:y>
    </cdr:from>
    <cdr:to>
      <cdr:x>0.54238</cdr:x>
      <cdr:y>0.23271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3717670" y="717240"/>
          <a:ext cx="1008091" cy="606579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-14,7%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0.61983</cdr:x>
      <cdr:y>0.10127</cdr:y>
    </cdr:from>
    <cdr:to>
      <cdr:x>0.71901</cdr:x>
      <cdr:y>0.16456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5400600" y="576064"/>
          <a:ext cx="864152" cy="36003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+4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0.28926</cdr:x>
      <cdr:y>0.15618</cdr:y>
    </cdr:from>
    <cdr:to>
      <cdr:x>0.36364</cdr:x>
      <cdr:y>0.25016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2520281" y="888451"/>
          <a:ext cx="648071" cy="53461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+96,3%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0.47581</cdr:x>
      <cdr:y>0.1125</cdr:y>
    </cdr:from>
    <cdr:to>
      <cdr:x>0.55645</cdr:x>
      <cdr:y>0.1875</cdr:y>
    </cdr:to>
    <cdr:sp macro="" textlink="">
      <cdr:nvSpPr>
        <cdr:cNvPr id="6" name="Прямоугольник 5"/>
        <cdr:cNvSpPr/>
      </cdr:nvSpPr>
      <cdr:spPr>
        <a:xfrm xmlns:a="http://schemas.openxmlformats.org/drawingml/2006/main">
          <a:off x="4248472" y="648072"/>
          <a:ext cx="720080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0.15323</cdr:x>
      <cdr:y>0.775</cdr:y>
    </cdr:from>
    <cdr:to>
      <cdr:x>0.22581</cdr:x>
      <cdr:y>0.825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368152" y="4464496"/>
          <a:ext cx="648072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+20,7%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0.62097</cdr:x>
      <cdr:y>0.3125</cdr:y>
    </cdr:from>
    <cdr:to>
      <cdr:x>0.67742</cdr:x>
      <cdr:y>0.3625</cdr:y>
    </cdr:to>
    <cdr:sp macro="" textlink="">
      <cdr:nvSpPr>
        <cdr:cNvPr id="5" name="Прямоугольник 4"/>
        <cdr:cNvSpPr/>
      </cdr:nvSpPr>
      <cdr:spPr>
        <a:xfrm xmlns:a="http://schemas.openxmlformats.org/drawingml/2006/main">
          <a:off x="5544616" y="1800200"/>
          <a:ext cx="50405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+4%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0.77419</cdr:x>
      <cdr:y>0.3</cdr:y>
    </cdr:from>
    <cdr:to>
      <cdr:x>0.83065</cdr:x>
      <cdr:y>0.35</cdr:y>
    </cdr:to>
    <cdr:sp macro="" textlink="">
      <cdr:nvSpPr>
        <cdr:cNvPr id="7" name="Прямоугольник 6"/>
        <cdr:cNvSpPr/>
      </cdr:nvSpPr>
      <cdr:spPr>
        <a:xfrm xmlns:a="http://schemas.openxmlformats.org/drawingml/2006/main">
          <a:off x="6912768" y="1728192"/>
          <a:ext cx="50405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200" b="1" dirty="0" smtClean="0">
              <a:solidFill>
                <a:srgbClr val="002060"/>
              </a:solidFill>
            </a:rPr>
            <a:t>+4%</a:t>
          </a:r>
          <a:endParaRPr lang="ru-RU" sz="1200" b="1" dirty="0">
            <a:solidFill>
              <a:srgbClr val="002060"/>
            </a:solidFill>
          </a:endParaRPr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0.12397</cdr:x>
      <cdr:y>0.08576</cdr:y>
    </cdr:from>
    <cdr:to>
      <cdr:x>0.26446</cdr:x>
      <cdr:y>0.13477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080147" y="504056"/>
          <a:ext cx="1224085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0.32231</cdr:x>
      <cdr:y>0</cdr:y>
    </cdr:from>
    <cdr:to>
      <cdr:x>0.46281</cdr:x>
      <cdr:y>0.03659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>
          <a:off x="2808312" y="0"/>
          <a:ext cx="1224136" cy="2160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rgbClr val="002060"/>
            </a:solidFill>
          </a:endParaRPr>
        </a:p>
      </cdr:txBody>
    </cdr:sp>
  </cdr:relSizeAnchor>
  <cdr:relSizeAnchor xmlns:cdr="http://schemas.openxmlformats.org/drawingml/2006/chartDrawing">
    <cdr:from>
      <cdr:x>0.14516</cdr:x>
      <cdr:y>0.3038</cdr:y>
    </cdr:from>
    <cdr:to>
      <cdr:x>0.24194</cdr:x>
      <cdr:y>0.37975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296145" y="1728192"/>
          <a:ext cx="864096" cy="43204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-2</a:t>
          </a:r>
          <a:r>
            <a:rPr lang="en-US" b="1" dirty="0" smtClean="0">
              <a:solidFill>
                <a:schemeClr val="tx1"/>
              </a:solidFill>
            </a:rPr>
            <a:t>.6</a:t>
          </a:r>
          <a:r>
            <a:rPr lang="ru-RU" b="1" dirty="0" smtClean="0">
              <a:solidFill>
                <a:schemeClr val="tx1"/>
              </a:solidFill>
            </a:rPr>
            <a:t> 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0.30324</cdr:x>
      <cdr:y>0.34177</cdr:y>
    </cdr:from>
    <cdr:to>
      <cdr:x>0.37648</cdr:x>
      <cdr:y>0.43038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2707584" y="1944216"/>
          <a:ext cx="653980" cy="504056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+11,7% 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0.52893</cdr:x>
      <cdr:y>0.07595</cdr:y>
    </cdr:from>
    <cdr:to>
      <cdr:x>0.67769</cdr:x>
      <cdr:y>0.13924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4608512" y="432048"/>
          <a:ext cx="1296144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sz="12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0.72727</cdr:x>
      <cdr:y>0.06329</cdr:y>
    </cdr:from>
    <cdr:to>
      <cdr:x>0.82645</cdr:x>
      <cdr:y>0.11392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336704" y="360040"/>
          <a:ext cx="864096" cy="2880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0.46774</cdr:x>
      <cdr:y>0.44304</cdr:y>
    </cdr:from>
    <cdr:to>
      <cdr:x>0.54032</cdr:x>
      <cdr:y>0.50633</cdr:y>
    </cdr:to>
    <cdr:sp macro="" textlink="">
      <cdr:nvSpPr>
        <cdr:cNvPr id="4" name="Прямоугольник 3"/>
        <cdr:cNvSpPr/>
      </cdr:nvSpPr>
      <cdr:spPr>
        <a:xfrm xmlns:a="http://schemas.openxmlformats.org/drawingml/2006/main">
          <a:off x="4176464" y="2520280"/>
          <a:ext cx="648072" cy="360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-10,5%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7.xml><?xml version="1.0" encoding="utf-8"?>
<c:userShapes xmlns:c="http://schemas.openxmlformats.org/drawingml/2006/chart">
  <cdr:relSizeAnchor xmlns:cdr="http://schemas.openxmlformats.org/drawingml/2006/chartDrawing">
    <cdr:from>
      <cdr:x>0.1405</cdr:x>
      <cdr:y>0.19607</cdr:y>
    </cdr:from>
    <cdr:to>
      <cdr:x>0.23141</cdr:x>
      <cdr:y>0.24508</cdr:y>
    </cdr:to>
    <cdr:sp macro="" textlink="">
      <cdr:nvSpPr>
        <cdr:cNvPr id="8" name="Прямоугольник 7"/>
        <cdr:cNvSpPr/>
      </cdr:nvSpPr>
      <cdr:spPr>
        <a:xfrm xmlns:a="http://schemas.openxmlformats.org/drawingml/2006/main">
          <a:off x="1224172" y="1152353"/>
          <a:ext cx="792096" cy="28803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-34,6%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0.43802</cdr:x>
      <cdr:y>0.20828</cdr:y>
    </cdr:from>
    <cdr:to>
      <cdr:x>0.52066</cdr:x>
      <cdr:y>0.25729</cdr:y>
    </cdr:to>
    <cdr:sp macro="" textlink="">
      <cdr:nvSpPr>
        <cdr:cNvPr id="9" name="Прямоугольник 8"/>
        <cdr:cNvSpPr/>
      </cdr:nvSpPr>
      <cdr:spPr>
        <a:xfrm xmlns:a="http://schemas.openxmlformats.org/drawingml/2006/main" rot="10800000" flipV="1">
          <a:off x="3816424" y="1224136"/>
          <a:ext cx="720039" cy="28804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tx1"/>
              </a:solidFill>
            </a:rPr>
            <a:t>-5,7%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0.60331</cdr:x>
      <cdr:y>0.20828</cdr:y>
    </cdr:from>
    <cdr:to>
      <cdr:x>0.68596</cdr:x>
      <cdr:y>0.28179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5256584" y="1224136"/>
          <a:ext cx="720127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+3,4 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0.7438</cdr:x>
      <cdr:y>0.14702</cdr:y>
    </cdr:from>
    <cdr:to>
      <cdr:x>0.8347</cdr:x>
      <cdr:y>0.22053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480720" y="864096"/>
          <a:ext cx="792008" cy="43203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dirty="0" smtClean="0">
              <a:solidFill>
                <a:schemeClr val="tx1"/>
              </a:solidFill>
            </a:rPr>
            <a:t>+</a:t>
          </a:r>
          <a:r>
            <a:rPr lang="ru-RU" b="1" dirty="0" smtClean="0">
              <a:solidFill>
                <a:schemeClr val="tx1"/>
              </a:solidFill>
            </a:rPr>
            <a:t>3,5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0.30579</cdr:x>
      <cdr:y>0.20828</cdr:y>
    </cdr:from>
    <cdr:to>
      <cdr:x>0.40497</cdr:x>
      <cdr:y>0.25728</cdr:y>
    </cdr:to>
    <cdr:sp macro="" textlink="">
      <cdr:nvSpPr>
        <cdr:cNvPr id="10" name="Прямоугольник 9"/>
        <cdr:cNvSpPr/>
      </cdr:nvSpPr>
      <cdr:spPr>
        <a:xfrm xmlns:a="http://schemas.openxmlformats.org/drawingml/2006/main">
          <a:off x="2664296" y="1224136"/>
          <a:ext cx="864152" cy="28798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>
              <a:solidFill>
                <a:schemeClr val="tx1"/>
              </a:solidFill>
            </a:rPr>
            <a:t>132,4</a:t>
          </a:r>
          <a:r>
            <a:rPr lang="en-US" b="1" dirty="0" smtClean="0">
              <a:solidFill>
                <a:schemeClr val="tx1"/>
              </a:solidFill>
            </a:rPr>
            <a:t>%</a:t>
          </a:r>
          <a:endParaRPr lang="ru-RU" b="1" dirty="0">
            <a:solidFill>
              <a:schemeClr val="tx1"/>
            </a:solidFill>
          </a:endParaRPr>
        </a:p>
      </cdr:txBody>
    </cdr:sp>
  </cdr:relSizeAnchor>
</c:userShapes>
</file>

<file path=ppt/drawings/drawing8.xml><?xml version="1.0" encoding="utf-8"?>
<c:userShapes xmlns:c="http://schemas.openxmlformats.org/drawingml/2006/chart">
  <cdr:relSizeAnchor xmlns:cdr="http://schemas.openxmlformats.org/drawingml/2006/chartDrawing">
    <cdr:from>
      <cdr:x>0.38794</cdr:x>
      <cdr:y>0.94366</cdr:y>
    </cdr:from>
    <cdr:to>
      <cdr:x>0.80769</cdr:x>
      <cdr:y>1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726308" y="4824536"/>
          <a:ext cx="785860" cy="288032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en-US" b="1" i="1" dirty="0" smtClean="0">
              <a:solidFill>
                <a:schemeClr val="tx1"/>
              </a:solidFill>
            </a:rPr>
            <a:t>3</a:t>
          </a:r>
          <a:r>
            <a:rPr lang="ru-RU" b="1" i="1" dirty="0" smtClean="0">
              <a:solidFill>
                <a:schemeClr val="tx1"/>
              </a:solidFill>
            </a:rPr>
            <a:t>5</a:t>
          </a:r>
          <a:r>
            <a:rPr lang="en-US" b="1" i="1" dirty="0" smtClean="0">
              <a:solidFill>
                <a:schemeClr val="tx1"/>
              </a:solidFill>
            </a:rPr>
            <a:t> 0</a:t>
          </a:r>
          <a:r>
            <a:rPr lang="ru-RU" b="1" i="1" dirty="0" smtClean="0">
              <a:solidFill>
                <a:schemeClr val="tx1"/>
              </a:solidFill>
            </a:rPr>
            <a:t>04</a:t>
          </a:r>
          <a:r>
            <a:rPr lang="en-US" b="1" i="1" dirty="0" smtClean="0">
              <a:solidFill>
                <a:schemeClr val="tx1"/>
              </a:solidFill>
            </a:rPr>
            <a:t>.</a:t>
          </a:r>
          <a:r>
            <a:rPr lang="ru-RU" b="1" i="1" dirty="0" smtClean="0">
              <a:solidFill>
                <a:schemeClr val="tx1"/>
              </a:solidFill>
            </a:rPr>
            <a:t>9</a:t>
          </a:r>
          <a:endParaRPr lang="ru-RU" b="1" i="1" dirty="0">
            <a:solidFill>
              <a:schemeClr val="tx1"/>
            </a:solidFill>
          </a:endParaRPr>
        </a:p>
      </cdr:txBody>
    </cdr:sp>
  </cdr:relSizeAnchor>
</c:userShapes>
</file>

<file path=ppt/drawings/drawing9.xml><?xml version="1.0" encoding="utf-8"?>
<c:userShapes xmlns:c="http://schemas.openxmlformats.org/drawingml/2006/chart">
  <cdr:relSizeAnchor xmlns:cdr="http://schemas.openxmlformats.org/drawingml/2006/chartDrawing">
    <cdr:from>
      <cdr:x>0</cdr:x>
      <cdr:y>0.46988</cdr:y>
    </cdr:from>
    <cdr:to>
      <cdr:x>0.30671</cdr:x>
      <cdr:y>0.55421</cdr:y>
    </cdr:to>
    <cdr:sp macro="" textlink="">
      <cdr:nvSpPr>
        <cdr:cNvPr id="11" name="Прямоугольник 10"/>
        <cdr:cNvSpPr/>
      </cdr:nvSpPr>
      <cdr:spPr>
        <a:xfrm xmlns:a="http://schemas.openxmlformats.org/drawingml/2006/main">
          <a:off x="-133672" y="2808312"/>
          <a:ext cx="2763558" cy="504012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100%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от родительской платы 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0.34873</cdr:x>
      <cdr:y>0.44578</cdr:y>
    </cdr:from>
    <cdr:to>
      <cdr:x>0.61399</cdr:x>
      <cdr:y>0.54216</cdr:y>
    </cdr:to>
    <cdr:sp macro="" textlink="">
      <cdr:nvSpPr>
        <cdr:cNvPr id="13" name="Прямоугольник 12"/>
        <cdr:cNvSpPr/>
      </cdr:nvSpPr>
      <cdr:spPr>
        <a:xfrm xmlns:a="http://schemas.openxmlformats.org/drawingml/2006/main">
          <a:off x="3142184" y="2664296"/>
          <a:ext cx="2390079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50%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0.68438</cdr:x>
      <cdr:y>0.44578</cdr:y>
    </cdr:from>
    <cdr:to>
      <cdr:x>0.95328</cdr:x>
      <cdr:y>0.54216</cdr:y>
    </cdr:to>
    <cdr:sp macro="" textlink="">
      <cdr:nvSpPr>
        <cdr:cNvPr id="14" name="Прямоугольник 13"/>
        <cdr:cNvSpPr/>
      </cdr:nvSpPr>
      <cdr:spPr>
        <a:xfrm xmlns:a="http://schemas.openxmlformats.org/drawingml/2006/main">
          <a:off x="6166520" y="2664296"/>
          <a:ext cx="2422877" cy="576031"/>
        </a:xfrm>
        <a:prstGeom xmlns:a="http://schemas.openxmlformats.org/drawingml/2006/main" prst="rect">
          <a:avLst/>
        </a:prstGeom>
        <a:solidFill xmlns:a="http://schemas.openxmlformats.org/drawingml/2006/main">
          <a:srgbClr val="FFC000"/>
        </a:solidFill>
        <a:ln xmlns:a="http://schemas.openxmlformats.org/drawingml/2006/main"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Освобожденные  </a:t>
          </a:r>
          <a:r>
            <a:rPr lang="ru-RU" sz="1400" b="1" dirty="0" smtClean="0">
              <a:solidFill>
                <a:schemeClr val="accent3">
                  <a:lumMod val="50000"/>
                </a:schemeClr>
              </a:solidFill>
            </a:rPr>
            <a:t>на 30% </a:t>
          </a:r>
          <a:r>
            <a:rPr lang="ru-RU" b="1" dirty="0" smtClean="0">
              <a:solidFill>
                <a:schemeClr val="accent3">
                  <a:lumMod val="50000"/>
                </a:schemeClr>
              </a:solidFill>
            </a:rPr>
            <a:t>от уплаты родительской платы</a:t>
          </a:r>
          <a:endParaRPr lang="ru-RU" b="1" dirty="0">
            <a:solidFill>
              <a:schemeClr val="accent3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</cdr:x>
      <cdr:y>0.62651</cdr:y>
    </cdr:from>
    <cdr:to>
      <cdr:x>0.28184</cdr:x>
      <cdr:y>1</cdr:y>
    </cdr:to>
    <cdr:sp macro="" textlink="">
      <cdr:nvSpPr>
        <cdr:cNvPr id="16" name="Прямоугольник 15"/>
        <cdr:cNvSpPr/>
      </cdr:nvSpPr>
      <cdr:spPr>
        <a:xfrm xmlns:a="http://schemas.openxmlformats.org/drawingml/2006/main">
          <a:off x="-133672" y="3744440"/>
          <a:ext cx="2539471" cy="2232224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Дети-инвалиды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Дети-сироты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Дети, оставшиеся без попечения родителей</a:t>
          </a:r>
        </a:p>
        <a:p xmlns:a="http://schemas.openxmlformats.org/drawingml/2006/main">
          <a:endParaRPr lang="ru-RU" sz="1400" b="1" dirty="0" smtClean="0"/>
        </a:p>
        <a:p xmlns:a="http://schemas.openxmlformats.org/drawingml/2006/main">
          <a:r>
            <a:rPr lang="ru-RU" sz="1400" b="1" dirty="0" smtClean="0"/>
            <a:t>Дети с туберкулезной интоксикацией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0.33275</cdr:x>
      <cdr:y>0.61446</cdr:y>
    </cdr:from>
    <cdr:to>
      <cdr:x>0.58972</cdr:x>
      <cdr:y>1</cdr:y>
    </cdr:to>
    <cdr:sp macro="" textlink="">
      <cdr:nvSpPr>
        <cdr:cNvPr id="17" name="Прямоугольник 16"/>
        <cdr:cNvSpPr/>
      </cdr:nvSpPr>
      <cdr:spPr>
        <a:xfrm xmlns:a="http://schemas.openxmlformats.org/drawingml/2006/main">
          <a:off x="2998168" y="3672421"/>
          <a:ext cx="2315384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sz="1400" b="1" dirty="0" smtClean="0"/>
            <a:t>Родители, имеющие трех и более детей</a:t>
          </a:r>
          <a:endParaRPr lang="ru-RU" sz="1400" b="1" dirty="0"/>
        </a:p>
      </cdr:txBody>
    </cdr:sp>
  </cdr:relSizeAnchor>
  <cdr:relSizeAnchor xmlns:cdr="http://schemas.openxmlformats.org/drawingml/2006/chartDrawing">
    <cdr:from>
      <cdr:x>0.6684</cdr:x>
      <cdr:y>0.61446</cdr:y>
    </cdr:from>
    <cdr:to>
      <cdr:x>0.95602</cdr:x>
      <cdr:y>1</cdr:y>
    </cdr:to>
    <cdr:sp macro="" textlink="">
      <cdr:nvSpPr>
        <cdr:cNvPr id="18" name="Прямоугольник 17"/>
        <cdr:cNvSpPr/>
      </cdr:nvSpPr>
      <cdr:spPr>
        <a:xfrm xmlns:a="http://schemas.openxmlformats.org/drawingml/2006/main">
          <a:off x="6022504" y="3672421"/>
          <a:ext cx="2591550" cy="2304243"/>
        </a:xfrm>
        <a:prstGeom xmlns:a="http://schemas.openxmlformats.org/drawingml/2006/main" prst="rect">
          <a:avLst/>
        </a:prstGeom>
      </cdr:spPr>
      <cdr:style>
        <a:lnRef xmlns:a="http://schemas.openxmlformats.org/drawingml/2006/main" idx="0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3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r"/>
          <a:r>
            <a:rPr lang="ru-RU" sz="1200" dirty="0" smtClean="0"/>
            <a:t>       </a:t>
          </a:r>
          <a:r>
            <a:rPr lang="en-US" sz="1200" dirty="0" smtClean="0"/>
            <a:t>         </a:t>
          </a:r>
          <a:r>
            <a:rPr lang="ru-RU" sz="1200" b="1" dirty="0" smtClean="0"/>
            <a:t>Родители – инвалиды 1 </a:t>
          </a:r>
          <a:r>
            <a:rPr lang="en-US" sz="1200" b="1" dirty="0" smtClean="0"/>
            <a:t> </a:t>
          </a:r>
          <a:r>
            <a:rPr lang="ru-RU" sz="1200" b="1" dirty="0" smtClean="0"/>
            <a:t>группы</a:t>
          </a:r>
        </a:p>
        <a:p xmlns:a="http://schemas.openxmlformats.org/drawingml/2006/main"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  Одинокие матери и отцы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  Одинокие матери и отцы,                получающие пенсию по случаю потери кормильца</a:t>
          </a:r>
        </a:p>
        <a:p xmlns:a="http://schemas.openxmlformats.org/drawingml/2006/main">
          <a:pPr algn="r"/>
          <a:endParaRPr lang="ru-RU" sz="1200" b="1" dirty="0"/>
        </a:p>
        <a:p xmlns:a="http://schemas.openxmlformats.org/drawingml/2006/main">
          <a:pPr algn="r"/>
          <a:r>
            <a:rPr lang="ru-RU" sz="1200" b="1" dirty="0" smtClean="0"/>
            <a:t>Младший обслуживающий персонал МДОУ 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0.06252</cdr:x>
      <cdr:y>0.55422</cdr:y>
    </cdr:from>
    <cdr:to>
      <cdr:x>0.21437</cdr:x>
      <cdr:y>0.62651</cdr:y>
    </cdr:to>
    <cdr:sp macro="" textlink="">
      <cdr:nvSpPr>
        <cdr:cNvPr id="19" name="Овал 18"/>
        <cdr:cNvSpPr/>
      </cdr:nvSpPr>
      <cdr:spPr>
        <a:xfrm xmlns:a="http://schemas.openxmlformats.org/drawingml/2006/main">
          <a:off x="563285" y="3312368"/>
          <a:ext cx="1368219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51 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0.38869</cdr:x>
      <cdr:y>0.54217</cdr:y>
    </cdr:from>
    <cdr:to>
      <cdr:x>0.55448</cdr:x>
      <cdr:y>0.61446</cdr:y>
    </cdr:to>
    <cdr:sp macro="" textlink="">
      <cdr:nvSpPr>
        <cdr:cNvPr id="20" name="Овал 19"/>
        <cdr:cNvSpPr/>
      </cdr:nvSpPr>
      <cdr:spPr>
        <a:xfrm xmlns:a="http://schemas.openxmlformats.org/drawingml/2006/main">
          <a:off x="3502224" y="3240360"/>
          <a:ext cx="1493822" cy="432053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b="1" dirty="0" smtClean="0"/>
            <a:t>41 </a:t>
          </a:r>
          <a:r>
            <a:rPr lang="ru-RU" b="1" dirty="0" smtClean="0"/>
            <a:t>ребенок</a:t>
          </a:r>
          <a:endParaRPr lang="ru-RU" b="1" dirty="0"/>
        </a:p>
      </cdr:txBody>
    </cdr:sp>
  </cdr:relSizeAnchor>
  <cdr:relSizeAnchor xmlns:cdr="http://schemas.openxmlformats.org/drawingml/2006/chartDrawing">
    <cdr:from>
      <cdr:x>0.75631</cdr:x>
      <cdr:y>0.53726</cdr:y>
    </cdr:from>
    <cdr:to>
      <cdr:x>0.90552</cdr:x>
      <cdr:y>0.61902</cdr:y>
    </cdr:to>
    <cdr:sp macro="" textlink="">
      <cdr:nvSpPr>
        <cdr:cNvPr id="21" name="Овал 20"/>
        <cdr:cNvSpPr/>
      </cdr:nvSpPr>
      <cdr:spPr>
        <a:xfrm xmlns:a="http://schemas.openxmlformats.org/drawingml/2006/main">
          <a:off x="6814592" y="3312368"/>
          <a:ext cx="1344431" cy="504056"/>
        </a:xfrm>
        <a:prstGeom xmlns:a="http://schemas.openxmlformats.org/drawingml/2006/main" prst="ellipse">
          <a:avLst/>
        </a:prstGeom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r>
            <a:rPr lang="ru-RU" dirty="0" smtClean="0"/>
            <a:t> </a:t>
          </a:r>
          <a:r>
            <a:rPr lang="ru-RU" b="1" dirty="0" smtClean="0"/>
            <a:t>28 </a:t>
          </a:r>
          <a:r>
            <a:rPr lang="ru-RU" b="1" dirty="0" smtClean="0"/>
            <a:t>детей</a:t>
          </a:r>
          <a:endParaRPr lang="ru-RU" b="1" dirty="0"/>
        </a:p>
      </cdr:txBody>
    </cdr:sp>
  </cdr:relSizeAnchor>
  <cdr:relSizeAnchor xmlns:cdr="http://schemas.openxmlformats.org/drawingml/2006/chartDrawing">
    <cdr:from>
      <cdr:x>0.39668</cdr:x>
      <cdr:y>0.69879</cdr:y>
    </cdr:from>
    <cdr:to>
      <cdr:x>0.72434</cdr:x>
      <cdr:y>0.98108</cdr:y>
    </cdr:to>
    <cdr:sp macro="" textlink="">
      <cdr:nvSpPr>
        <cdr:cNvPr id="23" name="Овал 22"/>
        <cdr:cNvSpPr/>
      </cdr:nvSpPr>
      <cdr:spPr>
        <a:xfrm xmlns:a="http://schemas.openxmlformats.org/drawingml/2006/main">
          <a:off x="3574217" y="4308253"/>
          <a:ext cx="2952324" cy="1740419"/>
        </a:xfrm>
        <a:prstGeom xmlns:a="http://schemas.openxmlformats.org/drawingml/2006/main" prst="ellipse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dirty="0" smtClean="0"/>
            <a:t>При условии, если совокупный доход семьи на одного члена семьи не превышает установленной по Иркутской области величины прожиточного минимума</a:t>
          </a:r>
          <a:endParaRPr lang="ru-RU" dirty="0"/>
        </a:p>
      </cdr:txBody>
    </cdr:sp>
  </cdr:relSizeAnchor>
  <cdr:relSizeAnchor xmlns:cdr="http://schemas.openxmlformats.org/drawingml/2006/chartDrawing">
    <cdr:from>
      <cdr:x>0.02107</cdr:x>
      <cdr:y>0.02316</cdr:y>
    </cdr:from>
    <cdr:to>
      <cdr:x>0.22086</cdr:x>
      <cdr:y>0.36207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89856" y="142786"/>
          <a:ext cx="1800200" cy="208946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Родительская плата</a:t>
          </a:r>
        </a:p>
        <a:p xmlns:a="http://schemas.openxmlformats.org/drawingml/2006/main">
          <a:pPr algn="ctr"/>
          <a:endParaRPr lang="ru-RU" sz="1800" b="1" dirty="0" smtClean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50 550.6тыс.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0.74832</cdr:x>
      <cdr:y>0.02316</cdr:y>
    </cdr:from>
    <cdr:to>
      <cdr:x>0.92414</cdr:x>
      <cdr:y>0.37375</cdr:y>
    </cdr:to>
    <cdr:sp macro="" textlink="">
      <cdr:nvSpPr>
        <cdr:cNvPr id="3" name="Прямоугольник 2"/>
        <cdr:cNvSpPr/>
      </cdr:nvSpPr>
      <cdr:spPr>
        <a:xfrm xmlns:a="http://schemas.openxmlformats.org/drawingml/2006/main">
          <a:off x="6742584" y="142786"/>
          <a:ext cx="1584176" cy="216147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Средства местного бюджета</a:t>
          </a:r>
        </a:p>
        <a:p xmlns:a="http://schemas.openxmlformats.org/drawingml/2006/main">
          <a:pPr algn="ctr"/>
          <a:endParaRPr lang="ru-RU" sz="1800" b="1" dirty="0">
            <a:solidFill>
              <a:schemeClr val="accent1">
                <a:lumMod val="50000"/>
              </a:schemeClr>
            </a:solidFill>
          </a:endParaRPr>
        </a:p>
        <a:p xmlns:a="http://schemas.openxmlformats.org/drawingml/2006/main">
          <a:pPr algn="ctr"/>
          <a:r>
            <a:rPr lang="en-US" sz="1800" b="1" dirty="0" smtClean="0">
              <a:solidFill>
                <a:schemeClr val="accent1">
                  <a:lumMod val="50000"/>
                </a:schemeClr>
              </a:solidFill>
            </a:rPr>
            <a:t>15 590.8</a:t>
          </a:r>
          <a:r>
            <a:rPr lang="ru-RU" sz="1800" b="1" dirty="0" smtClean="0">
              <a:solidFill>
                <a:schemeClr val="accent1">
                  <a:lumMod val="50000"/>
                </a:schemeClr>
              </a:solidFill>
            </a:rPr>
            <a:t>тыс. рублей</a:t>
          </a:r>
          <a:endParaRPr lang="ru-RU" sz="1800" b="1" dirty="0">
            <a:solidFill>
              <a:schemeClr val="accent1">
                <a:lumMod val="50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0.30078</cdr:x>
      <cdr:y>0.28031</cdr:y>
    </cdr:from>
    <cdr:to>
      <cdr:x>0.75631</cdr:x>
      <cdr:y>0.4555</cdr:y>
    </cdr:to>
    <cdr:cxnSp macro="">
      <cdr:nvCxnSpPr>
        <cdr:cNvPr id="5" name="Прямая со стрелкой 4"/>
        <cdr:cNvCxnSpPr/>
      </cdr:nvCxnSpPr>
      <cdr:spPr>
        <a:xfrm xmlns:a="http://schemas.openxmlformats.org/drawingml/2006/main" flipH="1">
          <a:off x="2710136" y="1728192"/>
          <a:ext cx="4104456" cy="108012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0.63643</cdr:x>
      <cdr:y>0.31535</cdr:y>
    </cdr:from>
    <cdr:to>
      <cdr:x>0.78028</cdr:x>
      <cdr:y>0.46718</cdr:y>
    </cdr:to>
    <cdr:cxnSp macro="">
      <cdr:nvCxnSpPr>
        <cdr:cNvPr id="9" name="Прямая со стрелкой 8"/>
        <cdr:cNvCxnSpPr/>
      </cdr:nvCxnSpPr>
      <cdr:spPr>
        <a:xfrm xmlns:a="http://schemas.openxmlformats.org/drawingml/2006/main" flipH="1">
          <a:off x="5734472" y="1944216"/>
          <a:ext cx="1296144" cy="936104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0.82024</cdr:x>
      <cdr:y>0.30367</cdr:y>
    </cdr:from>
    <cdr:to>
      <cdr:x>0.82024</cdr:x>
      <cdr:y>0.42046</cdr:y>
    </cdr:to>
    <cdr:cxnSp macro="">
      <cdr:nvCxnSpPr>
        <cdr:cNvPr id="22" name="Прямая со стрелкой 21"/>
        <cdr:cNvCxnSpPr/>
      </cdr:nvCxnSpPr>
      <cdr:spPr>
        <a:xfrm xmlns:a="http://schemas.openxmlformats.org/drawingml/2006/main">
          <a:off x="7390656" y="1872208"/>
          <a:ext cx="0" cy="720080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arrow"/>
        </a:ln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BE81EB-9959-46E2-8F2B-E085A4678A24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9300"/>
            <a:ext cx="4987925" cy="37417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41546"/>
            <a:ext cx="5435600" cy="449199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45" y="9481358"/>
            <a:ext cx="2944283" cy="49911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3FA46-A686-4FDF-9994-A52659C163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0680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320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493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3FA46-A686-4FDF-9994-A52659C16397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317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856ED0E-B4B0-4A9A-BA12-2046E7C5612E}" type="datetimeFigureOut">
              <a:rPr lang="ru-RU" smtClean="0"/>
              <a:t>14.12.2021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29451B-C8FD-4962-B89E-618ECD1A595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9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34.xml"/><Relationship Id="rId4" Type="http://schemas.openxmlformats.org/officeDocument/2006/relationships/chart" Target="../charts/chart3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6.xml"/><Relationship Id="rId2" Type="http://schemas.openxmlformats.org/officeDocument/2006/relationships/chart" Target="../charts/chart3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jpeg"/><Relationship Id="rId12" Type="http://schemas.microsoft.com/office/2007/relationships/diagramDrawing" Target="../diagrams/drawing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openxmlformats.org/officeDocument/2006/relationships/diagramColors" Target="../diagrams/colors3.xml"/><Relationship Id="rId5" Type="http://schemas.openxmlformats.org/officeDocument/2006/relationships/diagramColors" Target="../diagrams/colors2.xml"/><Relationship Id="rId10" Type="http://schemas.openxmlformats.org/officeDocument/2006/relationships/diagramQuickStyle" Target="../diagrams/quickStyle3.xml"/><Relationship Id="rId4" Type="http://schemas.openxmlformats.org/officeDocument/2006/relationships/diagramQuickStyle" Target="../diagrams/quickStyle2.xml"/><Relationship Id="rId9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2.xml"/><Relationship Id="rId2" Type="http://schemas.openxmlformats.org/officeDocument/2006/relationships/chart" Target="../charts/chart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dmin-ukmo.ru/" TargetMode="Externa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7" Type="http://schemas.openxmlformats.org/officeDocument/2006/relationships/chart" Target="../charts/chart6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5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14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5373216"/>
            <a:ext cx="8439472" cy="9361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По ПРОЕКТУ решениЯ думы  Усть-кутского муниципального образования «о бюджете усть-кутского муниципального образования на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2 год и на плановый период 20</a:t>
            </a: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3 и 202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</a:rPr>
              <a:t>4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 годов»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99592" y="2204864"/>
            <a:ext cx="7200800" cy="1210488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>
                <a:solidFill>
                  <a:srgbClr val="002060"/>
                </a:solidFill>
              </a:rPr>
              <a:t>Бюджет для граждан               </a:t>
            </a:r>
            <a:endParaRPr lang="ru-RU" sz="6000" dirty="0">
              <a:solidFill>
                <a:srgbClr val="002060"/>
              </a:solidFill>
            </a:endParaRPr>
          </a:p>
        </p:txBody>
      </p:sp>
      <p:pic>
        <p:nvPicPr>
          <p:cNvPr id="12" name="Picture 7" descr="C:\Users\BUDJ3\Desktop\фото Усть-Кута\семья  23 тыс изображений найдено в Яндекс.Картинках_files\i_0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338315"/>
            <a:ext cx="2587749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9" descr="http://www.krestianin.ru/sites/default/files/title_image/2015-04/shutterstock_2449757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7277"/>
            <a:ext cx="2807139" cy="1859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://babyzzz.ru/wp-content/uploads/2016/06/57653951c89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8218"/>
            <a:ext cx="2881474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3" descr="http://www.megastroyka.com.ua/img_post/2016-05-19_Udobnyy-sposob-poiska-klientov-stroitelnymi-kompaniyam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1643" y="116632"/>
            <a:ext cx="256540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http://trmo.ru/media/press_center/news/v100556021_m_2185_ef40e6e5a484979c435a5ce22c5158f6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86" y="3470782"/>
            <a:ext cx="2627784" cy="197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http://rrnews.ru/sites/default/files/styles/body_main_img_720/public/news/12-2013/uchitel_0.jpg?itok=9Px0WDJ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408990"/>
            <a:ext cx="2964153" cy="203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0312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886188148"/>
              </p:ext>
            </p:extLst>
          </p:nvPr>
        </p:nvGraphicFramePr>
        <p:xfrm>
          <a:off x="107504" y="980728"/>
          <a:ext cx="8712968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Налог, взимаемый в связи с применением упрощённой системы налогообложения </a:t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660232" y="1484784"/>
            <a:ext cx="1008112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+4%</a:t>
            </a:r>
            <a:endParaRPr lang="ru-RU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09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2564061161"/>
              </p:ext>
            </p:extLst>
          </p:nvPr>
        </p:nvGraphicFramePr>
        <p:xfrm>
          <a:off x="107504" y="836712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1182687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Налога, взимаемого 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в связи с применением патентной системы налогообложения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866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60648"/>
            <a:ext cx="8686800" cy="86409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государственной пошлины</a:t>
            </a:r>
            <a:r>
              <a:rPr lang="en-US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957151549"/>
              </p:ext>
            </p:extLst>
          </p:nvPr>
        </p:nvGraphicFramePr>
        <p:xfrm>
          <a:off x="107504" y="980728"/>
          <a:ext cx="8928992" cy="5688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762121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333375"/>
            <a:ext cx="8686800" cy="5746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неналоговых доходов</a:t>
            </a:r>
            <a:b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78576513"/>
              </p:ext>
            </p:extLst>
          </p:nvPr>
        </p:nvGraphicFramePr>
        <p:xfrm>
          <a:off x="179512" y="908495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6386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6632"/>
            <a:ext cx="8686800" cy="53265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Динамика безвозмездных поступлений  </a:t>
            </a:r>
            <a:b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 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237494467"/>
              </p:ext>
            </p:extLst>
          </p:nvPr>
        </p:nvGraphicFramePr>
        <p:xfrm>
          <a:off x="0" y="908720"/>
          <a:ext cx="910850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89000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4624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Динамика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Распределения</a:t>
            </a:r>
            <a:r>
              <a:rPr lang="en-US" sz="1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Расходов бюджета Усть-Кутского муниципального образования по видам расходов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2707079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75918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926139517"/>
              </p:ext>
            </p:extLst>
          </p:nvPr>
        </p:nvGraphicFramePr>
        <p:xfrm>
          <a:off x="107504" y="1196752"/>
          <a:ext cx="9036496" cy="566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95536" y="116632"/>
            <a:ext cx="799288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Распределение дотаций на выравнивание бюджетной обеспеченности поселений на 20</a:t>
            </a:r>
            <a:r>
              <a:rPr lang="en-US" b="1" i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b="1" i="1" dirty="0" smtClean="0">
                <a:solidFill>
                  <a:schemeClr val="accent3">
                    <a:lumMod val="50000"/>
                  </a:schemeClr>
                </a:solidFill>
              </a:rPr>
              <a:t>2 год (тыс. руб.)</a:t>
            </a:r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27684" y="5947738"/>
            <a:ext cx="2664296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Общий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объем дотации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90 995,2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966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на обеспечение бесплатного питания учащихся</a:t>
            </a:r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09365"/>
            <a:ext cx="4392488" cy="259270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86210" y="764704"/>
            <a:ext cx="3527778" cy="7688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 возрастной группы 7-10 лет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1- 4 классы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8024" y="764703"/>
            <a:ext cx="3671794" cy="7688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Дети возрастной группы 11-18 лет</a:t>
            </a:r>
          </a:p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5-11 классы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892" y="1402813"/>
            <a:ext cx="3370980" cy="997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Бесплатное горячее  питание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66 + местные 9= 75 рублей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892" y="3140968"/>
            <a:ext cx="3010940" cy="108011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u="sng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Бесплатное питьевое молоко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10,58 + местные 2,17= 12,75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442794" y="1423424"/>
            <a:ext cx="3701206" cy="11628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Многодетные и малоимущие</a:t>
            </a:r>
          </a:p>
          <a:p>
            <a:pPr algn="ctr"/>
            <a:r>
              <a:rPr lang="ru-RU" b="1" dirty="0">
                <a:solidFill>
                  <a:schemeClr val="tx1"/>
                </a:solidFill>
              </a:rPr>
              <a:t>о</a:t>
            </a:r>
            <a:r>
              <a:rPr lang="ru-RU" b="1" dirty="0" smtClean="0">
                <a:solidFill>
                  <a:schemeClr val="tx1"/>
                </a:solidFill>
              </a:rPr>
              <a:t>бластные 91+ местные 15=106 рублей</a:t>
            </a:r>
          </a:p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043608" y="5663803"/>
            <a:ext cx="7992274" cy="10561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 Двух разовое питание обучающихся с ОВЗ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109,56+ местные 22,4</a:t>
            </a:r>
            <a:r>
              <a:rPr lang="en-US" b="1" dirty="0" smtClean="0">
                <a:solidFill>
                  <a:schemeClr val="tx1"/>
                </a:solidFill>
              </a:rPr>
              <a:t>4</a:t>
            </a:r>
            <a:r>
              <a:rPr lang="ru-RU" b="1" dirty="0" smtClean="0">
                <a:solidFill>
                  <a:schemeClr val="tx1"/>
                </a:solidFill>
              </a:rPr>
              <a:t>= 132 рубля                                               Дети 11-18 лет областные 126,99 + местные 26,01=153 рубля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467544" y="4509120"/>
            <a:ext cx="6912768" cy="12961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b="1" i="1" u="sng" dirty="0" smtClean="0">
                <a:solidFill>
                  <a:schemeClr val="tx1"/>
                </a:solidFill>
              </a:rPr>
              <a:t>Двух разовое питание детей-инвалидов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      Дети 7-10 лет    областные 132 рубля                                                  Дети 11-18 лет областные 153 рубля 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6300192" y="2708920"/>
            <a:ext cx="3010939" cy="14401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u="sng" dirty="0" smtClean="0">
                <a:solidFill>
                  <a:schemeClr val="tx1"/>
                </a:solidFill>
              </a:rPr>
              <a:t>Дети , пребывающие на полном гос. обеспечении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Областные 91 рубль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211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801031"/>
              </p:ext>
            </p:extLst>
          </p:nvPr>
        </p:nvGraphicFramePr>
        <p:xfrm>
          <a:off x="139338" y="1196753"/>
          <a:ext cx="8825150" cy="54005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31237">
                  <a:extLst>
                    <a:ext uri="{9D8B030D-6E8A-4147-A177-3AD203B41FA5}">
                      <a16:colId xmlns:a16="http://schemas.microsoft.com/office/drawing/2014/main" val="2940667894"/>
                    </a:ext>
                  </a:extLst>
                </a:gridCol>
                <a:gridCol w="2777324">
                  <a:extLst>
                    <a:ext uri="{9D8B030D-6E8A-4147-A177-3AD203B41FA5}">
                      <a16:colId xmlns:a16="http://schemas.microsoft.com/office/drawing/2014/main" val="1557340328"/>
                    </a:ext>
                  </a:extLst>
                </a:gridCol>
                <a:gridCol w="1772198">
                  <a:extLst>
                    <a:ext uri="{9D8B030D-6E8A-4147-A177-3AD203B41FA5}">
                      <a16:colId xmlns:a16="http://schemas.microsoft.com/office/drawing/2014/main" val="1208171398"/>
                    </a:ext>
                  </a:extLst>
                </a:gridCol>
                <a:gridCol w="1563152">
                  <a:extLst>
                    <a:ext uri="{9D8B030D-6E8A-4147-A177-3AD203B41FA5}">
                      <a16:colId xmlns:a16="http://schemas.microsoft.com/office/drawing/2014/main" val="535903853"/>
                    </a:ext>
                  </a:extLst>
                </a:gridCol>
                <a:gridCol w="1481239">
                  <a:extLst>
                    <a:ext uri="{9D8B030D-6E8A-4147-A177-3AD203B41FA5}">
                      <a16:colId xmlns:a16="http://schemas.microsoft.com/office/drawing/2014/main" val="2696034693"/>
                    </a:ext>
                  </a:extLst>
                </a:gridCol>
              </a:tblGrid>
              <a:tr h="45930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КЦСР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Наименование КЦСР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Ассигнования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2022год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Ассигнования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2023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Ассигнования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2024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год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1607514832"/>
                  </a:ext>
                </a:extLst>
              </a:tr>
              <a:tr h="4593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00 0 P4 00000 Региональный проект «Укрепление общественного здоровья (Иркутская область)»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6016137"/>
                  </a:ext>
                </a:extLst>
              </a:tr>
              <a:tr h="4593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"Формирование системы мотивации граждан к ведению здорового образа жизни, включая здоровое питание и отказ от вредных привычек в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муниципальном образовании"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7654548"/>
                  </a:ext>
                </a:extLst>
              </a:tr>
              <a:tr h="14082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795P422100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"Формирование системы мотивации граждан к ведению здорового образа жизни, включая здоровое питание и отказ от вредных привычек в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Усть-Кутском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муниципальном образовании"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400,0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450,0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chemeClr val="tx1"/>
                          </a:solidFill>
                          <a:effectLst/>
                        </a:rPr>
                        <a:t>450,0</a:t>
                      </a:r>
                      <a:endParaRPr lang="ru-RU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2299946866"/>
                  </a:ext>
                </a:extLst>
              </a:tr>
              <a:tr h="242301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E1 00000 Национальный проект "Образование"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79483455"/>
                  </a:ext>
                </a:extLst>
              </a:tr>
              <a:tr h="226174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00 0 E1 00000 Региональный проект «Современная школа»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11291716"/>
                  </a:ext>
                </a:extLst>
              </a:tr>
              <a:tr h="459308">
                <a:tc gridSpan="5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Муниципальная программа "Поддержка и развитие муниципальных общеобразовательных организаций </a:t>
                      </a:r>
                      <a:r>
                        <a:rPr lang="ru-RU" sz="1050" dirty="0" err="1">
                          <a:solidFill>
                            <a:schemeClr val="tx1"/>
                          </a:solidFill>
                          <a:effectLst/>
                        </a:rPr>
                        <a:t>Усть-Кутского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</a:rPr>
                        <a:t> муниципального образования"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234725"/>
                  </a:ext>
                </a:extLst>
              </a:tr>
              <a:tr h="1686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795E151690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Мероприятия по созданию и обеспечению функционирования центров образования естественно-научной и технологической направленностей в общеобразовательных организациях, расположенных в сельской местности и малых городах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1 600,0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1 600,0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</a:rPr>
                        <a:t>0,0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985" marR="33985" marT="0" marB="0" anchor="ctr"/>
                </a:tc>
                <a:extLst>
                  <a:ext uri="{0D108BD9-81ED-4DB2-BD59-A6C34878D82A}">
                    <a16:rowId xmlns:a16="http://schemas.microsoft.com/office/drawing/2014/main" val="1615837244"/>
                  </a:ext>
                </a:extLst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539552" y="44624"/>
            <a:ext cx="8208912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Реализация Указов Президента РФ от 07.05.2018 г. № 204 «О национальных целях и стратегических задачах развития Российской Федерации на период до 2024 года», от 21.07.2020 г № 474 «О национальных целях развития Российской Федерации на период до 2030 года» 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32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792088"/>
          </a:xfrm>
        </p:spPr>
        <p:txBody>
          <a:bodyPr>
            <a:normAutofit/>
          </a:bodyPr>
          <a:lstStyle/>
          <a:p>
            <a:pPr algn="ctr"/>
            <a:r>
              <a:rPr lang="ru-RU" sz="1800" b="1" dirty="0" smtClean="0">
                <a:solidFill>
                  <a:schemeClr val="accent3">
                    <a:lumMod val="50000"/>
                  </a:schemeClr>
                </a:solidFill>
              </a:rPr>
              <a:t>Направление расходов бюджета в сравнении с общим объемом расходов, запланированных на 2022 год</a:t>
            </a:r>
            <a:endParaRPr lang="ru-RU" sz="1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6923576"/>
              </p:ext>
            </p:extLst>
          </p:nvPr>
        </p:nvGraphicFramePr>
        <p:xfrm>
          <a:off x="251520" y="1340769"/>
          <a:ext cx="8892480" cy="53283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9445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43043361"/>
              </p:ext>
            </p:extLst>
          </p:nvPr>
        </p:nvGraphicFramePr>
        <p:xfrm>
          <a:off x="0" y="116632"/>
          <a:ext cx="9144000" cy="674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007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-171400"/>
            <a:ext cx="8686800" cy="1224136"/>
          </a:xfrm>
        </p:spPr>
        <p:txBody>
          <a:bodyPr>
            <a:no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на 2022 год по разделам (тыс. руб.)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137066659"/>
              </p:ext>
            </p:extLst>
          </p:nvPr>
        </p:nvGraphicFramePr>
        <p:xfrm>
          <a:off x="-180528" y="764704"/>
          <a:ext cx="9324528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89191204"/>
              </p:ext>
            </p:extLst>
          </p:nvPr>
        </p:nvGraphicFramePr>
        <p:xfrm>
          <a:off x="3779912" y="2708920"/>
          <a:ext cx="5616624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4427984" y="1844824"/>
            <a:ext cx="3600400" cy="11052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3">
                    <a:lumMod val="50000"/>
                  </a:schemeClr>
                </a:solidFill>
              </a:rPr>
              <a:t>Бюджет Усть-Кутского муниципального образования – социально-ориентированный бюджет</a:t>
            </a:r>
            <a:endParaRPr lang="ru-RU" sz="1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8814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649287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2022 год по функциональной структуре (тыс. руб.)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545952636"/>
              </p:ext>
            </p:extLst>
          </p:nvPr>
        </p:nvGraphicFramePr>
        <p:xfrm>
          <a:off x="-36512" y="908720"/>
          <a:ext cx="424847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1763688" y="6309320"/>
            <a:ext cx="1872208" cy="3600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i="1" dirty="0" smtClean="0">
                <a:solidFill>
                  <a:schemeClr val="tx1"/>
                </a:solidFill>
              </a:rPr>
              <a:t>2</a:t>
            </a:r>
            <a:r>
              <a:rPr lang="ru-RU" i="1" dirty="0" smtClean="0">
                <a:solidFill>
                  <a:schemeClr val="tx1"/>
                </a:solidFill>
              </a:rPr>
              <a:t>58</a:t>
            </a: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ru-RU" i="1" dirty="0" smtClean="0">
                <a:solidFill>
                  <a:schemeClr val="tx1"/>
                </a:solidFill>
              </a:rPr>
              <a:t>276</a:t>
            </a:r>
            <a:r>
              <a:rPr lang="en-US" i="1" dirty="0" smtClean="0">
                <a:solidFill>
                  <a:schemeClr val="tx1"/>
                </a:solidFill>
              </a:rPr>
              <a:t>.</a:t>
            </a:r>
            <a:r>
              <a:rPr lang="ru-RU" i="1" dirty="0" smtClean="0">
                <a:solidFill>
                  <a:schemeClr val="tx1"/>
                </a:solidFill>
              </a:rPr>
              <a:t>7</a:t>
            </a:r>
            <a:endParaRPr lang="ru-RU" i="1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328522169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83045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76672"/>
            <a:ext cx="8686800" cy="792088"/>
          </a:xfrm>
        </p:spPr>
        <p:txBody>
          <a:bodyPr>
            <a:no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2022 год по функциональной структуре (тыс. руб.)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1600" b="1" dirty="0" smtClean="0">
                <a:solidFill>
                  <a:schemeClr val="tx1"/>
                </a:solidFill>
              </a:rPr>
              <a:t/>
            </a:r>
            <a:br>
              <a:rPr lang="en-US" sz="1600" b="1" dirty="0" smtClean="0">
                <a:solidFill>
                  <a:schemeClr val="tx1"/>
                </a:solidFill>
              </a:rPr>
            </a:br>
            <a:r>
              <a:rPr lang="en-US" sz="1600" dirty="0">
                <a:solidFill>
                  <a:schemeClr val="tx1"/>
                </a:solidFill>
              </a:rPr>
              <a:t/>
            </a:r>
            <a:br>
              <a:rPr lang="en-US" sz="1600" dirty="0">
                <a:solidFill>
                  <a:schemeClr val="tx1"/>
                </a:solidFill>
              </a:rPr>
            </a:br>
            <a:endParaRPr lang="ru-RU" sz="1600" dirty="0">
              <a:solidFill>
                <a:schemeClr val="tx1"/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86134339"/>
              </p:ext>
            </p:extLst>
          </p:nvPr>
        </p:nvGraphicFramePr>
        <p:xfrm>
          <a:off x="4572000" y="908720"/>
          <a:ext cx="4464496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29241078"/>
              </p:ext>
            </p:extLst>
          </p:nvPr>
        </p:nvGraphicFramePr>
        <p:xfrm>
          <a:off x="323528" y="980728"/>
          <a:ext cx="856895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123728" y="1013278"/>
            <a:ext cx="561662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Расходы по переданным полномочиям </a:t>
            </a:r>
            <a:r>
              <a:rPr lang="ru-RU" sz="1600" b="1" dirty="0" smtClean="0">
                <a:solidFill>
                  <a:schemeClr val="tx1"/>
                </a:solidFill>
              </a:rPr>
              <a:t>субъекта </a:t>
            </a:r>
            <a:r>
              <a:rPr lang="ru-RU" sz="1600" b="1" dirty="0">
                <a:solidFill>
                  <a:schemeClr val="tx1"/>
                </a:solidFill>
              </a:rPr>
              <a:t>в </a:t>
            </a:r>
            <a:r>
              <a:rPr lang="ru-RU" sz="1600" b="1" dirty="0" smtClean="0">
                <a:solidFill>
                  <a:schemeClr val="tx1"/>
                </a:solidFill>
              </a:rPr>
              <a:t>2022 </a:t>
            </a:r>
            <a:r>
              <a:rPr lang="ru-RU" sz="1600" b="1" dirty="0">
                <a:solidFill>
                  <a:schemeClr val="tx1"/>
                </a:solidFill>
              </a:rPr>
              <a:t>году по подразделу 01 13 </a:t>
            </a:r>
            <a:r>
              <a:rPr lang="ru-RU" sz="1600" b="1" dirty="0" smtClean="0">
                <a:solidFill>
                  <a:schemeClr val="tx1"/>
                </a:solidFill>
              </a:rPr>
              <a:t>«Другие </a:t>
            </a:r>
            <a:r>
              <a:rPr lang="ru-RU" sz="1600" b="1" dirty="0">
                <a:solidFill>
                  <a:schemeClr val="tx1"/>
                </a:solidFill>
              </a:rPr>
              <a:t>общегосударственные </a:t>
            </a:r>
            <a:r>
              <a:rPr lang="ru-RU" sz="1600" b="1" dirty="0" smtClean="0">
                <a:solidFill>
                  <a:schemeClr val="tx1"/>
                </a:solidFill>
              </a:rPr>
              <a:t>вопросы»</a:t>
            </a:r>
            <a:r>
              <a:rPr lang="ru-RU" dirty="0" smtClean="0"/>
              <a:t>"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180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792162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структуре 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600" dirty="0"/>
          </a:p>
        </p:txBody>
      </p:sp>
      <p:graphicFrame>
        <p:nvGraphicFramePr>
          <p:cNvPr id="5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578566355"/>
              </p:ext>
            </p:extLst>
          </p:nvPr>
        </p:nvGraphicFramePr>
        <p:xfrm>
          <a:off x="301292" y="908050"/>
          <a:ext cx="1872208" cy="52366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181453415"/>
              </p:ext>
            </p:extLst>
          </p:nvPr>
        </p:nvGraphicFramePr>
        <p:xfrm>
          <a:off x="5004048" y="1196752"/>
          <a:ext cx="2314600" cy="48512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3167446877"/>
              </p:ext>
            </p:extLst>
          </p:nvPr>
        </p:nvGraphicFramePr>
        <p:xfrm>
          <a:off x="2555776" y="908050"/>
          <a:ext cx="2664296" cy="50412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3275856" y="6000680"/>
            <a:ext cx="1080120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</a:rPr>
              <a:t>12 890.5</a:t>
            </a:r>
            <a:endParaRPr lang="ru-RU" sz="1200" b="1" i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78134" y="6103400"/>
            <a:ext cx="864096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i="1" dirty="0" smtClean="0">
                <a:solidFill>
                  <a:schemeClr val="tx1"/>
                </a:solidFill>
              </a:rPr>
              <a:t>65 837.9</a:t>
            </a:r>
            <a:endParaRPr lang="ru-RU" sz="1100" b="1" i="1" dirty="0">
              <a:solidFill>
                <a:schemeClr val="tx1"/>
              </a:solidFill>
            </a:endParaRPr>
          </a:p>
        </p:txBody>
      </p:sp>
      <p:graphicFrame>
        <p:nvGraphicFramePr>
          <p:cNvPr id="20" name="Диаграмма 19"/>
          <p:cNvGraphicFramePr/>
          <p:nvPr>
            <p:extLst>
              <p:ext uri="{D42A27DB-BD31-4B8C-83A1-F6EECF244321}">
                <p14:modId xmlns:p14="http://schemas.microsoft.com/office/powerpoint/2010/main" val="4088044639"/>
              </p:ext>
            </p:extLst>
          </p:nvPr>
        </p:nvGraphicFramePr>
        <p:xfrm>
          <a:off x="7308000" y="1426464"/>
          <a:ext cx="1512168" cy="46215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Прямоугольник 20"/>
          <p:cNvSpPr/>
          <p:nvPr/>
        </p:nvSpPr>
        <p:spPr>
          <a:xfrm>
            <a:off x="7740352" y="6102368"/>
            <a:ext cx="79208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100" dirty="0" smtClean="0">
              <a:solidFill>
                <a:schemeClr val="tx1"/>
              </a:solidFill>
            </a:endParaRP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5 442.2</a:t>
            </a:r>
          </a:p>
          <a:p>
            <a:pPr algn="ctr"/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310815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rusvezdehod.ru/wp-content/uploads/2017/09/8fa10851b1c8f94c282d8fb366b855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4231673"/>
            <a:ext cx="3960440" cy="248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BUDJ3\Desktop\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1" y="908720"/>
            <a:ext cx="4896266" cy="591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co-ekb.ru/images/pages/transport/paz-3205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558" y="980728"/>
            <a:ext cx="3750526" cy="2518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611560" y="-23388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Субсидирование пассажирских перевозок в границах муниципального района на 2022 год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4674" y="5805264"/>
            <a:ext cx="1872208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960</a:t>
            </a:r>
            <a:r>
              <a:rPr lang="ru-RU" b="1" dirty="0" smtClean="0">
                <a:solidFill>
                  <a:schemeClr val="tx1"/>
                </a:solidFill>
              </a:rPr>
              <a:t> тыс. рублей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2849" y="2953318"/>
            <a:ext cx="1455461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1 617,3 </a:t>
            </a:r>
            <a:r>
              <a:rPr lang="ru-RU" sz="1600" b="1" dirty="0" smtClean="0">
                <a:solidFill>
                  <a:schemeClr val="tx1"/>
                </a:solidFill>
              </a:rPr>
              <a:t>тыс. рублей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0558" y="674505"/>
            <a:ext cx="1944216" cy="457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Маршрут 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«г. Усть-Кут- п. Казарки»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83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6633"/>
            <a:ext cx="8686800" cy="720079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853165451"/>
              </p:ext>
            </p:extLst>
          </p:nvPr>
        </p:nvGraphicFramePr>
        <p:xfrm>
          <a:off x="0" y="764704"/>
          <a:ext cx="5940152" cy="4680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865398332"/>
              </p:ext>
            </p:extLst>
          </p:nvPr>
        </p:nvGraphicFramePr>
        <p:xfrm>
          <a:off x="4139952" y="908720"/>
          <a:ext cx="4896544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799692" y="5854774"/>
            <a:ext cx="1800200" cy="55356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1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853</a:t>
            </a:r>
            <a:r>
              <a:rPr lang="en-US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976,9</a:t>
            </a:r>
          </a:p>
        </p:txBody>
      </p:sp>
    </p:spTree>
    <p:extLst>
      <p:ext uri="{BB962C8B-B14F-4D97-AF65-F5344CB8AC3E}">
        <p14:creationId xmlns:p14="http://schemas.microsoft.com/office/powerpoint/2010/main" val="235287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8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2022 год </a:t>
            </a:r>
            <a:r>
              <a:rPr lang="ru-RU" sz="1800" dirty="0">
                <a:solidFill>
                  <a:schemeClr val="accent3">
                    <a:lumMod val="50000"/>
                  </a:schemeClr>
                </a:solidFill>
              </a:rPr>
              <a:t>по функциональной структуре  (тыс. руб.)</a:t>
            </a:r>
            <a:endParaRPr lang="ru-RU" sz="1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07504786"/>
              </p:ext>
            </p:extLst>
          </p:nvPr>
        </p:nvGraphicFramePr>
        <p:xfrm>
          <a:off x="0" y="1196975"/>
          <a:ext cx="4411663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1599118"/>
              </p:ext>
            </p:extLst>
          </p:nvPr>
        </p:nvGraphicFramePr>
        <p:xfrm>
          <a:off x="4067944" y="1340768"/>
          <a:ext cx="4896544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2267744" y="5949280"/>
            <a:ext cx="1728192" cy="57606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180 756.8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3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251720232"/>
              </p:ext>
            </p:extLst>
          </p:nvPr>
        </p:nvGraphicFramePr>
        <p:xfrm>
          <a:off x="107504" y="836712"/>
          <a:ext cx="5112568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161065503"/>
              </p:ext>
            </p:extLst>
          </p:nvPr>
        </p:nvGraphicFramePr>
        <p:xfrm>
          <a:off x="4644008" y="908720"/>
          <a:ext cx="4392488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627784" y="6165304"/>
            <a:ext cx="165618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76 498.7</a:t>
            </a:r>
            <a:endParaRPr lang="ru-RU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985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4450"/>
            <a:ext cx="8686800" cy="863600"/>
          </a:xfrm>
        </p:spPr>
        <p:txBody>
          <a:bodyPr>
            <a:no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644767" y="1745126"/>
            <a:ext cx="1510613" cy="886303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615,0 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696318" y="5092606"/>
            <a:ext cx="1527596" cy="100069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2 000,0 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067944" y="1736164"/>
            <a:ext cx="5051268" cy="8681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Социальные выплаты почетным </a:t>
            </a:r>
            <a:endParaRPr lang="en-US" sz="16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гражданам Усть-Кутского района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55976" y="5013176"/>
            <a:ext cx="4788024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МП «Поддержка социально ориентированных некоммерческих организаций в Усть-Кутском муниципальном образовании на 2018-2020 годы»</a:t>
            </a:r>
            <a:endParaRPr lang="ru-RU" sz="1600" b="1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BUDJ3\Desktop\Новая папка (3)\fKopija_File33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83252"/>
            <a:ext cx="1162472" cy="1559382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ramugim.edumsko.ru/uploads/3000/2615/section/374406/socim.png?14976115445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5013175"/>
            <a:ext cx="2332221" cy="1309545"/>
          </a:xfrm>
          <a:prstGeom prst="rect">
            <a:avLst/>
          </a:prstGeom>
          <a:noFill/>
          <a:ln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BUDJ3\Desktop\Новая папка (3)\aa09f1b01bc27ff38545fac27925efac_X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036" y="3267067"/>
            <a:ext cx="2332221" cy="160209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4155380" y="3325112"/>
            <a:ext cx="4680520" cy="654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</a:rPr>
              <a:t>Предоставление гражданам субсидий на оплату жилых помещений  коммунальных услуг </a:t>
            </a:r>
            <a:endParaRPr lang="ru-RU" sz="1600" b="1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2662888" y="3450581"/>
            <a:ext cx="1510613" cy="885291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28 123.3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30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eao.ru/upload/medialibrary/e08/e085cee7ed806b11d775225b5c8b8fa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3751" y="1510183"/>
            <a:ext cx="2467314" cy="1612652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8" descr="http://itd0.mycdn.me/image?id=869294319405&amp;t=20&amp;plc=WEB&amp;tkn=*_UWiQMhEDAxOx_1om6gHnu_n5g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510" y="3140967"/>
            <a:ext cx="2499555" cy="1656185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759356" y="1719865"/>
            <a:ext cx="1599611" cy="98962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4 0</a:t>
            </a:r>
            <a:r>
              <a:rPr lang="en-US" sz="2400" b="1" dirty="0" smtClean="0">
                <a:solidFill>
                  <a:schemeClr val="tx1"/>
                </a:solidFill>
              </a:rPr>
              <a:t>00</a:t>
            </a:r>
            <a:r>
              <a:rPr lang="ru-RU" sz="2400" b="1" dirty="0">
                <a:solidFill>
                  <a:schemeClr val="tx1"/>
                </a:solidFill>
              </a:rPr>
              <a:t>.</a:t>
            </a:r>
            <a:r>
              <a:rPr lang="ru-RU" sz="2400" b="1" dirty="0" smtClean="0">
                <a:solidFill>
                  <a:schemeClr val="tx1"/>
                </a:solidFill>
              </a:rPr>
              <a:t>0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762764" y="343023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616</a:t>
            </a:r>
            <a:r>
              <a:rPr lang="en-US" sz="2400" b="1" dirty="0" smtClean="0">
                <a:solidFill>
                  <a:schemeClr val="tx1"/>
                </a:solidFill>
              </a:rPr>
              <a:t>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24516" y="1628800"/>
            <a:ext cx="4974269" cy="12189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«Привлечение врачебных кадров в медицинское </a:t>
            </a:r>
            <a:endParaRPr lang="en-US" sz="1400" b="1" dirty="0" smtClean="0">
              <a:solidFill>
                <a:schemeClr val="tx1"/>
              </a:solidFill>
            </a:endParaRPr>
          </a:p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  </a:t>
            </a:r>
            <a:r>
              <a:rPr lang="ru-RU" sz="1400" b="1" dirty="0" smtClean="0">
                <a:solidFill>
                  <a:schemeClr val="tx1"/>
                </a:solidFill>
              </a:rPr>
              <a:t>организации, расположенные на территории Усть-Кутского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3375123"/>
            <a:ext cx="4508443" cy="13500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«Обеспечение педагогическими кадрами муниципальных образовательных организаций Усть-Кутского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57200" y="44450"/>
            <a:ext cx="8686800" cy="863600"/>
          </a:xfrm>
          <a:prstGeom prst="rect">
            <a:avLst/>
          </a:prstGeom>
        </p:spPr>
        <p:txBody>
          <a:bodyPr vert="horz"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</a:t>
            </a:r>
            <a:r>
              <a:rPr lang="ru-RU" sz="16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 год по функциональной структуре  (тыс. руб.)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43608" y="908720"/>
            <a:ext cx="7344816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</a:rPr>
              <a:t>Расходы по подразделу «Социальное обеспечение населения»</a:t>
            </a:r>
            <a:endParaRPr lang="ru-RU" b="1" i="1" dirty="0">
              <a:solidFill>
                <a:schemeClr val="tx1"/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510" y="4815284"/>
            <a:ext cx="2499556" cy="1926083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762764" y="5099179"/>
            <a:ext cx="1602131" cy="114159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4</a:t>
            </a:r>
            <a:r>
              <a:rPr lang="en-US" sz="2400" b="1" dirty="0" smtClean="0">
                <a:solidFill>
                  <a:schemeClr val="tx1"/>
                </a:solidFill>
              </a:rPr>
              <a:t>60.0</a:t>
            </a:r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96408" y="4815284"/>
            <a:ext cx="4508443" cy="16380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</a:rPr>
              <a:t>МП «Старшему поколению – активное долголетие на территории </a:t>
            </a:r>
            <a:r>
              <a:rPr lang="ru-RU" sz="1400" b="1" dirty="0" err="1" smtClean="0">
                <a:solidFill>
                  <a:schemeClr val="tx1"/>
                </a:solidFill>
              </a:rPr>
              <a:t>Усть-Кутского</a:t>
            </a:r>
            <a:r>
              <a:rPr lang="ru-RU" sz="1400" b="1" dirty="0" smtClean="0">
                <a:solidFill>
                  <a:schemeClr val="tx1"/>
                </a:solidFill>
              </a:rPr>
              <a:t> муниципального образования»</a:t>
            </a:r>
            <a:endParaRPr lang="ru-RU" sz="1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395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7890655"/>
              </p:ext>
            </p:extLst>
          </p:nvPr>
        </p:nvGraphicFramePr>
        <p:xfrm>
          <a:off x="251520" y="980731"/>
          <a:ext cx="8712967" cy="568862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66686">
                  <a:extLst>
                    <a:ext uri="{9D8B030D-6E8A-4147-A177-3AD203B41FA5}">
                      <a16:colId xmlns:a16="http://schemas.microsoft.com/office/drawing/2014/main" val="2362722025"/>
                    </a:ext>
                  </a:extLst>
                </a:gridCol>
                <a:gridCol w="1464109">
                  <a:extLst>
                    <a:ext uri="{9D8B030D-6E8A-4147-A177-3AD203B41FA5}">
                      <a16:colId xmlns:a16="http://schemas.microsoft.com/office/drawing/2014/main" val="1585465389"/>
                    </a:ext>
                  </a:extLst>
                </a:gridCol>
                <a:gridCol w="1591086">
                  <a:extLst>
                    <a:ext uri="{9D8B030D-6E8A-4147-A177-3AD203B41FA5}">
                      <a16:colId xmlns:a16="http://schemas.microsoft.com/office/drawing/2014/main" val="821397363"/>
                    </a:ext>
                  </a:extLst>
                </a:gridCol>
                <a:gridCol w="1591086">
                  <a:extLst>
                    <a:ext uri="{9D8B030D-6E8A-4147-A177-3AD203B41FA5}">
                      <a16:colId xmlns:a16="http://schemas.microsoft.com/office/drawing/2014/main" val="1549756824"/>
                    </a:ext>
                  </a:extLst>
                </a:gridCol>
              </a:tblGrid>
              <a:tr h="2625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Основные параметры бюджета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</a:t>
                      </a:r>
                      <a:r>
                        <a:rPr lang="en-US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</a:t>
                      </a: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2023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2024 </a:t>
                      </a:r>
                      <a:r>
                        <a:rPr lang="ru-RU" sz="12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год</a:t>
                      </a:r>
                      <a:endParaRPr lang="ru-RU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22438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Доходы, в том числе: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2 657 550,6</a:t>
                      </a: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3 657 965,3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3 655 929,7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63198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1 342 249,1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1 413 759,9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1 490 949,2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619032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безвозмездные перечисления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1 315 301,5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2 244 205,4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2 164 980,5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7335674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Расходы, в том числе: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2 777 438,0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3 717 465,0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3 742 079,3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850787"/>
                  </a:ext>
                </a:extLst>
              </a:tr>
              <a:tr h="787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расходы, источником финансового обеспечения которых являются целевые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1 315 301,5</a:t>
                      </a:r>
                      <a:endParaRPr lang="ru-RU" sz="1200" b="1" dirty="0">
                        <a:effectLst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2 244 205,4</a:t>
                      </a:r>
                      <a:endParaRPr lang="ru-RU" sz="1200" b="1" dirty="0">
                        <a:effectLst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 </a:t>
                      </a:r>
                      <a:endParaRPr lang="ru-RU" sz="1100" b="1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2 164 980,5</a:t>
                      </a:r>
                      <a:endParaRPr lang="ru-RU" sz="1200" b="1" dirty="0">
                        <a:effectLst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7141457"/>
                  </a:ext>
                </a:extLst>
              </a:tr>
              <a:tr h="10502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расходы за исключением ассигнований, источником финансового обеспечения которых являются целевые межбюджетные трансферты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1 462 136,5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1 473 259,6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1 577 098,8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7621076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условно утвержденные расходы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</a:rPr>
                        <a:t>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37 000,0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79 000,0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1695726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Дефицит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119 887,4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59 499,7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86 149,6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08656987"/>
                  </a:ext>
                </a:extLst>
              </a:tr>
              <a:tr h="52510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Процент дефицита (к доходам без учета безвозмездных поступлений)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4,2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5,8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3135736"/>
                  </a:ext>
                </a:extLst>
              </a:tr>
              <a:tr h="2625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Верхний предел муниципального долга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119 887,4</a:t>
                      </a:r>
                      <a:endParaRPr lang="ru-RU" sz="1200" b="1" dirty="0">
                        <a:effectLst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179 387,1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265 536,7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82673226"/>
                  </a:ext>
                </a:extLst>
              </a:tr>
              <a:tr h="7876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effectLst/>
                        </a:rPr>
                        <a:t>Уровень муниципального долга, (% к доходам без учета безвозмездных поступлений)</a:t>
                      </a:r>
                      <a:endParaRPr lang="ru-RU" sz="14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8,9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12,7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</a:rPr>
                        <a:t>17,8</a:t>
                      </a:r>
                      <a:endParaRPr lang="ru-RU" sz="11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5328029"/>
                  </a:ext>
                </a:extLst>
              </a:tr>
              <a:tr h="4375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116" marR="68116" marT="0" marB="0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1729366"/>
                  </a:ext>
                </a:extLst>
              </a:tr>
            </a:tbl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457200" y="116633"/>
            <a:ext cx="8686800" cy="936103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tx2"/>
                </a:solidFill>
                <a:effectLst>
                  <a:reflection blurRad="12700" stA="48000" endA="300" endPos="55000" dir="5400000" sy="-90000" algn="bl" rotWithShape="0"/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Основные параметры бюджета </a:t>
            </a:r>
            <a:r>
              <a:rPr lang="ru-RU" sz="2100" dirty="0" err="1" smtClean="0">
                <a:solidFill>
                  <a:schemeClr val="accent3">
                    <a:lumMod val="50000"/>
                  </a:schemeClr>
                </a:solidFill>
              </a:rPr>
              <a:t>Усть-Кутского</a:t>
            </a:r>
            <a:r>
              <a:rPr lang="ru-RU" sz="2100" dirty="0" smtClean="0">
                <a:solidFill>
                  <a:schemeClr val="accent3">
                    <a:lumMod val="50000"/>
                  </a:schemeClr>
                </a:solidFill>
              </a:rPr>
              <a:t> муниципального образования (тыс. руб.)</a:t>
            </a:r>
            <a:endParaRPr lang="ru-RU" sz="21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16632"/>
            <a:ext cx="85689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в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на обеспечение бесплатного питания учащихся из многодетных и малоимущих семей, посещающих общеобразовательные организации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545842879"/>
              </p:ext>
            </p:extLst>
          </p:nvPr>
        </p:nvGraphicFramePr>
        <p:xfrm>
          <a:off x="77837" y="4581128"/>
          <a:ext cx="4463988" cy="22322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074" name="Picture 2" descr="http://www.kp.kz/web/source/16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328" y="1039962"/>
            <a:ext cx="5931320" cy="361333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2621280" y="4673093"/>
            <a:ext cx="2868204" cy="576064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sz="16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3717115472"/>
              </p:ext>
            </p:extLst>
          </p:nvPr>
        </p:nvGraphicFramePr>
        <p:xfrm>
          <a:off x="611560" y="5386148"/>
          <a:ext cx="7704856" cy="1374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4" name="Овал 3"/>
          <p:cNvSpPr/>
          <p:nvPr/>
        </p:nvSpPr>
        <p:spPr>
          <a:xfrm>
            <a:off x="77837" y="1629927"/>
            <a:ext cx="1325811" cy="11510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25000"/>
                  </a:schemeClr>
                </a:solidFill>
              </a:rPr>
              <a:t>11 435</a:t>
            </a:r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.4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7739912" y="1760328"/>
            <a:ext cx="1224576" cy="1164616"/>
          </a:xfrm>
          <a:prstGeom prst="ellipse">
            <a:avLst/>
          </a:prstGeom>
          <a:solidFill>
            <a:schemeClr val="accent6">
              <a:lumMod val="90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accent6">
                    <a:lumMod val="25000"/>
                  </a:schemeClr>
                </a:solidFill>
              </a:rPr>
              <a:t>2 398.4 </a:t>
            </a:r>
            <a:r>
              <a:rPr lang="ru-RU" sz="1400" dirty="0" smtClean="0">
                <a:solidFill>
                  <a:schemeClr val="accent6">
                    <a:lumMod val="25000"/>
                  </a:schemeClr>
                </a:solidFill>
              </a:rPr>
              <a:t>тыс. рублей</a:t>
            </a:r>
            <a:endParaRPr lang="ru-RU" sz="1400" dirty="0">
              <a:solidFill>
                <a:schemeClr val="accent6">
                  <a:lumMod val="25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980728"/>
            <a:ext cx="1296144" cy="5122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Областной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817456" y="1039962"/>
            <a:ext cx="1069488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accent6">
                    <a:lumMod val="10000"/>
                  </a:schemeClr>
                </a:solidFill>
              </a:rPr>
              <a:t>Местный бюджет</a:t>
            </a:r>
            <a:endParaRPr lang="ru-RU" sz="1400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69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1369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Расходы районного бюджета в</a:t>
            </a: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 20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en-US" b="1" dirty="0" smtClean="0">
                <a:solidFill>
                  <a:schemeClr val="accent3">
                    <a:lumMod val="50000"/>
                  </a:schemeClr>
                </a:solidFill>
              </a:rPr>
              <a:t>2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году  </a:t>
            </a: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на обеспечение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бесплатным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двухразовым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питанием обучающихся </a:t>
            </a:r>
            <a:r>
              <a:rPr lang="ru-RU" b="1" i="1" u="sng" dirty="0" smtClean="0">
                <a:solidFill>
                  <a:schemeClr val="accent3">
                    <a:lumMod val="50000"/>
                  </a:schemeClr>
                </a:solidFill>
              </a:rPr>
              <a:t>с ограниченными возможностями здоровья </a:t>
            </a:r>
          </a:p>
          <a:p>
            <a:pPr algn="ctr"/>
            <a:endParaRPr lang="ru-RU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7804" y="1196752"/>
            <a:ext cx="3456384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7 218.4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тыс.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231740" y="1652030"/>
            <a:ext cx="1152128" cy="444822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5364088" y="1664804"/>
            <a:ext cx="1008112" cy="432048"/>
          </a:xfrm>
          <a:prstGeom prst="straightConnector1">
            <a:avLst/>
          </a:prstGeom>
          <a:ln w="762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42068" y="2108466"/>
            <a:ext cx="3066549" cy="13205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Областной бюджет</a:t>
            </a:r>
          </a:p>
          <a:p>
            <a:pPr algn="ctr"/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5 991.2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тыс. рублей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724128" y="2096852"/>
            <a:ext cx="2808312" cy="115307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Местный бюджет</a:t>
            </a:r>
          </a:p>
          <a:p>
            <a:pPr algn="ctr"/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1 </a:t>
            </a:r>
            <a:r>
              <a:rPr lang="en-US" sz="2400" b="1" dirty="0" smtClean="0">
                <a:solidFill>
                  <a:schemeClr val="tx2">
                    <a:lumMod val="50000"/>
                  </a:schemeClr>
                </a:solidFill>
              </a:rPr>
              <a:t>227.2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</a:rPr>
              <a:t> тыс. рублей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974290835"/>
              </p:ext>
            </p:extLst>
          </p:nvPr>
        </p:nvGraphicFramePr>
        <p:xfrm>
          <a:off x="1547664" y="4388749"/>
          <a:ext cx="6408712" cy="23957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3" name="Прямоугольник 22"/>
          <p:cNvSpPr/>
          <p:nvPr/>
        </p:nvSpPr>
        <p:spPr>
          <a:xfrm>
            <a:off x="2994541" y="3573016"/>
            <a:ext cx="3269647" cy="81573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6">
                <a:lumMod val="25000"/>
              </a:schemeClr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6">
                    <a:lumMod val="10000"/>
                  </a:schemeClr>
                </a:solidFill>
              </a:rPr>
              <a:t>Возрастная группа 11-18 лет</a:t>
            </a:r>
            <a:endParaRPr lang="ru-RU" b="1" dirty="0">
              <a:solidFill>
                <a:schemeClr val="accent6">
                  <a:lumMod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08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334590278"/>
              </p:ext>
            </p:extLst>
          </p:nvPr>
        </p:nvGraphicFramePr>
        <p:xfrm>
          <a:off x="3964385" y="908720"/>
          <a:ext cx="5184576" cy="6093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4625"/>
            <a:ext cx="8686800" cy="790857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Расходы из районного бюджета  в 202</a:t>
            </a:r>
            <a:r>
              <a:rPr lang="en-US" sz="1600" b="1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b="1" dirty="0" smtClean="0">
                <a:solidFill>
                  <a:schemeClr val="accent3">
                    <a:lumMod val="50000"/>
                  </a:schemeClr>
                </a:solidFill>
              </a:rPr>
              <a:t> году на питание </a:t>
            </a: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в детских дошкольных учреждениях</a:t>
            </a:r>
            <a:r>
              <a:rPr lang="en-US" sz="1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17365778"/>
              </p:ext>
            </p:extLst>
          </p:nvPr>
        </p:nvGraphicFramePr>
        <p:xfrm>
          <a:off x="133672" y="692696"/>
          <a:ext cx="9010328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6" name="Picture 2" descr="C:\Users\BUDJ3\Desktop\Новая папка (3)\26894_6092c54193c200e37f3d8ab5a6584844 - копия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835482"/>
            <a:ext cx="4104456" cy="2578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7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980728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200" dirty="0"/>
          </a:p>
        </p:txBody>
      </p:sp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3861369197"/>
              </p:ext>
            </p:extLst>
          </p:nvPr>
        </p:nvGraphicFramePr>
        <p:xfrm>
          <a:off x="0" y="1196752"/>
          <a:ext cx="4716016" cy="4752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2222988885"/>
              </p:ext>
            </p:extLst>
          </p:nvPr>
        </p:nvGraphicFramePr>
        <p:xfrm>
          <a:off x="4788024" y="1196752"/>
          <a:ext cx="4608512" cy="53285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59180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724128" y="3590489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652120" y="1124744"/>
            <a:ext cx="3600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14004" y="3717033"/>
            <a:ext cx="7128792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Строительство двух детских </a:t>
            </a:r>
            <a:r>
              <a:rPr lang="ru-RU" sz="1600" b="1" dirty="0" smtClean="0">
                <a:solidFill>
                  <a:srgbClr val="002060"/>
                </a:solidFill>
              </a:rPr>
              <a:t>садов:</a:t>
            </a:r>
          </a:p>
          <a:p>
            <a:pPr algn="just"/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на 2023 год 277.8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лн. рублей из них средства областного бюджета 242.6 млн. рублей,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а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2024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289.2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240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рублей;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Строительство </a:t>
            </a:r>
            <a:r>
              <a:rPr lang="ru-RU" sz="1600" b="1" dirty="0" smtClean="0">
                <a:solidFill>
                  <a:srgbClr val="002060"/>
                </a:solidFill>
              </a:rPr>
              <a:t>школы: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2023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383.9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335.3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рублей,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2024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399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331.2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Строительство многофункционального центра (Дом культуры):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2023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127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110.9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рублей,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2024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130.1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108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рублей;</a:t>
            </a:r>
          </a:p>
          <a:p>
            <a:pPr algn="just"/>
            <a:r>
              <a:rPr lang="ru-RU" sz="1600" b="1" dirty="0">
                <a:solidFill>
                  <a:srgbClr val="002060"/>
                </a:solidFill>
              </a:rPr>
              <a:t>Строительство </a:t>
            </a:r>
            <a:r>
              <a:rPr lang="ru-RU" sz="1600" b="1" dirty="0" smtClean="0">
                <a:solidFill>
                  <a:srgbClr val="002060"/>
                </a:solidFill>
              </a:rPr>
              <a:t>физкультурно-оздоровительного комплекса </a:t>
            </a:r>
            <a:r>
              <a:rPr lang="ru-RU" sz="1600" b="1" dirty="0">
                <a:solidFill>
                  <a:srgbClr val="002060"/>
                </a:solidFill>
              </a:rPr>
              <a:t>со </a:t>
            </a:r>
            <a:r>
              <a:rPr lang="ru-RU" sz="1600" b="1" dirty="0" smtClean="0">
                <a:solidFill>
                  <a:srgbClr val="002060"/>
                </a:solidFill>
              </a:rPr>
              <a:t>стадионом: </a:t>
            </a:r>
            <a:endParaRPr lang="ru-RU" sz="1600" b="1" dirty="0">
              <a:solidFill>
                <a:srgbClr val="002060"/>
              </a:solidFill>
            </a:endParaRP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2023 год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126.5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 из них средства областного бюджета </a:t>
            </a: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110.5 </a:t>
            </a:r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млн. рублей,</a:t>
            </a:r>
          </a:p>
          <a:p>
            <a:pPr algn="just"/>
            <a:r>
              <a:rPr lang="ru-RU" sz="1400" dirty="0">
                <a:solidFill>
                  <a:schemeClr val="accent3">
                    <a:lumMod val="50000"/>
                  </a:schemeClr>
                </a:solidFill>
              </a:rPr>
              <a:t>на 2024 год 130.1 млн. рублей из них средства областного бюджета 108 млн. рублей;</a:t>
            </a:r>
          </a:p>
          <a:p>
            <a:pPr algn="just"/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>
              <a:solidFill>
                <a:schemeClr val="accent3">
                  <a:lumMod val="50000"/>
                </a:schemeClr>
              </a:solidFill>
            </a:endParaRPr>
          </a:p>
          <a:p>
            <a:pPr algn="just"/>
            <a:endParaRPr lang="ru-RU" sz="14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83568" y="126574"/>
            <a:ext cx="7776864" cy="8089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Бюджетные инвестиции 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 проектированию и строительству объектов социальной инфраструктуры в рамках реализации инвестиционного проекта по созданию </a:t>
            </a:r>
            <a:r>
              <a:rPr lang="ru-RU" sz="1600" b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газохимического</a:t>
            </a:r>
            <a:r>
              <a:rPr lang="ru-RU" sz="16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комплекса на 2023 - 2024 годы</a:t>
            </a:r>
            <a:endParaRPr lang="ru-RU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123" y="935487"/>
            <a:ext cx="8106555" cy="2781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89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115888"/>
            <a:ext cx="8686800" cy="865187"/>
          </a:xfrm>
        </p:spPr>
        <p:txBody>
          <a:bodyPr>
            <a:normAutofit/>
          </a:bodyPr>
          <a:lstStyle/>
          <a:p>
            <a:pPr algn="ctr"/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Распределение расходов бюджета усть-кутского муниципального образования</a:t>
            </a:r>
            <a:br>
              <a:rPr lang="ru-RU" sz="16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 на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2022 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год по функциональной структуре  (тыс. руб.)</a:t>
            </a:r>
            <a:endParaRPr lang="ru-RU" sz="16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808267771"/>
              </p:ext>
            </p:extLst>
          </p:nvPr>
        </p:nvGraphicFramePr>
        <p:xfrm>
          <a:off x="107504" y="1196752"/>
          <a:ext cx="288032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4036429595"/>
              </p:ext>
            </p:extLst>
          </p:nvPr>
        </p:nvGraphicFramePr>
        <p:xfrm>
          <a:off x="6228184" y="1268760"/>
          <a:ext cx="2915816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4278074201"/>
              </p:ext>
            </p:extLst>
          </p:nvPr>
        </p:nvGraphicFramePr>
        <p:xfrm>
          <a:off x="2555776" y="1124744"/>
          <a:ext cx="3600400" cy="52565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890682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accent3">
                    <a:lumMod val="50000"/>
                  </a:schemeClr>
                </a:solidFill>
              </a:rPr>
              <a:t>Контактная информация и обратная связь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24744"/>
            <a:ext cx="8712968" cy="55446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Бюджет для граждан подготовлен Финансовым управлением Администрации Усть-Кутского муниципального образования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Иркутская область, г. Усть-Кут, улица Халтурина д. 52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Тел. (839565</a:t>
            </a:r>
            <a:r>
              <a:rPr lang="en-US" dirty="0" smtClean="0">
                <a:solidFill>
                  <a:schemeClr val="tx1"/>
                </a:solidFill>
              </a:rPr>
              <a:t>)</a:t>
            </a:r>
            <a:r>
              <a:rPr lang="ru-RU" dirty="0" smtClean="0">
                <a:solidFill>
                  <a:schemeClr val="tx1"/>
                </a:solidFill>
              </a:rPr>
              <a:t> 5-70-65</a:t>
            </a:r>
          </a:p>
          <a:p>
            <a:pPr algn="ctr"/>
            <a:r>
              <a:rPr lang="en-US" dirty="0" smtClean="0">
                <a:solidFill>
                  <a:schemeClr val="tx1"/>
                </a:solidFill>
              </a:rPr>
              <a:t>E-mail: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fin11@gfu.ru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Интернет –сайт: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www.admin-ukmo.ru</a:t>
            </a:r>
            <a:endParaRPr lang="en-US" dirty="0" smtClean="0">
              <a:solidFill>
                <a:schemeClr val="tx1"/>
              </a:solidFill>
            </a:endParaRP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Режим работы: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Понедельник -  пятница с 9 до 17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Перерыв на обед с 13 до 14 часов,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Суббота-воскресенье выходной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258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47700" y="188640"/>
            <a:ext cx="8686800" cy="648072"/>
          </a:xfrm>
        </p:spPr>
        <p:txBody>
          <a:bodyPr>
            <a:normAutofit/>
          </a:bodyPr>
          <a:lstStyle/>
          <a:p>
            <a:pPr algn="ctr"/>
            <a:r>
              <a:rPr lang="ru-RU" sz="1800" dirty="0" smtClean="0">
                <a:solidFill>
                  <a:schemeClr val="accent3">
                    <a:lumMod val="50000"/>
                  </a:schemeClr>
                </a:solidFill>
              </a:rPr>
              <a:t>Основные показатели социально-экономического развития района</a:t>
            </a:r>
            <a:endParaRPr lang="ru-RU" sz="18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348895307"/>
              </p:ext>
            </p:extLst>
          </p:nvPr>
        </p:nvGraphicFramePr>
        <p:xfrm>
          <a:off x="0" y="1196752"/>
          <a:ext cx="3419872" cy="1946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1721494502"/>
              </p:ext>
            </p:extLst>
          </p:nvPr>
        </p:nvGraphicFramePr>
        <p:xfrm>
          <a:off x="5796136" y="1016732"/>
          <a:ext cx="3347864" cy="21962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673311233"/>
              </p:ext>
            </p:extLst>
          </p:nvPr>
        </p:nvGraphicFramePr>
        <p:xfrm>
          <a:off x="-508" y="3933056"/>
          <a:ext cx="3226060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619601340"/>
              </p:ext>
            </p:extLst>
          </p:nvPr>
        </p:nvGraphicFramePr>
        <p:xfrm>
          <a:off x="5796136" y="3933056"/>
          <a:ext cx="3528392" cy="27865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2102792930"/>
              </p:ext>
            </p:extLst>
          </p:nvPr>
        </p:nvGraphicFramePr>
        <p:xfrm>
          <a:off x="2915816" y="1196752"/>
          <a:ext cx="3168352" cy="24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395536" y="1052736"/>
            <a:ext cx="2376264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Выручка от реализации продукции, работ и услуг</a:t>
            </a:r>
          </a:p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(млрд. руб.)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372200" y="836712"/>
            <a:ext cx="237626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Индекс промышленного производства, %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25552" y="1052736"/>
            <a:ext cx="2282552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Численность населения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 (тыс. человек)</a:t>
            </a:r>
            <a:endParaRPr lang="ru-RU" sz="1100" b="1" dirty="0">
              <a:solidFill>
                <a:schemeClr val="tx1"/>
              </a:solidFill>
            </a:endParaRPr>
          </a:p>
        </p:txBody>
      </p:sp>
      <p:graphicFrame>
        <p:nvGraphicFramePr>
          <p:cNvPr id="12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2168335"/>
              </p:ext>
            </p:extLst>
          </p:nvPr>
        </p:nvGraphicFramePr>
        <p:xfrm>
          <a:off x="2915816" y="3933056"/>
          <a:ext cx="3384376" cy="26642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395536" y="3645024"/>
            <a:ext cx="2592288" cy="2880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Фонд заработной платы, сложивш</a:t>
            </a:r>
            <a:r>
              <a:rPr lang="ru-RU" sz="1100" b="1" dirty="0">
                <a:solidFill>
                  <a:schemeClr val="tx1"/>
                </a:solidFill>
              </a:rPr>
              <a:t>и</a:t>
            </a:r>
            <a:r>
              <a:rPr lang="ru-RU" sz="1100" b="1" dirty="0" smtClean="0">
                <a:solidFill>
                  <a:schemeClr val="tx1"/>
                </a:solidFill>
              </a:rPr>
              <a:t>йся по району с учетом всех отраслей экономики</a:t>
            </a:r>
          </a:p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(млрд.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372200" y="3789040"/>
            <a:ext cx="2664296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 smtClean="0">
                <a:solidFill>
                  <a:schemeClr val="tx1"/>
                </a:solidFill>
              </a:rPr>
              <a:t>Среднемесячная заработная плата, сложившаяся по району с учетом всех отраслей экономики  (тыс. руб.)</a:t>
            </a:r>
            <a:endParaRPr lang="ru-RU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969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098677626"/>
              </p:ext>
            </p:extLst>
          </p:nvPr>
        </p:nvGraphicFramePr>
        <p:xfrm>
          <a:off x="179512" y="836712"/>
          <a:ext cx="8712968" cy="58326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619672" y="257237"/>
            <a:ext cx="6696744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доходов в районный бюджет в 2019-2024 годах (тыс. рублей)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598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692696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Структура доходов бюджета Усть-Кутского муниципального образования </a:t>
            </a:r>
            <a:b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на 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-20</a:t>
            </a:r>
            <a:r>
              <a:rPr lang="en-US" sz="1600" dirty="0" smtClean="0">
                <a:solidFill>
                  <a:schemeClr val="accent3">
                    <a:lumMod val="50000"/>
                  </a:schemeClr>
                </a:solidFill>
              </a:rPr>
              <a:t>2</a:t>
            </a:r>
            <a:r>
              <a:rPr lang="ru-RU" sz="1600" dirty="0">
                <a:solidFill>
                  <a:schemeClr val="accent3">
                    <a:lumMod val="50000"/>
                  </a:schemeClr>
                </a:solidFill>
              </a:rPr>
              <a:t>4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 годы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880529148"/>
              </p:ext>
            </p:extLst>
          </p:nvPr>
        </p:nvGraphicFramePr>
        <p:xfrm>
          <a:off x="251520" y="4653136"/>
          <a:ext cx="3528393" cy="27892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323528" y="836712"/>
            <a:ext cx="2448272" cy="612068"/>
          </a:xfrm>
          <a:prstGeom prst="rect">
            <a:avLst/>
          </a:prstGeom>
          <a:solidFill>
            <a:srgbClr val="92D05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47864" y="764704"/>
            <a:ext cx="2304256" cy="576064"/>
          </a:xfrm>
          <a:prstGeom prst="rect">
            <a:avLst/>
          </a:prstGeom>
          <a:solidFill>
            <a:srgbClr val="FFFF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Неналоговые доходы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84168" y="836712"/>
            <a:ext cx="2376264" cy="612068"/>
          </a:xfrm>
          <a:prstGeom prst="rect">
            <a:avLst/>
          </a:prstGeom>
          <a:solidFill>
            <a:srgbClr val="FF0000"/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1448780"/>
            <a:ext cx="2448272" cy="2412268"/>
          </a:xfrm>
          <a:prstGeom prst="rect">
            <a:avLst/>
          </a:prstGeom>
          <a:gradFill>
            <a:gsLst>
              <a:gs pos="55000">
                <a:schemeClr val="accent3">
                  <a:lumMod val="60000"/>
                  <a:lumOff val="40000"/>
                </a:schemeClr>
              </a:gs>
              <a:gs pos="100000">
                <a:schemeClr val="accent4">
                  <a:lumMod val="60000"/>
                  <a:lumOff val="4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Доходы, предусмотренные законодательством Российской Федерации о налогах и сборах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347864" y="1340768"/>
            <a:ext cx="2304256" cy="2539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300" dirty="0" smtClean="0">
                <a:solidFill>
                  <a:schemeClr val="tx1"/>
                </a:solidFill>
              </a:rPr>
              <a:t>Поступающие в бюджет платежи за оказание муниципальных услуг, за пользование природными ресурсами, за пользование муниципальной собственностью, от продажи муниципального имущества, а также платежи в виде штрафов и иных санкций за нарушение законодательства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084168" y="1404299"/>
            <a:ext cx="2376264" cy="241226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tx1"/>
                </a:solidFill>
              </a:rPr>
              <a:t>Дотации, субсидии, субвенции, иные межбюджетные трансферты из федерального и областного бюджета, а также безвозмездные поступления от физических и юридических лиц</a:t>
            </a:r>
            <a:endParaRPr lang="ru-RU" sz="1400" dirty="0">
              <a:solidFill>
                <a:schemeClr val="tx1"/>
              </a:solidFill>
            </a:endParaRPr>
          </a:p>
        </p:txBody>
      </p:sp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:p14="http://schemas.microsoft.com/office/powerpoint/2010/main" val="2644756030"/>
              </p:ext>
            </p:extLst>
          </p:nvPr>
        </p:nvGraphicFramePr>
        <p:xfrm>
          <a:off x="2915816" y="5013176"/>
          <a:ext cx="2927176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864896665"/>
              </p:ext>
            </p:extLst>
          </p:nvPr>
        </p:nvGraphicFramePr>
        <p:xfrm>
          <a:off x="5652120" y="3861048"/>
          <a:ext cx="3552056" cy="30401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Овал 12"/>
          <p:cNvSpPr/>
          <p:nvPr/>
        </p:nvSpPr>
        <p:spPr>
          <a:xfrm>
            <a:off x="323528" y="3894559"/>
            <a:ext cx="2448272" cy="914400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/>
              <a:t>2</a:t>
            </a:r>
            <a:r>
              <a:rPr lang="ru-RU" dirty="0" smtClean="0"/>
              <a:t> год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47864" y="4005064"/>
            <a:ext cx="2304256" cy="974601"/>
          </a:xfrm>
          <a:prstGeom prst="ellipse">
            <a:avLst/>
          </a:prstGeom>
          <a:solidFill>
            <a:schemeClr val="accent3">
              <a:lumMod val="75000"/>
            </a:schemeClr>
          </a:solidFill>
          <a:ln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20</a:t>
            </a:r>
            <a:r>
              <a:rPr lang="en-US" dirty="0" smtClean="0"/>
              <a:t>2</a:t>
            </a:r>
            <a:r>
              <a:rPr lang="ru-RU" dirty="0"/>
              <a:t>3</a:t>
            </a:r>
            <a:r>
              <a:rPr lang="ru-RU" dirty="0" smtClean="0"/>
              <a:t> год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85811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3059211729"/>
              </p:ext>
            </p:extLst>
          </p:nvPr>
        </p:nvGraphicFramePr>
        <p:xfrm>
          <a:off x="1259632" y="2132856"/>
          <a:ext cx="5040560" cy="2839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115889"/>
            <a:ext cx="8686800" cy="720824"/>
          </a:xfrm>
        </p:spPr>
        <p:txBody>
          <a:bodyPr>
            <a:norm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</a:rPr>
              <a:t>Структура налоговых и неналоговых доходов бюджета усть-кутского муниципального образования на 20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2-20</a:t>
            </a:r>
            <a:r>
              <a:rPr lang="en-US" sz="1600" dirty="0" smtClean="0">
                <a:solidFill>
                  <a:srgbClr val="002060"/>
                </a:solidFill>
              </a:rPr>
              <a:t>2</a:t>
            </a:r>
            <a:r>
              <a:rPr lang="ru-RU" sz="1600" dirty="0" smtClean="0">
                <a:solidFill>
                  <a:srgbClr val="002060"/>
                </a:solidFill>
              </a:rPr>
              <a:t>4 годы</a:t>
            </a:r>
            <a:endParaRPr lang="ru-RU" sz="1600" dirty="0">
              <a:solidFill>
                <a:srgbClr val="002060"/>
              </a:solidFill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974915882"/>
              </p:ext>
            </p:extLst>
          </p:nvPr>
        </p:nvGraphicFramePr>
        <p:xfrm>
          <a:off x="0" y="836712"/>
          <a:ext cx="4679950" cy="31685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962203713"/>
              </p:ext>
            </p:extLst>
          </p:nvPr>
        </p:nvGraphicFramePr>
        <p:xfrm>
          <a:off x="4860032" y="908720"/>
          <a:ext cx="417646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931443402"/>
              </p:ext>
            </p:extLst>
          </p:nvPr>
        </p:nvGraphicFramePr>
        <p:xfrm>
          <a:off x="-33908" y="3140968"/>
          <a:ext cx="9358436" cy="37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2105424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070391117"/>
              </p:ext>
            </p:extLst>
          </p:nvPr>
        </p:nvGraphicFramePr>
        <p:xfrm>
          <a:off x="107504" y="836712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 idx="4294967295"/>
          </p:nvPr>
        </p:nvSpPr>
        <p:spPr>
          <a:xfrm>
            <a:off x="457200" y="0"/>
            <a:ext cx="8686800" cy="549275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налога на доходы физических  лиц</a:t>
            </a:r>
            <a: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sz="20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sz="1400" dirty="0" smtClean="0">
                <a:solidFill>
                  <a:schemeClr val="accent3">
                    <a:lumMod val="50000"/>
                  </a:schemeClr>
                </a:solidFill>
              </a:rPr>
              <a:t>(тыс. руб.)</a:t>
            </a:r>
            <a:endParaRPr lang="ru-RU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63888" y="1376772"/>
            <a:ext cx="1512168" cy="4680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-0</a:t>
            </a:r>
            <a:r>
              <a:rPr lang="en-US" sz="1200" b="1" dirty="0" smtClean="0">
                <a:solidFill>
                  <a:srgbClr val="002060"/>
                </a:solidFill>
              </a:rPr>
              <a:t>.</a:t>
            </a:r>
            <a:r>
              <a:rPr lang="ru-RU" sz="1200" b="1" dirty="0">
                <a:solidFill>
                  <a:srgbClr val="002060"/>
                </a:solidFill>
              </a:rPr>
              <a:t>5</a:t>
            </a:r>
            <a:r>
              <a:rPr lang="en-US" sz="1200" b="1" dirty="0" smtClean="0">
                <a:solidFill>
                  <a:srgbClr val="002060"/>
                </a:solidFill>
              </a:rPr>
              <a:t> 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5076056" y="1052736"/>
            <a:ext cx="1152128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>
                <a:solidFill>
                  <a:srgbClr val="002060"/>
                </a:solidFill>
              </a:rPr>
              <a:t>6</a:t>
            </a:r>
            <a:r>
              <a:rPr lang="ru-RU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22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1752" y="188640"/>
            <a:ext cx="8686800" cy="50405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Динамика поступлений Акцизов на подакцизные товары (акцизы на нефтепродукты) </a:t>
            </a:r>
            <a:r>
              <a:rPr lang="ru-RU" sz="1600" dirty="0" smtClean="0">
                <a:solidFill>
                  <a:schemeClr val="accent3">
                    <a:lumMod val="50000"/>
                  </a:schemeClr>
                </a:solidFill>
              </a:rPr>
              <a:t>тыс. руб.</a:t>
            </a:r>
            <a:endParaRPr lang="ru-RU" sz="1600" dirty="0">
              <a:solidFill>
                <a:schemeClr val="accent3">
                  <a:lumMod val="50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841996469"/>
              </p:ext>
            </p:extLst>
          </p:nvPr>
        </p:nvGraphicFramePr>
        <p:xfrm>
          <a:off x="179512" y="1001516"/>
          <a:ext cx="8712968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3923928" y="2780928"/>
            <a:ext cx="1008112" cy="4320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4,4%</a:t>
            </a:r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444208" y="1052736"/>
            <a:ext cx="1368152" cy="3960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 b="1" dirty="0">
              <a:solidFill>
                <a:srgbClr val="00206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102769" y="2204864"/>
            <a:ext cx="1224136" cy="6480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rgbClr val="002060"/>
                </a:solidFill>
              </a:rPr>
              <a:t>+</a:t>
            </a:r>
            <a:r>
              <a:rPr lang="ru-RU" sz="1200" b="1" dirty="0" smtClean="0">
                <a:solidFill>
                  <a:srgbClr val="002060"/>
                </a:solidFill>
              </a:rPr>
              <a:t>4,8</a:t>
            </a:r>
            <a:r>
              <a:rPr lang="en-US" sz="1200" b="1" dirty="0" smtClean="0">
                <a:solidFill>
                  <a:srgbClr val="002060"/>
                </a:solidFill>
              </a:rPr>
              <a:t>%</a:t>
            </a:r>
            <a:endParaRPr lang="ru-RU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503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16574</TotalTime>
  <Words>1756</Words>
  <Application>Microsoft Office PowerPoint</Application>
  <PresentationFormat>Экран (4:3)</PresentationFormat>
  <Paragraphs>366</Paragraphs>
  <Slides>36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2" baseType="lpstr">
      <vt:lpstr>Calibri</vt:lpstr>
      <vt:lpstr>Franklin Gothic Book</vt:lpstr>
      <vt:lpstr>Franklin Gothic Medium</vt:lpstr>
      <vt:lpstr>Times New Roman</vt:lpstr>
      <vt:lpstr>Wingdings 2</vt:lpstr>
      <vt:lpstr>Трек</vt:lpstr>
      <vt:lpstr>По ПРОЕКТУ решениЯ думы  Усть-кутского муниципального образования «о бюджете усть-кутского муниципального образования на 2022 год и на плановый период 2023 и 2024 годов»</vt:lpstr>
      <vt:lpstr>Презентация PowerPoint</vt:lpstr>
      <vt:lpstr>Презентация PowerPoint</vt:lpstr>
      <vt:lpstr>Основные показатели социально-экономического развития района</vt:lpstr>
      <vt:lpstr>Презентация PowerPoint</vt:lpstr>
      <vt:lpstr>Структура доходов бюджета Усть-Кутского муниципального образования  на 2022-2024 годы</vt:lpstr>
      <vt:lpstr>Структура налоговых и неналоговых доходов бюджета усть-кутского муниципального образования на 2022-2024 годы</vt:lpstr>
      <vt:lpstr>Динамика поступлений налога на доходы физических  лиц (тыс. руб.)</vt:lpstr>
      <vt:lpstr>Динамика поступлений Акцизов на подакцизные товары (акцизы на нефтепродукты) тыс. руб.</vt:lpstr>
      <vt:lpstr>Налог, взимаемый в связи с применением упрощённой системы налогообложения  (тыс. руб.)</vt:lpstr>
      <vt:lpstr>Динамика Налога, взимаемого в связи с применением патентной системы налогообложения (тыс. руб.)</vt:lpstr>
      <vt:lpstr>Динамика поступлений государственной пошлины (ТЫС. РУБ.)</vt:lpstr>
      <vt:lpstr>Динамика поступлений неналоговых доходов (тыс. руб.)</vt:lpstr>
      <vt:lpstr>Динамика безвозмездных поступлений     (тыс. руб.)</vt:lpstr>
      <vt:lpstr>Динамика Распределения Расходов бюджета Усть-Кутского муниципального образования по видам расходов</vt:lpstr>
      <vt:lpstr>Презентация PowerPoint</vt:lpstr>
      <vt:lpstr>Презентация PowerPoint</vt:lpstr>
      <vt:lpstr>Презентация PowerPoint</vt:lpstr>
      <vt:lpstr>Направление расходов бюджета в сравнении с общим объемом расходов, запланированных на 2022 год</vt:lpstr>
      <vt:lpstr>Распределение расходов бюджета Усть-Кутского муниципального образования на 2022 год по разделам (тыс. руб.)</vt:lpstr>
      <vt:lpstr>Распределение расходов бюджета усть-кутского муниципального образования  на 2022 год по функциональной структуре (тыс. руб.)</vt:lpstr>
      <vt:lpstr>Распределение расходов бюджета усть-кутского муниципального образования  на 2022 год по функциональной структуре (тыс. руб.)    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Презентация PowerPoint</vt:lpstr>
      <vt:lpstr>Презентация PowerPoint</vt:lpstr>
      <vt:lpstr>Презентация PowerPoint</vt:lpstr>
      <vt:lpstr>Расходы из районного бюджета  в 2022 году на питание в детских дошкольных учреждениях 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Презентация PowerPoint</vt:lpstr>
      <vt:lpstr>Распределение расходов бюджета усть-кутского муниципального образования  на 2022 год по функциональной структуре  (тыс. руб.)</vt:lpstr>
      <vt:lpstr>Контактная информация и обратная связь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 проекту бюджета</dc:title>
  <dc:creator>BUDJ3</dc:creator>
  <cp:lastModifiedBy>budg_5</cp:lastModifiedBy>
  <cp:revision>1583</cp:revision>
  <cp:lastPrinted>2021-12-13T09:23:49Z</cp:lastPrinted>
  <dcterms:created xsi:type="dcterms:W3CDTF">2016-09-27T03:14:33Z</dcterms:created>
  <dcterms:modified xsi:type="dcterms:W3CDTF">2021-12-14T06:32:46Z</dcterms:modified>
</cp:coreProperties>
</file>