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71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auto">
          <a:xfrm>
            <a:off x="2358089" y="2925501"/>
            <a:ext cx="745238" cy="262467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Franklin Gothic Medium Cond" panose="020B0606030402020204" pitchFamily="34" charset="0"/>
              <a:ea typeface="ヒラギノ角ゴ Pro W3" pitchFamily="-128" charset="-128"/>
            </a:endParaRPr>
          </a:p>
        </p:txBody>
      </p:sp>
      <p:sp>
        <p:nvSpPr>
          <p:cNvPr id="8" name="Прямоугольник 7"/>
          <p:cNvSpPr/>
          <p:nvPr/>
        </p:nvSpPr>
        <p:spPr bwMode="auto">
          <a:xfrm>
            <a:off x="961088" y="1237560"/>
            <a:ext cx="2463800" cy="850898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Franklin Gothic Medium Cond" panose="020B0606030402020204" pitchFamily="34" charset="0"/>
              <a:ea typeface="ヒラギノ角ゴ Pro W3" pitchFamily="-128" charset="-128"/>
            </a:endParaRPr>
          </a:p>
        </p:txBody>
      </p:sp>
      <p:sp>
        <p:nvSpPr>
          <p:cNvPr id="23" name="Прямоугольник 22"/>
          <p:cNvSpPr/>
          <p:nvPr/>
        </p:nvSpPr>
        <p:spPr bwMode="auto">
          <a:xfrm>
            <a:off x="643724" y="778933"/>
            <a:ext cx="2497412" cy="560531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Franklin Gothic Medium Cond" panose="020B0606030402020204" pitchFamily="34" charset="0"/>
              <a:ea typeface="ヒラギノ角ゴ Pro W3" pitchFamily="-128" charset="-128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28600" y="44624"/>
            <a:ext cx="8353425" cy="734309"/>
          </a:xfrm>
        </p:spPr>
        <p:txBody>
          <a:bodyPr/>
          <a:lstStyle/>
          <a:p>
            <a:pPr algn="l"/>
            <a:r>
              <a:rPr lang="ru-RU" sz="1600" i="1" dirty="0" smtClean="0"/>
              <a:t>Иркутская область</a:t>
            </a:r>
            <a:r>
              <a:rPr lang="ru-RU" sz="1600" dirty="0" smtClean="0"/>
              <a:t>, г. Усть-Кут,</a:t>
            </a:r>
            <a:r>
              <a:rPr lang="en-US" sz="1600" dirty="0" smtClean="0"/>
              <a:t> </a:t>
            </a:r>
            <a:r>
              <a:rPr lang="ru-RU" sz="1600" dirty="0" smtClean="0"/>
              <a:t>ул. Речников, 42</a:t>
            </a:r>
            <a:endParaRPr lang="ru-RU" sz="1600" dirty="0">
              <a:latin typeface="Franklin Gothic Medium" panose="020B06030201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61352" y="613944"/>
            <a:ext cx="18749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 smtClean="0">
              <a:solidFill>
                <a:schemeClr val="tx1"/>
              </a:solidFill>
              <a:latin typeface="+mj-lt"/>
            </a:endParaRPr>
          </a:p>
          <a:p>
            <a:endParaRPr lang="ru-RU" b="1" dirty="0" smtClean="0">
              <a:solidFill>
                <a:schemeClr val="tx1"/>
              </a:solidFill>
              <a:latin typeface="+mj-lt"/>
            </a:endParaRPr>
          </a:p>
          <a:p>
            <a:endParaRPr lang="ru-RU" b="1" dirty="0">
              <a:solidFill>
                <a:schemeClr val="tx1"/>
              </a:solidFill>
              <a:latin typeface="Franklin Gothic Medium" panose="020B0603020102020204" pitchFamily="34" charset="0"/>
            </a:endParaRPr>
          </a:p>
          <a:p>
            <a:endParaRPr lang="ru-RU" b="1" dirty="0">
              <a:solidFill>
                <a:schemeClr val="tx1"/>
              </a:solidFill>
              <a:latin typeface="Franklin Gothic Medium" panose="020B0603020102020204" pitchFamily="34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1200017"/>
              </p:ext>
            </p:extLst>
          </p:nvPr>
        </p:nvGraphicFramePr>
        <p:xfrm>
          <a:off x="4788024" y="3356992"/>
          <a:ext cx="4219599" cy="119086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36620"/>
                <a:gridCol w="1623620"/>
                <a:gridCol w="2059359"/>
              </a:tblGrid>
              <a:tr h="469632">
                <a:tc>
                  <a:txBody>
                    <a:bodyPr/>
                    <a:lstStyle/>
                    <a:p>
                      <a:endParaRPr lang="ru-RU" sz="1150" dirty="0"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450215" algn="ctr"/>
                      <a:endParaRPr lang="ru-RU" sz="1000" dirty="0"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20955" algn="ctr"/>
                      <a:r>
                        <a:rPr lang="ru-RU" sz="1150" dirty="0">
                          <a:effectLst/>
                          <a:latin typeface="Franklin Gothic Medium" panose="020B0603020102020204" pitchFamily="34" charset="0"/>
                        </a:rPr>
                        <a:t>Сумма, руб</a:t>
                      </a:r>
                      <a:r>
                        <a:rPr lang="ru-RU" sz="1150" dirty="0" smtClean="0">
                          <a:effectLst/>
                          <a:latin typeface="Franklin Gothic Medium" panose="020B0603020102020204" pitchFamily="34" charset="0"/>
                        </a:rPr>
                        <a:t>. (</a:t>
                      </a:r>
                      <a:r>
                        <a:rPr lang="en-US" sz="1150" dirty="0" smtClean="0">
                          <a:effectLst/>
                          <a:latin typeface="Franklin Gothic Medium" panose="020B0603020102020204" pitchFamily="34" charset="0"/>
                        </a:rPr>
                        <a:t>c</a:t>
                      </a:r>
                      <a:r>
                        <a:rPr lang="ru-RU" sz="1150" dirty="0" smtClean="0">
                          <a:effectLst/>
                          <a:latin typeface="Franklin Gothic Medium" panose="020B0603020102020204" pitchFamily="34" charset="0"/>
                        </a:rPr>
                        <a:t> НДС)</a:t>
                      </a:r>
                      <a:endParaRPr lang="ru-RU" sz="1000" dirty="0"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60615">
                <a:tc>
                  <a:txBody>
                    <a:bodyPr/>
                    <a:lstStyle/>
                    <a:p>
                      <a:pPr indent="201930" algn="just"/>
                      <a:r>
                        <a:rPr lang="ru-RU" sz="1150">
                          <a:effectLst/>
                          <a:latin typeface="Franklin Gothic Medium" panose="020B0603020102020204" pitchFamily="34" charset="0"/>
                        </a:rPr>
                        <a:t>1</a:t>
                      </a:r>
                      <a:endParaRPr lang="ru-RU" sz="1000"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Стоимость</a:t>
                      </a:r>
                      <a:r>
                        <a:rPr lang="ru-RU" sz="1100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продажи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Times New Roman"/>
                          <a:ea typeface="Times New Roman"/>
                        </a:rPr>
                        <a:t>3 921 355,93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60615">
                <a:tc>
                  <a:txBody>
                    <a:bodyPr/>
                    <a:lstStyle/>
                    <a:p>
                      <a:pPr indent="201930" algn="just"/>
                      <a:r>
                        <a:rPr lang="ru-RU" sz="1150">
                          <a:effectLst/>
                          <a:latin typeface="Franklin Gothic Medium" panose="020B0603020102020204" pitchFamily="34" charset="0"/>
                        </a:rPr>
                        <a:t>2</a:t>
                      </a:r>
                      <a:endParaRPr lang="ru-RU" sz="1000"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Аренда за 1 </a:t>
                      </a:r>
                      <a:r>
                        <a:rPr lang="ru-RU" sz="1100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кв.м</a:t>
                      </a:r>
                      <a:r>
                        <a:rPr lang="ru-RU" sz="11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.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Times New Roman"/>
                          <a:ea typeface="Times New Roman"/>
                        </a:rPr>
                        <a:t>300,20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58386" y="6581001"/>
            <a:ext cx="3969823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9" name="TextBox 18"/>
          <p:cNvSpPr txBox="1"/>
          <p:nvPr/>
        </p:nvSpPr>
        <p:spPr>
          <a:xfrm>
            <a:off x="4395481" y="778933"/>
            <a:ext cx="4177019" cy="169277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lvl="0"/>
            <a:r>
              <a:rPr lang="ru-RU" sz="1300" dirty="0" smtClean="0">
                <a:solidFill>
                  <a:schemeClr val="tx1"/>
                </a:solidFill>
              </a:rPr>
              <a:t>Помещение расположено на 1-м этаже многоквартирного жилого дома площадью 192,5 </a:t>
            </a:r>
            <a:r>
              <a:rPr lang="ru-RU" sz="1300" dirty="0" err="1">
                <a:solidFill>
                  <a:schemeClr val="tx1"/>
                </a:solidFill>
              </a:rPr>
              <a:t>кв.м</a:t>
            </a:r>
            <a:r>
              <a:rPr lang="ru-RU" sz="1300" dirty="0" smtClean="0">
                <a:solidFill>
                  <a:schemeClr val="tx1"/>
                </a:solidFill>
              </a:rPr>
              <a:t>., </a:t>
            </a:r>
          </a:p>
          <a:p>
            <a:pPr lvl="0"/>
            <a:r>
              <a:rPr lang="ru-RU" sz="1300" dirty="0" smtClean="0">
                <a:solidFill>
                  <a:schemeClr val="tx1"/>
                </a:solidFill>
              </a:rPr>
              <a:t>В собственности с 2001 года.</a:t>
            </a:r>
          </a:p>
          <a:p>
            <a:pPr lvl="0"/>
            <a:r>
              <a:rPr lang="ru-RU" sz="1300" dirty="0" smtClean="0">
                <a:solidFill>
                  <a:schemeClr val="tx1"/>
                </a:solidFill>
              </a:rPr>
              <a:t>Здание 1979 года постройки.</a:t>
            </a:r>
          </a:p>
          <a:p>
            <a:pPr lvl="0"/>
            <a:r>
              <a:rPr lang="ru-RU" sz="1300" dirty="0" smtClean="0">
                <a:solidFill>
                  <a:schemeClr val="tx1"/>
                </a:solidFill>
              </a:rPr>
              <a:t>Тех. состояние – удовлетворительное. Централизованное отопление, электричество, сигнализация.</a:t>
            </a:r>
          </a:p>
          <a:p>
            <a:pPr lvl="0"/>
            <a:r>
              <a:rPr lang="ru-RU" sz="1300" smtClean="0">
                <a:solidFill>
                  <a:schemeClr val="tx1"/>
                </a:solidFill>
              </a:rPr>
              <a:t>Объект </a:t>
            </a:r>
            <a:r>
              <a:rPr lang="ru-RU" sz="1300" dirty="0" smtClean="0">
                <a:solidFill>
                  <a:schemeClr val="tx1"/>
                </a:solidFill>
              </a:rPr>
              <a:t>находится в центральной части города.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778933"/>
            <a:ext cx="3672407" cy="2001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3187968"/>
            <a:ext cx="4032447" cy="327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13331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76</Words>
  <Application>Microsoft Office PowerPoint</Application>
  <PresentationFormat>Экран (4:3)</PresentationFormat>
  <Paragraphs>15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Иркутская область, г. Усть-Кут, ул. Речников, 42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Степанова Юлия Сергеевна</dc:creator>
  <cp:lastModifiedBy>Старцева Екатерина Владимировна</cp:lastModifiedBy>
  <cp:revision>14</cp:revision>
  <dcterms:created xsi:type="dcterms:W3CDTF">2018-05-17T07:25:37Z</dcterms:created>
  <dcterms:modified xsi:type="dcterms:W3CDTF">2019-02-27T09:26:16Z</dcterms:modified>
</cp:coreProperties>
</file>