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536" r:id="rId2"/>
    <p:sldId id="535" r:id="rId3"/>
    <p:sldId id="539" r:id="rId4"/>
    <p:sldId id="541" r:id="rId5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Горохова Марина Викторовна" initials="ГМВ" lastIdx="1" clrIdx="0">
    <p:extLst>
      <p:ext uri="{19B8F6BF-5375-455C-9EA6-DF929625EA0E}">
        <p15:presenceInfo xmlns:p15="http://schemas.microsoft.com/office/powerpoint/2012/main" userId="S-1-5-21-427109696-573327798-856312143-219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C7E7"/>
    <a:srgbClr val="004A94"/>
    <a:srgbClr val="33CCCC"/>
    <a:srgbClr val="B2B2B2"/>
    <a:srgbClr val="00FFFF"/>
    <a:srgbClr val="0099CC"/>
    <a:srgbClr val="009999"/>
    <a:srgbClr val="19D7B7"/>
    <a:srgbClr val="2C5294"/>
    <a:srgbClr val="88C3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43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3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626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C15BC4A8-7441-4129-B75D-ED0AA5FD43CF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2445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626" y="9372445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3726F406-B194-465F-BAB6-9602F0E1E2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9144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C689DC34-87C5-4A7A-8B15-417F1E713234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76A6855F-D5C7-4DA2-8AC5-19EF3DF41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1883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35F2C46-4B36-438C-98BB-84975B9A17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BF53C60D-C2B3-4117-9089-EBBC53B8E3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4D85EFD-A785-469A-BA5C-22DE266DC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9EEF-B71C-4148-BCEC-C8308B9C271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C1165874-BBE3-4232-A8AB-0561E38C5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78E68E4-99CD-4DD3-AD2C-565215001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036F0-FE79-43FD-99C2-FC85A9C2E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2894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383496F-3176-466A-B7E9-B556469A1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2E7F365E-795B-4ED7-BE85-514F7A00AD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991EE21-A351-452C-87FB-44EE812ED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9EEF-B71C-4148-BCEC-C8308B9C271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75A2A63-272F-445A-8F37-E5A075AFD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862B20B-9502-49F8-8D3F-AAA601063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036F0-FE79-43FD-99C2-FC85A9C2E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0443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18F59FEB-C0ED-4071-9739-933EC1862D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1B6E4905-B090-4616-B1CE-D68ED4FA62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5BDBC82-6F97-414A-A3AE-58CAF8FD3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9EEF-B71C-4148-BCEC-C8308B9C271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70CE85B-33A1-4793-BCCC-7671B2325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DFE6189-8827-4435-9EA2-39EE303C5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036F0-FE79-43FD-99C2-FC85A9C2E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978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C330A28-D9ED-401D-AE3D-D61A5143F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F63A4F0-450F-4B78-B4DA-8B549A44FF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19FCA61-D2C4-4C66-908B-F0635730D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9EEF-B71C-4148-BCEC-C8308B9C271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A5623B4C-48A6-47BD-8040-DB0BD1F96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8BFFDC9-EB0A-4168-9EDB-BD9D4E940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036F0-FE79-43FD-99C2-FC85A9C2E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556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A34AC87-7676-4A4F-BC11-928FF7257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ED01326C-74DB-4A43-AA9A-361801426A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C6067DF-2217-4133-A97A-ADC63E565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9EEF-B71C-4148-BCEC-C8308B9C271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7111008-5BFE-4E54-B0E5-2E75AE5D8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0754FEA-0C7E-43E9-AE77-21352519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036F0-FE79-43FD-99C2-FC85A9C2E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410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2B3F9C5-5828-4ADF-A9FA-63BC84EA3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231A5E4-16A5-4585-9FA6-2743A8187A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23860DF8-3839-463C-8CBC-1E662B7BAC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250760EF-A222-430C-9FAC-CD55DD9B8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9EEF-B71C-4148-BCEC-C8308B9C271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6C14F830-F419-4AB2-83AF-38277BA05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C6136C58-CE4E-448A-A3AC-0207125B3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036F0-FE79-43FD-99C2-FC85A9C2E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2575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57EC50A-0DCA-4589-90BA-7BACBDAD8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E12FE663-15AD-4468-BD07-243459F35E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03554EED-9240-4656-933F-6CE275DB5F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31E8B115-0D7A-4B12-9F71-6E3FA1A62F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A96AE54A-E4FB-4E54-8636-13134466B1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46997921-39CD-4589-9AFC-A29BB3586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9EEF-B71C-4148-BCEC-C8308B9C271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51E7E2B0-6A68-44BA-A4D6-5B6214E25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96121EAE-855A-459A-B486-B68EB51D9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036F0-FE79-43FD-99C2-FC85A9C2E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6956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5C2947F-A2C0-4241-80F3-942C1B01D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1A9078CF-6028-417C-B253-FE700B0DF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9EEF-B71C-4148-BCEC-C8308B9C271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8BBCFE19-DBF4-4DC7-AC9E-CFD9FFCC4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3A74F478-5F25-4313-8302-BDFFA9DCC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036F0-FE79-43FD-99C2-FC85A9C2E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4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DCFCEDFA-B9EF-4EEC-BFF6-215AFC6A0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9EEF-B71C-4148-BCEC-C8308B9C271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4AA177D3-118F-4631-B508-542D4C039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2F393999-48C8-40C9-AC4E-52C39C741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036F0-FE79-43FD-99C2-FC85A9C2E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9723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9D0C8E0-4F02-4E3C-8217-8F5B4AB71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511FDC6-D817-4B9A-9CA7-D399BD086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6A05A732-5274-42C8-B615-745458AB1D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BDA8A210-E86B-4A79-97B5-708E679F4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9EEF-B71C-4148-BCEC-C8308B9C271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1115420D-AD94-48B5-9FC7-883C00750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D2324FE2-58C7-471F-A29F-02FF9FFA6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036F0-FE79-43FD-99C2-FC85A9C2E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0920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2A50D29-DC63-4525-97A6-D4B61B162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34663683-3931-4FC7-9139-56330CC01B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C17A2706-EF9C-4DB4-8093-C3D3990704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8B25B34E-EDFA-4C51-A201-4E618D981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9EEF-B71C-4148-BCEC-C8308B9C271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7F73329A-D525-4CB2-8A88-883006948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25D5F1C6-F801-49DD-8E38-F5331BFAA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036F0-FE79-43FD-99C2-FC85A9C2E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5292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7A0A8A1-8206-445D-A1C1-F20F93A42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B1E1B996-408B-411A-AFE9-C43B5E3405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4601219-4D08-40EC-A1B4-5FD4EAD453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09EEF-B71C-4148-BCEC-C8308B9C271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F151503-8753-470A-A318-236C103E34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0A62A55-FECB-42C9-944C-8E84564D1F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036F0-FE79-43FD-99C2-FC85A9C2E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361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02" y="-41410"/>
            <a:ext cx="1414395" cy="139000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18541" y="-41410"/>
            <a:ext cx="2892892" cy="74298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16381" y="1715588"/>
            <a:ext cx="6796357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  <a:latin typeface="Gilroy Black" panose="00000A00000000000000" pitchFamily="2" charset="-52"/>
                <a:ea typeface="Times New Roman" panose="02020603050405020304" pitchFamily="18" charset="0"/>
              </a:rPr>
              <a:t>Социальная реабилитация </a:t>
            </a:r>
            <a:r>
              <a:rPr lang="ru-RU" dirty="0">
                <a:solidFill>
                  <a:srgbClr val="002060"/>
                </a:solidFill>
                <a:latin typeface="Gilroy Black" panose="00000A00000000000000" pitchFamily="2" charset="-52"/>
                <a:ea typeface="Times New Roman" panose="02020603050405020304" pitchFamily="18" charset="0"/>
              </a:rPr>
              <a:t>наркозависимых </a:t>
            </a:r>
            <a:r>
              <a:rPr lang="ru-RU" dirty="0" smtClean="0">
                <a:solidFill>
                  <a:srgbClr val="002060"/>
                </a:solidFill>
                <a:latin typeface="Gilroy Black" panose="00000A00000000000000" pitchFamily="2" charset="-52"/>
                <a:ea typeface="Times New Roman" panose="02020603050405020304" pitchFamily="18" charset="0"/>
              </a:rPr>
              <a:t>проводится в стационарной и в амбулаторной форме </a:t>
            </a:r>
            <a:r>
              <a:rPr lang="ru-RU" dirty="0">
                <a:solidFill>
                  <a:srgbClr val="002060"/>
                </a:solidFill>
                <a:latin typeface="Gilroy Black" panose="00000A00000000000000" pitchFamily="2" charset="-52"/>
              </a:rPr>
              <a:t>в структурных </a:t>
            </a:r>
            <a:r>
              <a:rPr lang="ru-RU" dirty="0" smtClean="0">
                <a:solidFill>
                  <a:srgbClr val="002060"/>
                </a:solidFill>
                <a:latin typeface="Gilroy Black" panose="00000A00000000000000" pitchFamily="2" charset="-52"/>
              </a:rPr>
              <a:t>подразделениях, </a:t>
            </a:r>
            <a:r>
              <a:rPr lang="ru-RU" dirty="0">
                <a:solidFill>
                  <a:srgbClr val="002060"/>
                </a:solidFill>
                <a:latin typeface="Gilroy Black" panose="00000A00000000000000" pitchFamily="2" charset="-52"/>
              </a:rPr>
              <a:t>расположенных на </a:t>
            </a:r>
            <a:r>
              <a:rPr lang="ru-RU" dirty="0" smtClean="0">
                <a:solidFill>
                  <a:srgbClr val="002060"/>
                </a:solidFill>
                <a:latin typeface="Gilroy Black" panose="00000A00000000000000" pitchFamily="2" charset="-52"/>
              </a:rPr>
              <a:t>территории </a:t>
            </a:r>
            <a:br>
              <a:rPr lang="ru-RU" dirty="0" smtClean="0">
                <a:solidFill>
                  <a:srgbClr val="002060"/>
                </a:solidFill>
                <a:latin typeface="Gilroy Black" panose="00000A00000000000000" pitchFamily="2" charset="-52"/>
              </a:rPr>
            </a:br>
            <a:r>
              <a:rPr lang="ru-RU" dirty="0" smtClean="0">
                <a:solidFill>
                  <a:srgbClr val="002060"/>
                </a:solidFill>
                <a:latin typeface="Gilroy Black" panose="00000A00000000000000" pitchFamily="2" charset="-52"/>
              </a:rPr>
              <a:t>4 </a:t>
            </a:r>
            <a:r>
              <a:rPr lang="ru-RU" dirty="0">
                <a:solidFill>
                  <a:srgbClr val="002060"/>
                </a:solidFill>
                <a:latin typeface="Gilroy Black" panose="00000A00000000000000" pitchFamily="2" charset="-52"/>
              </a:rPr>
              <a:t>муниципальных </a:t>
            </a:r>
            <a:r>
              <a:rPr lang="ru-RU" dirty="0" smtClean="0">
                <a:solidFill>
                  <a:srgbClr val="002060"/>
                </a:solidFill>
                <a:latin typeface="Gilroy Black" panose="00000A00000000000000" pitchFamily="2" charset="-52"/>
              </a:rPr>
              <a:t>образований</a:t>
            </a:r>
            <a:r>
              <a:rPr lang="ru-RU" dirty="0" smtClean="0">
                <a:solidFill>
                  <a:srgbClr val="002060"/>
                </a:solidFill>
                <a:latin typeface="Gilroy Black" panose="00000A00000000000000" pitchFamily="2" charset="-52"/>
                <a:ea typeface="Times New Roman" panose="02020603050405020304" pitchFamily="18" charset="0"/>
              </a:rPr>
              <a:t>.</a:t>
            </a:r>
            <a:endParaRPr lang="ru-RU" dirty="0">
              <a:solidFill>
                <a:srgbClr val="002060"/>
              </a:solidFill>
              <a:latin typeface="Gilroy Black" panose="00000A00000000000000" pitchFamily="2" charset="-52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99703" y="252447"/>
            <a:ext cx="57054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600" dirty="0">
                <a:solidFill>
                  <a:srgbClr val="002060"/>
                </a:solidFill>
                <a:latin typeface="Gilroy Black" panose="00000A00000000000000" pitchFamily="2" charset="-52"/>
              </a:rPr>
              <a:t>ОГБУ «Региональный центр психологической помощи и </a:t>
            </a:r>
            <a:endParaRPr lang="ru-RU" sz="1600" dirty="0" smtClean="0">
              <a:solidFill>
                <a:srgbClr val="002060"/>
              </a:solidFill>
              <a:latin typeface="Gilroy Black" panose="00000A00000000000000" pitchFamily="2" charset="-52"/>
            </a:endParaRPr>
          </a:p>
          <a:p>
            <a:pPr algn="ctr"/>
            <a:r>
              <a:rPr lang="ru-RU" sz="1600" dirty="0" smtClean="0">
                <a:solidFill>
                  <a:srgbClr val="002060"/>
                </a:solidFill>
                <a:latin typeface="Gilroy Black" panose="00000A00000000000000" pitchFamily="2" charset="-52"/>
              </a:rPr>
              <a:t>социальной </a:t>
            </a:r>
            <a:r>
              <a:rPr lang="ru-RU" sz="1600" dirty="0">
                <a:solidFill>
                  <a:srgbClr val="002060"/>
                </a:solidFill>
                <a:latin typeface="Gilroy Black" panose="00000A00000000000000" pitchFamily="2" charset="-52"/>
              </a:rPr>
              <a:t>реабилитации молодежи «Воля»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619904" y="908086"/>
            <a:ext cx="3991870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004A94"/>
            </a:solidFill>
          </a:ln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dirty="0">
                <a:solidFill>
                  <a:srgbClr val="002060"/>
                </a:solidFill>
                <a:latin typeface="Gilroy Black" panose="00000A00000000000000" pitchFamily="2" charset="-52"/>
                <a:ea typeface="Times New Roman" panose="02020603050405020304" pitchFamily="18" charset="0"/>
              </a:rPr>
              <a:t>Общее количество реабилитационных </a:t>
            </a:r>
            <a:r>
              <a:rPr lang="ru-RU" sz="2000" dirty="0" smtClean="0">
                <a:solidFill>
                  <a:srgbClr val="002060"/>
                </a:solidFill>
                <a:latin typeface="Gilroy Black" panose="00000A00000000000000" pitchFamily="2" charset="-52"/>
                <a:ea typeface="Times New Roman" panose="02020603050405020304" pitchFamily="18" charset="0"/>
              </a:rPr>
              <a:t>мест - 85.</a:t>
            </a:r>
            <a:endParaRPr lang="ru-RU" sz="2000" dirty="0">
              <a:solidFill>
                <a:srgbClr val="002060"/>
              </a:solidFill>
              <a:effectLst/>
              <a:latin typeface="Gilroy Black" panose="00000A00000000000000" pitchFamily="2" charset="-52"/>
              <a:ea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16380" y="3044684"/>
            <a:ext cx="6796357" cy="107721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chemeClr val="bg1"/>
                </a:solidFill>
                <a:latin typeface="Gilroy Black" panose="00000A00000000000000" pitchFamily="2" charset="-52"/>
                <a:ea typeface="Times New Roman" panose="02020603050405020304" pitchFamily="18" charset="0"/>
              </a:rPr>
              <a:t>С целью повышения качества </a:t>
            </a:r>
            <a:r>
              <a:rPr lang="ru-RU" sz="1600" dirty="0" smtClean="0">
                <a:solidFill>
                  <a:schemeClr val="bg1"/>
                </a:solidFill>
                <a:latin typeface="Gilroy Black" panose="00000A00000000000000" pitchFamily="2" charset="-52"/>
                <a:ea typeface="Times New Roman" panose="02020603050405020304" pitchFamily="18" charset="0"/>
              </a:rPr>
              <a:t>реабилитации </a:t>
            </a:r>
            <a:r>
              <a:rPr lang="ru-RU" sz="1600" dirty="0">
                <a:solidFill>
                  <a:schemeClr val="bg1"/>
                </a:solidFill>
                <a:latin typeface="Gilroy Black" panose="00000A00000000000000" pitchFamily="2" charset="-52"/>
              </a:rPr>
              <a:t>для семей, близких родственников наркозависимых </a:t>
            </a:r>
            <a:r>
              <a:rPr lang="ru-RU" sz="1600" dirty="0" smtClean="0">
                <a:solidFill>
                  <a:schemeClr val="bg1"/>
                </a:solidFill>
                <a:latin typeface="Gilroy Black" panose="00000A00000000000000" pitchFamily="2" charset="-52"/>
              </a:rPr>
              <a:t>проводятся </a:t>
            </a:r>
            <a:r>
              <a:rPr lang="ru-RU" sz="1600" dirty="0">
                <a:solidFill>
                  <a:schemeClr val="bg1"/>
                </a:solidFill>
                <a:latin typeface="Gilroy Black" panose="00000A00000000000000" pitchFamily="2" charset="-52"/>
              </a:rPr>
              <a:t>адаптационные тренинги </a:t>
            </a:r>
            <a:r>
              <a:rPr lang="ru-RU" sz="1600" dirty="0" smtClean="0">
                <a:solidFill>
                  <a:schemeClr val="bg1"/>
                </a:solidFill>
                <a:latin typeface="Gilroy Black" panose="00000A00000000000000" pitchFamily="2" charset="-52"/>
              </a:rPr>
              <a:t>(индивидуальные и групповые), информационные занятия.</a:t>
            </a:r>
            <a:r>
              <a:rPr lang="ru-RU" sz="1600" dirty="0" smtClean="0">
                <a:solidFill>
                  <a:schemeClr val="bg1"/>
                </a:solidFill>
                <a:latin typeface="Gilroy Black" panose="00000A00000000000000" pitchFamily="2" charset="-52"/>
                <a:ea typeface="Times New Roman" panose="02020603050405020304" pitchFamily="18" charset="0"/>
              </a:rPr>
              <a:t> </a:t>
            </a:r>
            <a:endParaRPr lang="ru-RU" sz="1600" dirty="0">
              <a:solidFill>
                <a:schemeClr val="bg1"/>
              </a:solidFill>
              <a:latin typeface="Gilroy Black" panose="00000A00000000000000" pitchFamily="2" charset="-52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16381" y="4263231"/>
            <a:ext cx="6796357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rgbClr val="002060"/>
                </a:solidFill>
                <a:latin typeface="Gilroy Black" panose="00000A00000000000000" pitchFamily="2" charset="-52"/>
              </a:rPr>
              <a:t>Обучающие семинары </a:t>
            </a:r>
            <a:r>
              <a:rPr lang="ru-RU" sz="1600" b="1" dirty="0">
                <a:solidFill>
                  <a:srgbClr val="002060"/>
                </a:solidFill>
                <a:latin typeface="Gilroy Black" panose="00000A00000000000000" pitchFamily="2" charset="-52"/>
              </a:rPr>
              <a:t>по вопросам мотивирования и консультирования, </a:t>
            </a:r>
            <a:r>
              <a:rPr lang="ru-RU" sz="1600" b="1" dirty="0" smtClean="0">
                <a:solidFill>
                  <a:srgbClr val="002060"/>
                </a:solidFill>
                <a:latin typeface="Gilroy Black" panose="00000A00000000000000" pitchFamily="2" charset="-52"/>
              </a:rPr>
              <a:t>реабилитации</a:t>
            </a:r>
            <a:r>
              <a:rPr lang="ru-RU" sz="1600" dirty="0">
                <a:solidFill>
                  <a:srgbClr val="002060"/>
                </a:solidFill>
                <a:latin typeface="Gilroy Black" panose="00000A00000000000000" pitchFamily="2" charset="-52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Gilroy Black" panose="00000A00000000000000" pitchFamily="2" charset="-52"/>
              </a:rPr>
              <a:t>для специалистов </a:t>
            </a:r>
            <a:r>
              <a:rPr lang="ru-RU" sz="1600" dirty="0">
                <a:solidFill>
                  <a:srgbClr val="002060"/>
                </a:solidFill>
                <a:latin typeface="Gilroy Black" panose="00000A00000000000000" pitchFamily="2" charset="-52"/>
              </a:rPr>
              <a:t>межведомственного сектора муниципальных </a:t>
            </a:r>
            <a:r>
              <a:rPr lang="ru-RU" sz="1600" dirty="0" smtClean="0">
                <a:solidFill>
                  <a:srgbClr val="002060"/>
                </a:solidFill>
                <a:latin typeface="Gilroy Black" panose="00000A00000000000000" pitchFamily="2" charset="-52"/>
              </a:rPr>
              <a:t>образований.</a:t>
            </a:r>
            <a:endParaRPr lang="ru-RU" sz="1600" dirty="0">
              <a:solidFill>
                <a:srgbClr val="002060"/>
              </a:solidFill>
              <a:latin typeface="Gilroy Black" panose="00000A00000000000000" pitchFamily="2" charset="-52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16381" y="5217495"/>
            <a:ext cx="6796357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bg1"/>
                </a:solidFill>
                <a:latin typeface="Gilroy Black" panose="00000A00000000000000" pitchFamily="2" charset="-52"/>
                <a:ea typeface="Times New Roman" panose="02020603050405020304" pitchFamily="18" charset="0"/>
              </a:rPr>
              <a:t>Специалисты Центра «Воля» проходят обучение по </a:t>
            </a:r>
            <a:r>
              <a:rPr lang="ru-RU" sz="1600" dirty="0">
                <a:solidFill>
                  <a:schemeClr val="bg1"/>
                </a:solidFill>
                <a:latin typeface="Gilroy Black" panose="00000A00000000000000" pitchFamily="2" charset="-52"/>
                <a:ea typeface="Times New Roman" panose="02020603050405020304" pitchFamily="18" charset="0"/>
              </a:rPr>
              <a:t>программе «Практические методы реабилитации потребителей наркотиков</a:t>
            </a:r>
            <a:r>
              <a:rPr lang="ru-RU" sz="1600" dirty="0" smtClean="0">
                <a:solidFill>
                  <a:schemeClr val="bg1"/>
                </a:solidFill>
                <a:latin typeface="Gilroy Black" panose="00000A00000000000000" pitchFamily="2" charset="-52"/>
                <a:ea typeface="Times New Roman" panose="02020603050405020304" pitchFamily="18" charset="0"/>
              </a:rPr>
              <a:t>».</a:t>
            </a:r>
            <a:endParaRPr lang="ru-RU" sz="1600" dirty="0">
              <a:solidFill>
                <a:schemeClr val="bg1"/>
              </a:solidFill>
              <a:latin typeface="Gilroy Black" panose="00000A00000000000000" pitchFamily="2" charset="-52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03" y="1853521"/>
            <a:ext cx="3946959" cy="2244379"/>
          </a:xfrm>
          <a:prstGeom prst="rect">
            <a:avLst/>
          </a:prstGeom>
          <a:ln w="38100">
            <a:solidFill>
              <a:srgbClr val="2C5294"/>
            </a:solidFill>
          </a:ln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03" y="4263231"/>
            <a:ext cx="3946959" cy="2209286"/>
          </a:xfrm>
          <a:prstGeom prst="rect">
            <a:avLst/>
          </a:prstGeom>
          <a:ln w="38100">
            <a:solidFill>
              <a:srgbClr val="2C5294"/>
            </a:solidFill>
          </a:ln>
        </p:spPr>
      </p:pic>
      <p:sp>
        <p:nvSpPr>
          <p:cNvPr id="14" name="Объект 6"/>
          <p:cNvSpPr txBox="1">
            <a:spLocks/>
          </p:cNvSpPr>
          <p:nvPr/>
        </p:nvSpPr>
        <p:spPr>
          <a:xfrm>
            <a:off x="516380" y="901036"/>
            <a:ext cx="6796357" cy="68723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0" h="0"/>
          </a:sp3d>
        </p:spPr>
        <p:style>
          <a:lnRef idx="1">
            <a:schemeClr val="accen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Gilroy Black" panose="00000A00000000000000" pitchFamily="2" charset="-52"/>
                <a:cs typeface="Times New Roman" panose="02020603050405020304" pitchFamily="18" charset="0"/>
              </a:rPr>
              <a:t>2 </a:t>
            </a:r>
            <a:r>
              <a:rPr lang="ru-RU" sz="2000" b="1" dirty="0">
                <a:solidFill>
                  <a:schemeClr val="bg1"/>
                </a:solidFill>
                <a:latin typeface="Gilroy Black" panose="00000A00000000000000" pitchFamily="2" charset="-52"/>
                <a:cs typeface="Times New Roman" panose="02020603050405020304" pitchFamily="18" charset="0"/>
              </a:rPr>
              <a:t>консультационных </a:t>
            </a:r>
            <a:r>
              <a:rPr lang="ru-RU" sz="2000" b="1" dirty="0" smtClean="0">
                <a:solidFill>
                  <a:schemeClr val="bg1"/>
                </a:solidFill>
                <a:latin typeface="Gilroy Black" panose="00000A00000000000000" pitchFamily="2" charset="-52"/>
                <a:cs typeface="Times New Roman" panose="02020603050405020304" pitchFamily="18" charset="0"/>
              </a:rPr>
              <a:t>центра, </a:t>
            </a:r>
            <a:r>
              <a:rPr lang="ru-RU" sz="2000" b="1" smtClean="0">
                <a:solidFill>
                  <a:schemeClr val="bg1"/>
                </a:solidFill>
                <a:latin typeface="Gilroy Black" panose="00000A00000000000000" pitchFamily="2" charset="-52"/>
                <a:cs typeface="Times New Roman" panose="02020603050405020304" pitchFamily="18" charset="0"/>
              </a:rPr>
              <a:t/>
            </a:r>
            <a:br>
              <a:rPr lang="ru-RU" sz="2000" b="1" smtClean="0">
                <a:solidFill>
                  <a:schemeClr val="bg1"/>
                </a:solidFill>
                <a:latin typeface="Gilroy Black" panose="00000A00000000000000" pitchFamily="2" charset="-52"/>
                <a:cs typeface="Times New Roman" panose="02020603050405020304" pitchFamily="18" charset="0"/>
              </a:rPr>
            </a:br>
            <a:r>
              <a:rPr lang="ru-RU" sz="2000" b="1" smtClean="0">
                <a:solidFill>
                  <a:schemeClr val="bg1"/>
                </a:solidFill>
                <a:latin typeface="Gilroy Black" panose="00000A00000000000000" pitchFamily="2" charset="-52"/>
                <a:cs typeface="Times New Roman" panose="02020603050405020304" pitchFamily="18" charset="0"/>
              </a:rPr>
              <a:t>35 </a:t>
            </a:r>
            <a:r>
              <a:rPr lang="ru-RU" sz="2000" b="1" dirty="0" smtClean="0">
                <a:solidFill>
                  <a:schemeClr val="bg1"/>
                </a:solidFill>
                <a:latin typeface="Gilroy Black" panose="00000A00000000000000" pitchFamily="2" charset="-52"/>
                <a:cs typeface="Times New Roman" panose="02020603050405020304" pitchFamily="18" charset="0"/>
              </a:rPr>
              <a:t>временных консультационных пунктов</a:t>
            </a:r>
            <a:endParaRPr lang="ru-RU" sz="2000" b="1" dirty="0">
              <a:solidFill>
                <a:schemeClr val="bg1"/>
              </a:solidFill>
              <a:latin typeface="Gilroy Black" panose="00000A00000000000000" pitchFamily="2" charset="-52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16381" y="5943599"/>
            <a:ext cx="6796357" cy="5289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0" h="0"/>
          </a:sp3d>
        </p:spPr>
        <p:style>
          <a:lnRef idx="1">
            <a:schemeClr val="accen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Gilroy Black" panose="00000A00000000000000" pitchFamily="2" charset="-52"/>
                <a:cs typeface="Times New Roman" panose="02020603050405020304" pitchFamily="18" charset="0"/>
              </a:rPr>
              <a:t>Телефон доверия </a:t>
            </a:r>
            <a:r>
              <a:rPr lang="ru-RU" sz="2000" b="1" dirty="0" smtClean="0">
                <a:solidFill>
                  <a:srgbClr val="002060"/>
                </a:solidFill>
                <a:latin typeface="Gilroy Black" panose="00000A00000000000000" pitchFamily="2" charset="-52"/>
                <a:cs typeface="Times New Roman" panose="02020603050405020304" pitchFamily="18" charset="0"/>
              </a:rPr>
              <a:t>Центра «</a:t>
            </a:r>
            <a:r>
              <a:rPr lang="ru-RU" sz="2000" b="1" dirty="0">
                <a:solidFill>
                  <a:srgbClr val="002060"/>
                </a:solidFill>
                <a:latin typeface="Gilroy Black" panose="00000A00000000000000" pitchFamily="2" charset="-52"/>
                <a:cs typeface="Times New Roman" panose="02020603050405020304" pitchFamily="18" charset="0"/>
              </a:rPr>
              <a:t>Воля» 8-800-350-39-52</a:t>
            </a:r>
          </a:p>
        </p:txBody>
      </p:sp>
    </p:spTree>
    <p:extLst>
      <p:ext uri="{BB962C8B-B14F-4D97-AF65-F5344CB8AC3E}">
        <p14:creationId xmlns:p14="http://schemas.microsoft.com/office/powerpoint/2010/main" val="47433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74" y="0"/>
            <a:ext cx="1414395" cy="139000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4121" y="44584"/>
            <a:ext cx="3106573" cy="751713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45419" y="288466"/>
            <a:ext cx="858851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Gilroy Black" panose="00000A00000000000000" pitchFamily="2" charset="-52"/>
                <a:ea typeface="Times New Roman" panose="02020603050405020304" pitchFamily="18" charset="0"/>
              </a:rPr>
              <a:t>Социальная реабилитация </a:t>
            </a:r>
            <a:r>
              <a:rPr lang="ru-RU" sz="2000" dirty="0">
                <a:solidFill>
                  <a:srgbClr val="002060"/>
                </a:solidFill>
                <a:latin typeface="Gilroy Black" panose="00000A00000000000000" pitchFamily="2" charset="-52"/>
                <a:ea typeface="Times New Roman" panose="02020603050405020304" pitchFamily="18" charset="0"/>
              </a:rPr>
              <a:t>наркозависимых в Иркутской области </a:t>
            </a:r>
            <a:r>
              <a:rPr lang="ru-RU" sz="2000" dirty="0" smtClean="0">
                <a:solidFill>
                  <a:srgbClr val="002060"/>
                </a:solidFill>
                <a:latin typeface="Gilroy Black" panose="00000A00000000000000" pitchFamily="2" charset="-52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Gilroy Black" panose="00000A00000000000000" pitchFamily="2" charset="-52"/>
                <a:ea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Gilroy Black" panose="00000A00000000000000" pitchFamily="2" charset="-52"/>
                <a:ea typeface="Times New Roman" panose="02020603050405020304" pitchFamily="18" charset="0"/>
              </a:rPr>
              <a:t>на базе </a:t>
            </a:r>
            <a:r>
              <a:rPr lang="ru-RU" sz="2000" dirty="0" smtClean="0">
                <a:solidFill>
                  <a:srgbClr val="002060"/>
                </a:solidFill>
                <a:latin typeface="Gilroy Black" panose="00000A00000000000000" pitchFamily="2" charset="-52"/>
              </a:rPr>
              <a:t>ОГБУ </a:t>
            </a:r>
            <a:r>
              <a:rPr lang="ru-RU" sz="2000" dirty="0">
                <a:solidFill>
                  <a:srgbClr val="002060"/>
                </a:solidFill>
                <a:latin typeface="Gilroy Black" panose="00000A00000000000000" pitchFamily="2" charset="-52"/>
              </a:rPr>
              <a:t>«Региональный центр психологической помощи и </a:t>
            </a:r>
          </a:p>
          <a:p>
            <a:pPr algn="ctr"/>
            <a:r>
              <a:rPr lang="ru-RU" sz="2000" dirty="0">
                <a:solidFill>
                  <a:srgbClr val="002060"/>
                </a:solidFill>
                <a:latin typeface="Gilroy Black" panose="00000A00000000000000" pitchFamily="2" charset="-52"/>
              </a:rPr>
              <a:t>социальной реабилитации молодежи «Воля»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42730" y="1398074"/>
            <a:ext cx="10897337" cy="644709"/>
          </a:xfrm>
          <a:prstGeom prst="rect">
            <a:avLst/>
          </a:prstGeom>
          <a:solidFill>
            <a:srgbClr val="2C529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/>
                </a:solidFill>
                <a:latin typeface="Gilroy Black" panose="00000A00000000000000" pitchFamily="2" charset="-52"/>
              </a:rPr>
              <a:t>Создание возможностей и условий для приобретения и развития профессиональных навыков</a:t>
            </a:r>
            <a:endParaRPr lang="ru-RU" sz="1600" dirty="0">
              <a:solidFill>
                <a:schemeClr val="bg1"/>
              </a:solidFill>
              <a:latin typeface="Gilroy Black" panose="00000A00000000000000" pitchFamily="2" charset="-52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2730" y="2139937"/>
            <a:ext cx="10897336" cy="65488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Gilroy Black" panose="00000A00000000000000" pitchFamily="2" charset="-52"/>
              </a:rPr>
              <a:t>Формирование актива из числа выпускников реабилитационных центров с целью вовлечения в социально активную деятельность</a:t>
            </a:r>
            <a:endParaRPr lang="ru-RU" sz="1600" dirty="0">
              <a:solidFill>
                <a:srgbClr val="002060"/>
              </a:solidFill>
              <a:latin typeface="Gilroy Black" panose="00000A00000000000000" pitchFamily="2" charset="-52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42730" y="2891980"/>
            <a:ext cx="10897336" cy="65488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/>
                </a:solidFill>
                <a:latin typeface="Gilroy Black" panose="00000A00000000000000" pitchFamily="2" charset="-52"/>
              </a:rPr>
              <a:t>Разработка проектов, направленных на реабилитацию и </a:t>
            </a:r>
            <a:r>
              <a:rPr lang="ru-RU" sz="1600" dirty="0" err="1" smtClean="0">
                <a:solidFill>
                  <a:schemeClr val="bg1"/>
                </a:solidFill>
                <a:latin typeface="Gilroy Black" panose="00000A00000000000000" pitchFamily="2" charset="-52"/>
              </a:rPr>
              <a:t>ресоциализацию</a:t>
            </a:r>
            <a:r>
              <a:rPr lang="ru-RU" sz="1600" dirty="0" smtClean="0">
                <a:solidFill>
                  <a:schemeClr val="bg1"/>
                </a:solidFill>
                <a:latin typeface="Gilroy Black" panose="00000A00000000000000" pitchFamily="2" charset="-52"/>
              </a:rPr>
              <a:t> зависимой молодежи</a:t>
            </a:r>
            <a:endParaRPr lang="ru-RU" sz="1600" dirty="0">
              <a:solidFill>
                <a:schemeClr val="bg1"/>
              </a:solidFill>
              <a:latin typeface="Gilroy Black" panose="00000A00000000000000" pitchFamily="2" charset="-52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42730" y="3668224"/>
            <a:ext cx="10897336" cy="6638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solidFill>
                  <a:srgbClr val="002060"/>
                </a:solidFill>
                <a:latin typeface="Gilroy Black" panose="00000A00000000000000" pitchFamily="2" charset="-52"/>
              </a:rPr>
              <a:t>Ресоциализация</a:t>
            </a:r>
            <a:r>
              <a:rPr lang="ru-RU" sz="1600" dirty="0" smtClean="0">
                <a:solidFill>
                  <a:srgbClr val="002060"/>
                </a:solidFill>
                <a:latin typeface="Gilroy Black" panose="00000A00000000000000" pitchFamily="2" charset="-52"/>
              </a:rPr>
              <a:t> и </a:t>
            </a:r>
            <a:r>
              <a:rPr lang="ru-RU" sz="1600" dirty="0" err="1" smtClean="0">
                <a:solidFill>
                  <a:srgbClr val="002060"/>
                </a:solidFill>
                <a:latin typeface="Gilroy Black" panose="00000A00000000000000" pitchFamily="2" charset="-52"/>
              </a:rPr>
              <a:t>постреабилитационное</a:t>
            </a:r>
            <a:r>
              <a:rPr lang="ru-RU" sz="1600" dirty="0" smtClean="0">
                <a:solidFill>
                  <a:srgbClr val="002060"/>
                </a:solidFill>
                <a:latin typeface="Gilroy Black" panose="00000A00000000000000" pitchFamily="2" charset="-52"/>
              </a:rPr>
              <a:t> сопровождение выпускников</a:t>
            </a:r>
            <a:endParaRPr lang="ru-RU" sz="1600" dirty="0">
              <a:solidFill>
                <a:srgbClr val="002060"/>
              </a:solidFill>
              <a:latin typeface="Gilroy Black" panose="00000A00000000000000" pitchFamily="2" charset="-52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71500" y="5029199"/>
            <a:ext cx="2092187" cy="109330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Gilroy Black" panose="00000A00000000000000" pitchFamily="2" charset="-52"/>
              </a:rPr>
              <a:t>«Курс арт-терапии им. Адриана Хилла»</a:t>
            </a:r>
            <a:endParaRPr lang="ru-RU" sz="1400" dirty="0">
              <a:latin typeface="Gilroy Black" panose="00000A00000000000000" pitchFamily="2" charset="-52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738436" y="5029198"/>
            <a:ext cx="2500935" cy="109330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002060"/>
                </a:solidFill>
                <a:latin typeface="Gilroy Black" panose="00000A00000000000000" pitchFamily="2" charset="-52"/>
              </a:rPr>
              <a:t>Мероприятия для выпускников реабилитационных 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Gilroy Black" panose="00000A00000000000000" pitchFamily="2" charset="-52"/>
              </a:rPr>
              <a:t>центров «Дорога в жизнь»</a:t>
            </a:r>
            <a:endParaRPr lang="ru-RU" sz="1400" dirty="0">
              <a:solidFill>
                <a:srgbClr val="002060"/>
              </a:solidFill>
              <a:latin typeface="Gilroy Black" panose="00000A00000000000000" pitchFamily="2" charset="-52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314120" y="5039136"/>
            <a:ext cx="1780762" cy="10833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Gilroy Black" panose="00000A00000000000000" pitchFamily="2" charset="-52"/>
              </a:rPr>
              <a:t>«Жить иначе»</a:t>
            </a:r>
            <a:endParaRPr lang="ru-RU" sz="1600" dirty="0">
              <a:latin typeface="Gilroy Black" panose="00000A00000000000000" pitchFamily="2" charset="-52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233452" y="5039138"/>
            <a:ext cx="2584174" cy="1083365"/>
          </a:xfrm>
          <a:prstGeom prst="rect">
            <a:avLst/>
          </a:prstGeom>
          <a:solidFill>
            <a:srgbClr val="2C529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Gilroy Black" panose="00000A00000000000000" pitchFamily="2" charset="-52"/>
              </a:rPr>
              <a:t>Любительский театр «Здоровая семья – здоровая нация»</a:t>
            </a:r>
            <a:endParaRPr lang="ru-RU" sz="1400" dirty="0">
              <a:latin typeface="Gilroy Black" panose="00000A00000000000000" pitchFamily="2" charset="-52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265504" y="5039135"/>
            <a:ext cx="1858617" cy="10833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002060"/>
                </a:solidFill>
                <a:latin typeface="Gilroy Black" panose="00000A00000000000000" pitchFamily="2" charset="-52"/>
              </a:rPr>
              <a:t>Тренинг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Gilroy Black" panose="00000A00000000000000" pitchFamily="2" charset="-52"/>
              </a:rPr>
              <a:t>«Перезагрузка»</a:t>
            </a:r>
            <a:endParaRPr lang="ru-RU" sz="1400" dirty="0">
              <a:solidFill>
                <a:srgbClr val="002060"/>
              </a:solidFill>
              <a:latin typeface="Gilroy Black" panose="00000A00000000000000" pitchFamily="2" charset="-52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252793" y="4453444"/>
            <a:ext cx="51074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Gilroy Black" panose="00000A00000000000000" pitchFamily="2" charset="-52"/>
                <a:ea typeface="Calibri" panose="020F0502020204030204" pitchFamily="34" charset="0"/>
              </a:rPr>
              <a:t>Проекты в сфере социальной реабилитации</a:t>
            </a:r>
            <a:endParaRPr lang="ru-RU" dirty="0">
              <a:solidFill>
                <a:srgbClr val="002060"/>
              </a:solidFill>
              <a:latin typeface="Gilroy Black" panose="00000A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57170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74" y="0"/>
            <a:ext cx="1414395" cy="139000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07307" y="1097620"/>
            <a:ext cx="10964562" cy="923330"/>
          </a:xfrm>
          <a:prstGeom prst="rect">
            <a:avLst/>
          </a:prstGeom>
          <a:solidFill>
            <a:srgbClr val="2C5294"/>
          </a:solidFill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Gilroy Black" panose="00000A00000000000000" pitchFamily="2" charset="-52"/>
              </a:rPr>
              <a:t>ОГБУ «Региональный центр психологической помощи и </a:t>
            </a:r>
            <a:r>
              <a:rPr lang="ru-RU" dirty="0" smtClean="0">
                <a:solidFill>
                  <a:schemeClr val="bg1"/>
                </a:solidFill>
                <a:latin typeface="Gilroy Black" panose="00000A00000000000000" pitchFamily="2" charset="-52"/>
              </a:rPr>
              <a:t>социальной </a:t>
            </a:r>
            <a:r>
              <a:rPr lang="ru-RU" dirty="0">
                <a:solidFill>
                  <a:schemeClr val="bg1"/>
                </a:solidFill>
                <a:latin typeface="Gilroy Black" panose="00000A00000000000000" pitchFamily="2" charset="-52"/>
              </a:rPr>
              <a:t>реабилитации молодежи «Воля</a:t>
            </a:r>
            <a:r>
              <a:rPr lang="ru-RU" dirty="0" smtClean="0">
                <a:solidFill>
                  <a:schemeClr val="bg1"/>
                </a:solidFill>
                <a:latin typeface="Gilroy Black" panose="00000A00000000000000" pitchFamily="2" charset="-52"/>
              </a:rPr>
              <a:t>»</a:t>
            </a:r>
            <a:r>
              <a:rPr lang="ru-RU" b="1" dirty="0" smtClean="0">
                <a:solidFill>
                  <a:schemeClr val="bg1"/>
                </a:solidFill>
                <a:latin typeface="Gilroy Black" panose="00000A00000000000000" pitchFamily="2" charset="-52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Gilroy Black" panose="00000A00000000000000" pitchFamily="2" charset="-52"/>
              </a:rPr>
              <a:t>взаимодействует </a:t>
            </a:r>
            <a:r>
              <a:rPr lang="ru-RU" b="1" dirty="0" smtClean="0">
                <a:solidFill>
                  <a:schemeClr val="bg1"/>
                </a:solidFill>
                <a:latin typeface="Gilroy Black" panose="00000A00000000000000" pitchFamily="2" charset="-52"/>
              </a:rPr>
              <a:t>с учреждениями ГУФСИН </a:t>
            </a:r>
            <a:r>
              <a:rPr lang="ru-RU" b="1" dirty="0">
                <a:solidFill>
                  <a:schemeClr val="bg1"/>
                </a:solidFill>
                <a:latin typeface="Gilroy Black" panose="00000A00000000000000" pitchFamily="2" charset="-52"/>
              </a:rPr>
              <a:t>по Иркутской </a:t>
            </a:r>
            <a:r>
              <a:rPr lang="ru-RU" b="1" dirty="0" smtClean="0">
                <a:solidFill>
                  <a:schemeClr val="bg1"/>
                </a:solidFill>
                <a:latin typeface="Gilroy Black" panose="00000A00000000000000" pitchFamily="2" charset="-52"/>
              </a:rPr>
              <a:t>области 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  <a:latin typeface="Gilroy Black" panose="00000A00000000000000" pitchFamily="2" charset="-52"/>
              </a:rPr>
              <a:t>по следующим направлениям:</a:t>
            </a:r>
            <a:endParaRPr lang="ru-RU" b="1" dirty="0">
              <a:solidFill>
                <a:schemeClr val="bg1"/>
              </a:solidFill>
              <a:latin typeface="Gilroy Black" panose="00000A00000000000000" pitchFamily="2" charset="-52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27971" y="3699858"/>
            <a:ext cx="5112656" cy="1224951"/>
          </a:xfrm>
          <a:prstGeom prst="rect">
            <a:avLst/>
          </a:prstGeom>
          <a:solidFill>
            <a:srgbClr val="2C5294"/>
          </a:solidFill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Gilroy Black" panose="00000A00000000000000" pitchFamily="2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Информационные мероприятия </a:t>
            </a:r>
            <a:br>
              <a:rPr lang="ru-RU" sz="1600" dirty="0" smtClean="0">
                <a:solidFill>
                  <a:schemeClr val="bg1"/>
                </a:solidFill>
                <a:latin typeface="Gilroy Black" panose="00000A00000000000000" pitchFamily="2" charset="-52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chemeClr val="bg1"/>
                </a:solidFill>
                <a:latin typeface="Gilroy Black" panose="00000A00000000000000" pitchFamily="2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для условно </a:t>
            </a:r>
            <a:r>
              <a:rPr lang="ru-RU" sz="1600" dirty="0" smtClean="0">
                <a:solidFill>
                  <a:schemeClr val="bg1"/>
                </a:solidFill>
                <a:latin typeface="Gilroy Black" panose="00000A00000000000000" pitchFamily="2" charset="-52"/>
                <a:ea typeface="Times New Roman" panose="02020603050405020304" pitchFamily="18" charset="0"/>
              </a:rPr>
              <a:t>осужденных</a:t>
            </a:r>
            <a:r>
              <a:rPr lang="ru-RU" sz="1600" dirty="0">
                <a:solidFill>
                  <a:schemeClr val="bg1"/>
                </a:solidFill>
                <a:latin typeface="Gilroy Black" panose="00000A00000000000000" pitchFamily="2" charset="-52"/>
                <a:ea typeface="Times New Roman" panose="02020603050405020304" pitchFamily="18" charset="0"/>
              </a:rPr>
              <a:t>, находящихся на учете и отбывающих наказание в местах лишения свободы</a:t>
            </a:r>
            <a:endParaRPr lang="ru-RU" sz="1600" dirty="0">
              <a:solidFill>
                <a:schemeClr val="bg1"/>
              </a:solidFill>
              <a:latin typeface="Gilroy Black" panose="00000A00000000000000" pitchFamily="2" charset="-52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063049" y="3682161"/>
            <a:ext cx="5642918" cy="12426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endParaRPr lang="ru-RU" sz="500" dirty="0" smtClean="0">
              <a:solidFill>
                <a:srgbClr val="002060"/>
              </a:solidFill>
              <a:latin typeface="Gilroy Black" panose="00000A00000000000000" pitchFamily="2" charset="-52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solidFill>
                  <a:srgbClr val="002060"/>
                </a:solidFill>
                <a:latin typeface="Gilroy Black" panose="00000A00000000000000" pitchFamily="2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Мотивационное интервью с осужденными к наказаниям, склонными к зависимостям, их ближайшим социальным окружением</a:t>
            </a:r>
          </a:p>
          <a:p>
            <a:pPr lvl="0" algn="ctr">
              <a:lnSpc>
                <a:spcPct val="115000"/>
              </a:lnSpc>
              <a:spcAft>
                <a:spcPts val="0"/>
              </a:spcAft>
            </a:pPr>
            <a:endParaRPr lang="ru-RU" sz="1200" dirty="0">
              <a:solidFill>
                <a:srgbClr val="002060"/>
              </a:solidFill>
              <a:latin typeface="Gilroy Black" panose="00000A00000000000000" pitchFamily="2" charset="-52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27971" y="5023404"/>
            <a:ext cx="5112656" cy="12249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rgbClr val="002060"/>
                </a:solidFill>
                <a:latin typeface="Gilroy Black" panose="00000A00000000000000" pitchFamily="2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Совместные спортивные мероприятия между </a:t>
            </a:r>
            <a:r>
              <a:rPr lang="ru-RU" sz="1600" dirty="0" err="1" smtClean="0">
                <a:solidFill>
                  <a:srgbClr val="002060"/>
                </a:solidFill>
                <a:latin typeface="Gilroy Black" panose="00000A00000000000000" pitchFamily="2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реабилитантами</a:t>
            </a:r>
            <a:r>
              <a:rPr lang="ru-RU" sz="1600" dirty="0" smtClean="0">
                <a:solidFill>
                  <a:srgbClr val="002060"/>
                </a:solidFill>
                <a:latin typeface="Gilroy Black" panose="00000A00000000000000" pitchFamily="2" charset="-52"/>
                <a:ea typeface="Times New Roman" panose="02020603050405020304" pitchFamily="18" charset="0"/>
              </a:rPr>
              <a:t> Центра </a:t>
            </a:r>
            <a:r>
              <a:rPr lang="ru-RU" sz="1600" dirty="0">
                <a:solidFill>
                  <a:srgbClr val="002060"/>
                </a:solidFill>
                <a:latin typeface="Gilroy Black" panose="00000A00000000000000" pitchFamily="2" charset="-52"/>
                <a:ea typeface="Times New Roman" panose="02020603050405020304" pitchFamily="18" charset="0"/>
              </a:rPr>
              <a:t>«Воля</a:t>
            </a:r>
            <a:r>
              <a:rPr lang="ru-RU" sz="1600" dirty="0" smtClean="0">
                <a:solidFill>
                  <a:srgbClr val="002060"/>
                </a:solidFill>
                <a:latin typeface="Gilroy Black" panose="00000A00000000000000" pitchFamily="2" charset="-52"/>
                <a:ea typeface="Times New Roman" panose="02020603050405020304" pitchFamily="18" charset="0"/>
              </a:rPr>
              <a:t>» </a:t>
            </a:r>
            <a:r>
              <a:rPr lang="ru-RU" sz="1600" dirty="0">
                <a:solidFill>
                  <a:srgbClr val="002060"/>
                </a:solidFill>
                <a:latin typeface="Gilroy Black" panose="00000A00000000000000" pitchFamily="2" charset="-52"/>
                <a:ea typeface="Times New Roman" panose="02020603050405020304" pitchFamily="18" charset="0"/>
              </a:rPr>
              <a:t>и </a:t>
            </a:r>
            <a:r>
              <a:rPr lang="ru-RU" sz="1600" dirty="0" smtClean="0">
                <a:solidFill>
                  <a:srgbClr val="002060"/>
                </a:solidFill>
                <a:latin typeface="Gilroy Black" panose="00000A00000000000000" pitchFamily="2" charset="-52"/>
                <a:ea typeface="Times New Roman" panose="02020603050405020304" pitchFamily="18" charset="0"/>
              </a:rPr>
              <a:t>лицами, состоящими </a:t>
            </a:r>
            <a:r>
              <a:rPr lang="ru-RU" sz="1600" dirty="0">
                <a:solidFill>
                  <a:srgbClr val="002060"/>
                </a:solidFill>
                <a:latin typeface="Gilroy Black" panose="00000A00000000000000" pitchFamily="2" charset="-52"/>
                <a:ea typeface="Times New Roman" panose="02020603050405020304" pitchFamily="18" charset="0"/>
              </a:rPr>
              <a:t>на учете </a:t>
            </a:r>
            <a:r>
              <a:rPr lang="ru-RU" sz="1600" dirty="0" smtClean="0">
                <a:solidFill>
                  <a:srgbClr val="002060"/>
                </a:solidFill>
                <a:latin typeface="Gilroy Black" panose="00000A00000000000000" pitchFamily="2" charset="-52"/>
                <a:ea typeface="Times New Roman" panose="02020603050405020304" pitchFamily="18" charset="0"/>
              </a:rPr>
              <a:t>в Уголовно-исполнительной инспекции ГУФСИН по Иркутской области</a:t>
            </a:r>
            <a:endParaRPr lang="ru-RU" sz="1600" dirty="0">
              <a:solidFill>
                <a:srgbClr val="002060"/>
              </a:solidFill>
              <a:latin typeface="Gilroy Black" panose="00000A00000000000000" pitchFamily="2" charset="-52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07307" y="2133729"/>
            <a:ext cx="3501082" cy="8356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solidFill>
                  <a:srgbClr val="002060"/>
                </a:solidFill>
                <a:latin typeface="Gilroy Black" panose="00000A00000000000000" pitchFamily="2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Профилактика наркомании </a:t>
            </a:r>
          </a:p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solidFill>
                  <a:srgbClr val="002060"/>
                </a:solidFill>
                <a:latin typeface="Gilroy Black" panose="00000A00000000000000" pitchFamily="2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среди осужденных </a:t>
            </a:r>
          </a:p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solidFill>
                  <a:srgbClr val="002060"/>
                </a:solidFill>
                <a:latin typeface="Gilroy Black" panose="00000A00000000000000" pitchFamily="2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без изоляции от общества</a:t>
            </a:r>
            <a:endParaRPr lang="ru-RU" dirty="0">
              <a:solidFill>
                <a:srgbClr val="002060"/>
              </a:solidFill>
              <a:latin typeface="Gilroy Black" panose="00000A00000000000000" pitchFamily="2" charset="-52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375818" y="2134471"/>
            <a:ext cx="3330149" cy="8002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endParaRPr lang="ru-RU" sz="1400" dirty="0" smtClean="0">
              <a:solidFill>
                <a:srgbClr val="002060"/>
              </a:solidFill>
              <a:latin typeface="Gilroy Black" panose="00000A00000000000000" pitchFamily="2" charset="-52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solidFill>
                  <a:srgbClr val="002060"/>
                </a:solidFill>
                <a:latin typeface="Gilroy Black" panose="00000A00000000000000" pitchFamily="2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Информационная поддержка</a:t>
            </a:r>
          </a:p>
          <a:p>
            <a:pPr lvl="0" algn="ctr">
              <a:lnSpc>
                <a:spcPct val="115000"/>
              </a:lnSpc>
              <a:spcAft>
                <a:spcPts val="0"/>
              </a:spcAft>
            </a:pPr>
            <a:endParaRPr lang="ru-RU" sz="1200" dirty="0">
              <a:solidFill>
                <a:srgbClr val="002060"/>
              </a:solidFill>
              <a:latin typeface="Gilroy Black" panose="00000A00000000000000" pitchFamily="2" charset="-52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578176" y="2125623"/>
            <a:ext cx="3527855" cy="8179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endParaRPr lang="ru-RU" sz="800" dirty="0" smtClean="0">
              <a:solidFill>
                <a:srgbClr val="002060"/>
              </a:solidFill>
              <a:latin typeface="Gilroy Black" panose="00000A00000000000000" pitchFamily="2" charset="-52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solidFill>
                  <a:srgbClr val="002060"/>
                </a:solidFill>
                <a:latin typeface="Gilroy Black" panose="00000A00000000000000" pitchFamily="2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Консультации </a:t>
            </a:r>
          </a:p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solidFill>
                  <a:srgbClr val="002060"/>
                </a:solidFill>
                <a:latin typeface="Gilroy Black" panose="00000A00000000000000" pitchFamily="2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по вопросам зависимости</a:t>
            </a:r>
          </a:p>
          <a:p>
            <a:pPr lvl="0" algn="ctr">
              <a:lnSpc>
                <a:spcPct val="115000"/>
              </a:lnSpc>
              <a:spcAft>
                <a:spcPts val="0"/>
              </a:spcAft>
            </a:pPr>
            <a:endParaRPr lang="ru-RU" sz="500" dirty="0">
              <a:solidFill>
                <a:srgbClr val="002060"/>
              </a:solidFill>
              <a:latin typeface="Gilroy Black" panose="00000A00000000000000" pitchFamily="2" charset="-52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07307" y="3001265"/>
            <a:ext cx="102695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  <a:latin typeface="Gilroy Black" panose="00000A00000000000000" pitchFamily="2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Специалистами </a:t>
            </a:r>
            <a:r>
              <a:rPr lang="ru-RU" dirty="0">
                <a:solidFill>
                  <a:srgbClr val="002060"/>
                </a:solidFill>
                <a:latin typeface="Gilroy Black" panose="00000A00000000000000" pitchFamily="2" charset="-52"/>
              </a:rPr>
              <a:t>ОГБУ «Региональный центр психологической помощи и </a:t>
            </a:r>
          </a:p>
          <a:p>
            <a:pPr algn="ctr"/>
            <a:r>
              <a:rPr lang="ru-RU" dirty="0">
                <a:solidFill>
                  <a:srgbClr val="002060"/>
                </a:solidFill>
                <a:latin typeface="Gilroy Black" panose="00000A00000000000000" pitchFamily="2" charset="-52"/>
              </a:rPr>
              <a:t>социальной реабилитации молодежи «Воля</a:t>
            </a:r>
            <a:r>
              <a:rPr lang="ru-RU" dirty="0" smtClean="0">
                <a:solidFill>
                  <a:srgbClr val="002060"/>
                </a:solidFill>
                <a:latin typeface="Gilroy Black" panose="00000A00000000000000" pitchFamily="2" charset="-52"/>
              </a:rPr>
              <a:t>»</a:t>
            </a:r>
            <a:r>
              <a:rPr lang="ru-RU" dirty="0" smtClean="0">
                <a:solidFill>
                  <a:srgbClr val="002060"/>
                </a:solidFill>
                <a:latin typeface="Gilroy Black" panose="00000A00000000000000" pitchFamily="2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 проводятся:</a:t>
            </a:r>
            <a:endParaRPr lang="ru-RU" dirty="0">
              <a:solidFill>
                <a:srgbClr val="002060"/>
              </a:solidFill>
              <a:latin typeface="Gilroy Black" panose="00000A00000000000000" pitchFamily="2" charset="-52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128951" y="5023403"/>
            <a:ext cx="5642918" cy="1224951"/>
          </a:xfrm>
          <a:prstGeom prst="rect">
            <a:avLst/>
          </a:prstGeom>
          <a:solidFill>
            <a:srgbClr val="2C5294"/>
          </a:solidFill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Gilroy Black" panose="00000A00000000000000" pitchFamily="2" charset="-52"/>
              </a:rPr>
              <a:t>Обучающие семинары, тренинги по проблеме зависимостей, формирование позитивной мотивации осужденных к прохождению курса социальной, педагогической реабилитации  </a:t>
            </a:r>
            <a:endParaRPr lang="ru-RU" sz="1600" dirty="0">
              <a:solidFill>
                <a:schemeClr val="bg1"/>
              </a:solidFill>
              <a:latin typeface="Gilroy Black" panose="00000A00000000000000" pitchFamily="2" charset="-5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66031" y="359152"/>
            <a:ext cx="56354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Gilroy Black" panose="00000A00000000000000" pitchFamily="2" charset="-52"/>
              </a:rPr>
              <a:t>Развитие системы комплексной реабилитации </a:t>
            </a:r>
            <a:br>
              <a:rPr lang="ru-RU" sz="1600" dirty="0" smtClean="0">
                <a:solidFill>
                  <a:srgbClr val="002060"/>
                </a:solidFill>
                <a:latin typeface="Gilroy Black" panose="00000A00000000000000" pitchFamily="2" charset="-52"/>
              </a:rPr>
            </a:br>
            <a:r>
              <a:rPr lang="ru-RU" sz="1600" dirty="0" smtClean="0">
                <a:solidFill>
                  <a:srgbClr val="002060"/>
                </a:solidFill>
                <a:latin typeface="Gilroy Black" panose="00000A00000000000000" pitchFamily="2" charset="-52"/>
              </a:rPr>
              <a:t>и </a:t>
            </a:r>
            <a:r>
              <a:rPr lang="ru-RU" sz="1600" dirty="0" err="1" smtClean="0">
                <a:solidFill>
                  <a:srgbClr val="002060"/>
                </a:solidFill>
                <a:latin typeface="Gilroy Black" panose="00000A00000000000000" pitchFamily="2" charset="-52"/>
              </a:rPr>
              <a:t>ресоциализации</a:t>
            </a:r>
            <a:r>
              <a:rPr lang="ru-RU" sz="1600" dirty="0" smtClean="0">
                <a:solidFill>
                  <a:srgbClr val="002060"/>
                </a:solidFill>
                <a:latin typeface="Gilroy Black" panose="00000A00000000000000" pitchFamily="2" charset="-52"/>
              </a:rPr>
              <a:t> осужденных без лишения свободы</a:t>
            </a:r>
            <a:endParaRPr lang="ru-RU" sz="1600" dirty="0">
              <a:solidFill>
                <a:srgbClr val="002060"/>
              </a:solidFill>
              <a:latin typeface="Gilroy Black" panose="00000A00000000000000" pitchFamily="2" charset="-52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1755" y="164196"/>
            <a:ext cx="3346994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93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27866" y="48985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>
                <a:latin typeface="Gilroy Black" panose="00000A00000000000000"/>
                <a:cs typeface="Times New Roman" panose="02020603050405020304" pitchFamily="18" charset="0"/>
              </a:rPr>
              <a:t>Контактная информация:</a:t>
            </a:r>
            <a:br>
              <a:rPr lang="ru-RU" dirty="0">
                <a:latin typeface="Gilroy Black" panose="00000A0000000000000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48733" y="813020"/>
            <a:ext cx="1103206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3200" dirty="0">
                <a:solidFill>
                  <a:srgbClr val="004A94"/>
                </a:solidFill>
                <a:latin typeface="Gilroy Black" panose="00000A00000000000000" pitchFamily="2" charset="-52"/>
              </a:rPr>
              <a:t>ОГБУ «Региональный центр психологической помощи и социальной реабилитации молодежи «Воля</a:t>
            </a:r>
            <a:r>
              <a:rPr lang="ru-RU" sz="3200" dirty="0" smtClean="0">
                <a:solidFill>
                  <a:srgbClr val="004A94"/>
                </a:solidFill>
                <a:latin typeface="Gilroy Black" panose="00000A00000000000000" pitchFamily="2" charset="-52"/>
              </a:rPr>
              <a:t>»</a:t>
            </a:r>
          </a:p>
          <a:p>
            <a:pPr algn="ctr">
              <a:spcBef>
                <a:spcPct val="0"/>
              </a:spcBef>
            </a:pPr>
            <a:r>
              <a:rPr lang="ru-RU" sz="3200" dirty="0" smtClean="0">
                <a:latin typeface="Gilroy Black" panose="00000A00000000000000"/>
                <a:cs typeface="Times New Roman" panose="02020603050405020304" pitchFamily="18" charset="0"/>
              </a:rPr>
              <a:t>8 </a:t>
            </a:r>
            <a:r>
              <a:rPr lang="ru-RU" sz="3200" dirty="0">
                <a:latin typeface="Gilroy Black" panose="00000A00000000000000"/>
                <a:cs typeface="Times New Roman" panose="02020603050405020304" pitchFamily="18" charset="0"/>
              </a:rPr>
              <a:t>(3952) </a:t>
            </a:r>
            <a:r>
              <a:rPr lang="ru-RU" sz="3200" dirty="0" smtClean="0">
                <a:latin typeface="Gilroy Black" panose="00000A00000000000000"/>
                <a:cs typeface="Times New Roman" panose="02020603050405020304" pitchFamily="18" charset="0"/>
              </a:rPr>
              <a:t>41-96-29, 8-800-350-39-52, </a:t>
            </a:r>
          </a:p>
          <a:p>
            <a:pPr algn="ctr">
              <a:spcBef>
                <a:spcPct val="0"/>
              </a:spcBef>
            </a:pPr>
            <a:r>
              <a:rPr lang="ru-RU" sz="3200" dirty="0" smtClean="0">
                <a:latin typeface="Gilroy Black" panose="00000A00000000000000"/>
                <a:cs typeface="Times New Roman" panose="02020603050405020304" pitchFamily="18" charset="0"/>
              </a:rPr>
              <a:t>сайт</a:t>
            </a:r>
            <a:r>
              <a:rPr lang="ru-RU" sz="3200" dirty="0">
                <a:latin typeface="Gilroy Black" panose="00000A00000000000000"/>
                <a:cs typeface="Times New Roman" panose="02020603050405020304" pitchFamily="18" charset="0"/>
              </a:rPr>
              <a:t>: </a:t>
            </a:r>
            <a:r>
              <a:rPr lang="en-US" sz="3200" dirty="0" smtClean="0">
                <a:latin typeface="Gilroy Black" panose="00000A00000000000000"/>
                <a:cs typeface="Times New Roman" panose="02020603050405020304" pitchFamily="18" charset="0"/>
              </a:rPr>
              <a:t>volya-irk.ru</a:t>
            </a:r>
            <a:r>
              <a:rPr lang="ru-RU" sz="3200" dirty="0" smtClean="0">
                <a:latin typeface="Gilroy Black" panose="00000A00000000000000"/>
                <a:cs typeface="Times New Roman" panose="02020603050405020304" pitchFamily="18" charset="0"/>
              </a:rPr>
              <a:t>, </a:t>
            </a:r>
          </a:p>
          <a:p>
            <a:pPr algn="ctr">
              <a:spcBef>
                <a:spcPct val="0"/>
              </a:spcBef>
            </a:pPr>
            <a:r>
              <a:rPr lang="ru-RU" sz="3200" dirty="0" err="1" smtClean="0">
                <a:solidFill>
                  <a:srgbClr val="2C5294"/>
                </a:solidFill>
                <a:latin typeface="Gilroy Black" panose="00000A00000000000000"/>
                <a:cs typeface="Times New Roman" panose="02020603050405020304" pitchFamily="18" charset="0"/>
              </a:rPr>
              <a:t>ВКонтакте</a:t>
            </a:r>
            <a:r>
              <a:rPr lang="ru-RU" sz="3200" dirty="0">
                <a:solidFill>
                  <a:srgbClr val="2C5294"/>
                </a:solidFill>
                <a:latin typeface="Gilroy Black" panose="00000A00000000000000"/>
                <a:cs typeface="Times New Roman" panose="02020603050405020304" pitchFamily="18" charset="0"/>
              </a:rPr>
              <a:t>: </a:t>
            </a:r>
            <a:r>
              <a:rPr lang="en-US" sz="3200" dirty="0" smtClean="0">
                <a:latin typeface="Gilroy Black" panose="00000A00000000000000"/>
                <a:cs typeface="Times New Roman" panose="02020603050405020304" pitchFamily="18" charset="0"/>
              </a:rPr>
              <a:t>vk.com/</a:t>
            </a:r>
            <a:r>
              <a:rPr lang="en-US" sz="3200" dirty="0" err="1" smtClean="0">
                <a:latin typeface="Gilroy Black" panose="00000A00000000000000"/>
                <a:cs typeface="Times New Roman" panose="02020603050405020304" pitchFamily="18" charset="0"/>
              </a:rPr>
              <a:t>crnvolya</a:t>
            </a:r>
            <a:endParaRPr lang="ru-RU" sz="3200" dirty="0">
              <a:latin typeface="Gilroy Black" panose="00000A00000000000000"/>
              <a:cs typeface="Times New Roman" panose="02020603050405020304" pitchFamily="18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4098" y="3589589"/>
            <a:ext cx="2742502" cy="2742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84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12995</TotalTime>
  <Words>334</Words>
  <Application>Microsoft Office PowerPoint</Application>
  <PresentationFormat>Широкоэкранный</PresentationFormat>
  <Paragraphs>46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Gilroy Black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Протасов Никита Михайловч</dc:creator>
  <cp:lastModifiedBy>Горохова Марина Викторовна</cp:lastModifiedBy>
  <cp:revision>1292</cp:revision>
  <cp:lastPrinted>2024-04-22T03:58:31Z</cp:lastPrinted>
  <dcterms:created xsi:type="dcterms:W3CDTF">2022-09-23T12:55:10Z</dcterms:created>
  <dcterms:modified xsi:type="dcterms:W3CDTF">2025-01-13T04:23:03Z</dcterms:modified>
</cp:coreProperties>
</file>