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8" r:id="rId4"/>
    <p:sldId id="279" r:id="rId5"/>
    <p:sldId id="286" r:id="rId6"/>
    <p:sldId id="292" r:id="rId7"/>
    <p:sldId id="287" r:id="rId8"/>
    <p:sldId id="291" r:id="rId9"/>
    <p:sldId id="282" r:id="rId10"/>
    <p:sldId id="289" r:id="rId11"/>
    <p:sldId id="257" r:id="rId12"/>
    <p:sldId id="258" r:id="rId13"/>
    <p:sldId id="283" r:id="rId14"/>
    <p:sldId id="263" r:id="rId15"/>
    <p:sldId id="284" r:id="rId16"/>
    <p:sldId id="270" r:id="rId17"/>
    <p:sldId id="285" r:id="rId18"/>
    <p:sldId id="290" r:id="rId19"/>
    <p:sldId id="2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DA"/>
    <a:srgbClr val="338DCD"/>
    <a:srgbClr val="7030A0"/>
    <a:srgbClr val="005EB8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>
        <p:guide orient="horz" pos="3702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43B9F-1E25-4CE6-91D5-770E805C8323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99ED4-32F2-48F3-B07D-961C85A36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9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6AF8-4FA3-4781-AFAC-132144F005BF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5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4EB9-B120-4058-9812-CA7B97EB766E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1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CDC71-2E37-4A0B-BEF0-91F1AD321A06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0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4401-F708-4F26-A176-DCE6896E8D1D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7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F3EF-D90A-45FC-BB00-B3D273357008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0A91-F242-4268-93B0-0F842479C475}" type="datetime1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8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858-6086-4BB3-8C72-A3A183924C92}" type="datetime1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1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801F-A257-4CA3-97F5-C53B3B09C636}" type="datetime1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59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B22AB-1EA8-4756-86B0-25ADC5DB1C6A}" type="datetime1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5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B1E1-9816-4AFF-B345-DAB63F105A3B}" type="datetime1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6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CFED-A7F9-439A-AA01-CCF6136C7C6B}" type="datetime1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5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43C9-83E6-4F3E-9E7C-ECC9B319F59B}" type="datetime1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FB0FD-58F0-4865-AFDC-F31D58CAD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6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://www.social-idea.ru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lab-sp.ru/" TargetMode="External"/><Relationship Id="rId12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://www.nb-forum.ru/" TargetMode="External"/><Relationship Id="rId5" Type="http://schemas.openxmlformats.org/officeDocument/2006/relationships/hyperlink" Target="http://impulsdobra.ru/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https://nepokupka.ru/" TargetMode="External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sp.ru/projects/akselerator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3.png"/><Relationship Id="rId3" Type="http://schemas.openxmlformats.org/officeDocument/2006/relationships/hyperlink" Target="https://timchenkofoundation.org/programmy/kultura/" TargetMode="External"/><Relationship Id="rId7" Type="http://schemas.openxmlformats.org/officeDocument/2006/relationships/image" Target="../media/image50.png"/><Relationship Id="rId12" Type="http://schemas.openxmlformats.org/officeDocument/2006/relationships/hyperlink" Target="https://timchenkofoundation.org/novosti/strategija-fonda-timchenko-2023-2032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2.png"/><Relationship Id="rId5" Type="http://schemas.openxmlformats.org/officeDocument/2006/relationships/hyperlink" Target="https://timchenkofoundation.org/programmy/semya-i-deti/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timchenkofoundation.org/programmy/sport/" TargetMode="External"/><Relationship Id="rId9" Type="http://schemas.openxmlformats.org/officeDocument/2006/relationships/image" Target="../media/image2.png"/><Relationship Id="rId14" Type="http://schemas.openxmlformats.org/officeDocument/2006/relationships/hyperlink" Target="https://timchenkofoundation.org/rezultaty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imchenkofoundation.org/konkursy/hokkej-bez-barerov-3/" TargetMode="External"/><Relationship Id="rId3" Type="http://schemas.openxmlformats.org/officeDocument/2006/relationships/hyperlink" Target="https://timchenkofoundation.org/programmy/sport/" TargetMode="External"/><Relationship Id="rId7" Type="http://schemas.openxmlformats.org/officeDocument/2006/relationships/image" Target="../media/image55.jpeg"/><Relationship Id="rId12" Type="http://schemas.openxmlformats.org/officeDocument/2006/relationships/image" Target="../media/image1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hyperlink" Target="https://timchenkofoundation.org/konkursy/semejnaja-gavan-2021/" TargetMode="External"/><Relationship Id="rId5" Type="http://schemas.openxmlformats.org/officeDocument/2006/relationships/hyperlink" Target="https://timchenkofoundation.org/konkursy/dobryj-ljod-2022/" TargetMode="External"/><Relationship Id="rId10" Type="http://schemas.openxmlformats.org/officeDocument/2006/relationships/hyperlink" Target="https://timchenkofoundation.org/konkursy/konkurs-golos-rebenka-2022/" TargetMode="External"/><Relationship Id="rId4" Type="http://schemas.openxmlformats.org/officeDocument/2006/relationships/hyperlink" Target="https://timchenkofoundation.org/programmy/semya-i-deti/" TargetMode="Externa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timchenkofoundation.org/programmy/kultura/" TargetMode="External"/><Relationship Id="rId7" Type="http://schemas.openxmlformats.org/officeDocument/2006/relationships/image" Target="../media/image5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0.png"/><Relationship Id="rId10" Type="http://schemas.openxmlformats.org/officeDocument/2006/relationships/image" Target="../media/image16.png"/><Relationship Id="rId4" Type="http://schemas.openxmlformats.org/officeDocument/2006/relationships/hyperlink" Target="https://timchenkofoundation.org/konkursy/vserossijskij-konkurs-kulturnaja-m/" TargetMode="Externa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4.png"/><Relationship Id="rId7" Type="http://schemas.openxmlformats.org/officeDocument/2006/relationships/hyperlink" Target="https://fond-navstrechu.ru/wp-content/uploads/2022/06/otchet-01.06.pdf" TargetMode="External"/><Relationship Id="rId12" Type="http://schemas.openxmlformats.org/officeDocument/2006/relationships/image" Target="../media/image59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hyperlink" Target="https://fond-navstrechu.ru/ob-impakt-investitsiyah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8.png"/><Relationship Id="rId4" Type="http://schemas.openxmlformats.org/officeDocument/2006/relationships/hyperlink" Target="https://fond-navstrechu.ru/programmy/konkursnyj-otbor/" TargetMode="External"/><Relationship Id="rId9" Type="http://schemas.openxmlformats.org/officeDocument/2006/relationships/hyperlink" Target="https://fond-navstrechu.ru/razvitie-rynkov-soczialnyh-finansov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ond-navstrechu.ru/razvitie-rynkov-soczialnyh-finansov/" TargetMode="External"/><Relationship Id="rId13" Type="http://schemas.openxmlformats.org/officeDocument/2006/relationships/image" Target="../media/image56.png"/><Relationship Id="rId3" Type="http://schemas.openxmlformats.org/officeDocument/2006/relationships/hyperlink" Target="https://fond-navstrechu.ru/razvitie-rynkov-soczialnyh-finansov/proekt-sotrudnichestvo-dlya-impakta/" TargetMode="External"/><Relationship Id="rId7" Type="http://schemas.openxmlformats.org/officeDocument/2006/relationships/image" Target="../media/image55.jpeg"/><Relationship Id="rId12" Type="http://schemas.openxmlformats.org/officeDocument/2006/relationships/image" Target="../media/image16.png"/><Relationship Id="rId2" Type="http://schemas.openxmlformats.org/officeDocument/2006/relationships/hyperlink" Target="https://fond-navstrechu.ru/wp-content/uploads/2022/05/s-disklejmerom_polozhenie-o-konkurse-navstrechu-impakt-startapam-20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hyperlink" Target="https://fond-navstrechu.ru/ob-impakt-investitsiyah/" TargetMode="External"/><Relationship Id="rId5" Type="http://schemas.openxmlformats.org/officeDocument/2006/relationships/hyperlink" Target="https://fond-navstrechu.ru/programmy/konkursnyj-otbor/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40.png"/><Relationship Id="rId9" Type="http://schemas.openxmlformats.org/officeDocument/2006/relationships/hyperlink" Target="https://fond-navstrechu.ru/razvitie-rynkov-soczialnyh-finansov/proekt-aprobacziya-proektov-soczialnogo-vozdejstviya-sib-v-soprovozhdaemom-trudoustrojstve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hyperlink" Target="https://&#1092;&#1086;&#1085;&#1076;&#1082;&#1091;&#1083;&#1100;&#1090;&#1091;&#1088;&#1085;&#1099;&#1093;&#1080;&#1085;&#1080;&#1094;&#1080;&#1072;&#1090;&#1080;&#1074;.&#1088;&#1092;/" TargetMode="External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hyperlink" Target="mailto:econom@govirk.ru" TargetMode="External"/><Relationship Id="rId7" Type="http://schemas.openxmlformats.org/officeDocument/2006/relationships/hyperlink" Target="mailto:info@fondirk.ru" TargetMode="External"/><Relationship Id="rId12" Type="http://schemas.openxmlformats.org/officeDocument/2006/relationships/image" Target="../media/image70.png"/><Relationship Id="rId17" Type="http://schemas.openxmlformats.org/officeDocument/2006/relationships/image" Target="../media/image22.png"/><Relationship Id="rId2" Type="http://schemas.openxmlformats.org/officeDocument/2006/relationships/hyperlink" Target="https://irkobl.ru/sites/economy/" TargetMode="Externa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b38.ru/" TargetMode="External"/><Relationship Id="rId11" Type="http://schemas.openxmlformats.org/officeDocument/2006/relationships/image" Target="../media/image69.png"/><Relationship Id="rId5" Type="http://schemas.openxmlformats.org/officeDocument/2006/relationships/hyperlink" Target="mailto:a@mfoirk.ru" TargetMode="External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hyperlink" Target="http://mfoirk.ru/" TargetMode="External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342111/2ff7a8c72de3994f30496a0ccbb1ddafdaddf518/" TargetMode="External"/><Relationship Id="rId2" Type="http://schemas.openxmlformats.org/officeDocument/2006/relationships/hyperlink" Target="http://www.consultant.ru/document/cons_doc_LAW_521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publication.pravo.gov.ru/Document/View/3800202207120005?rangeSize=1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irkobl.ru/sites/economy/small_business/social_business/social_business.php" TargetMode="External"/><Relationship Id="rId7" Type="http://schemas.openxmlformats.org/officeDocument/2006/relationships/hyperlink" Target="http://nb-forum.ru/uploads/images/documents/116_43e7b.pdf" TargetMode="External"/><Relationship Id="rId2" Type="http://schemas.openxmlformats.org/officeDocument/2006/relationships/hyperlink" Target="https://rmsp.nalo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b-forum.ru/uploads/images/documents/115_9ef07.pdf" TargetMode="External"/><Relationship Id="rId5" Type="http://schemas.openxmlformats.org/officeDocument/2006/relationships/hyperlink" Target="http://nb-forum.ru/uploads/images/documents/114_4ca1c.pdf" TargetMode="External"/><Relationship Id="rId4" Type="http://schemas.openxmlformats.org/officeDocument/2006/relationships/hyperlink" Target="http://nb-forum.ru/uploads/images/documents/117_0574d.pdf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7.xml"/><Relationship Id="rId7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hyperlink" Target="https://irkobl.ru/sites/mio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irkobl.ru/sites/economy/small_business/imushestvo/municipal_imush.php" TargetMode="External"/><Relationship Id="rId9" Type="http://schemas.openxmlformats.org/officeDocument/2006/relationships/hyperlink" Target="https://mb38.ru/meropriyatiya/konsultatsii-.php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s://irkobl.ru/sites/economy/small_business/index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mfoirk.ru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hyperlink" Target="https://&#1084;&#1086;&#1081;&#1073;&#1080;&#1079;&#1085;&#1077;&#1089;.&#1088;&#1092;/knowledge/sayty-i-sotsseti-tsentrov-moy-biznes" TargetMode="External"/><Relationship Id="rId2" Type="http://schemas.openxmlformats.org/officeDocument/2006/relationships/hyperlink" Target="https://irkutsk.hh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84;&#1086;&#1081;&#1073;&#1080;&#1079;&#1085;&#1077;&#1089;.&#1088;&#1092;/knowledge/goryachie-linii-tsentrov-moy-biznes" TargetMode="External"/><Relationship Id="rId5" Type="http://schemas.openxmlformats.org/officeDocument/2006/relationships/hyperlink" Target="https://&#1084;&#1086;&#1081;&#1073;&#1080;&#1079;&#1085;&#1077;&#1089;.&#1088;&#1092;/centers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3527" y="2547744"/>
            <a:ext cx="114694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мер поддержки</a:t>
            </a:r>
          </a:p>
          <a:p>
            <a:pPr algn="ctr">
              <a:lnSpc>
                <a:spcPts val="4400"/>
              </a:lnSpc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предпринимательства</a:t>
            </a:r>
          </a:p>
          <a:p>
            <a:pPr algn="ctr">
              <a:lnSpc>
                <a:spcPts val="4400"/>
              </a:lnSpc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Иркутской области 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7" t="39508" r="35062" b="43047"/>
          <a:stretch/>
        </p:blipFill>
        <p:spPr bwMode="auto">
          <a:xfrm>
            <a:off x="4788865" y="1258874"/>
            <a:ext cx="1791049" cy="1009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89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7" y="188482"/>
            <a:ext cx="1263896" cy="583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0838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66" y="747876"/>
            <a:ext cx="8199831" cy="48772"/>
          </a:xfrm>
          <a:prstGeom prst="rect">
            <a:avLst/>
          </a:prstGeom>
        </p:spPr>
      </p:pic>
      <p:pic>
        <p:nvPicPr>
          <p:cNvPr id="1026" name="Picture 2" descr="http://impulsdobra.ru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8" y="1172942"/>
            <a:ext cx="1256003" cy="5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71466" y="1087441"/>
            <a:ext cx="9541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5"/>
              </a:rPr>
              <a:t>«ИМПУЛЬС ДОБРА»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 – ежегодная Премия за вклад в развитие и продвижение социального предпринимательства в России, учрежденная Фондом региональных социальных программ «Наше будущее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98" y="2308829"/>
            <a:ext cx="1779621" cy="4446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1466" y="2231323"/>
            <a:ext cx="954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Бесплатное и платное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7"/>
              </a:rPr>
              <a:t>обучение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, как начинающих, так и действующих социальных предпринимателей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7" y="3222292"/>
            <a:ext cx="980320" cy="98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66554" y="3385740"/>
            <a:ext cx="9546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PT Sans"/>
                <a:hlinkClick r:id="rId9"/>
              </a:rPr>
              <a:t>«Больше чем покупка»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 представляет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предприятиям социального бизнеса доступ к широким каналам сбыта и возможность реализовывать свою продукцию через крупные торговые сети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119" y="4675555"/>
            <a:ext cx="1529222" cy="5983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6554" y="4675555"/>
            <a:ext cx="954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11"/>
              </a:rPr>
              <a:t>Портал «Новый бизнес»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 - информационный ресурс, рассказывающий о социальном предпринимательстве </a:t>
            </a:r>
          </a:p>
        </p:txBody>
      </p:sp>
      <p:pic>
        <p:nvPicPr>
          <p:cNvPr id="1028" name="Picture 4" descr="http://www.social-idea.ru/Services/Img/SW1hZ2VzL2xvZ28tY29sb3IucG5nOjA6MDow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9" y="6042555"/>
            <a:ext cx="1546377" cy="1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66554" y="5833475"/>
            <a:ext cx="954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Непрекращающийся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13"/>
              </a:rPr>
              <a:t>онлайн мозговой штурм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на тему того, как улучшить социальную среду с помощью механизмов предпринимательства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" y="2015904"/>
            <a:ext cx="12192000" cy="795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" y="3030263"/>
            <a:ext cx="12192000" cy="795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392097"/>
            <a:ext cx="12192000" cy="79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618478"/>
            <a:ext cx="12192000" cy="7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632" y="225903"/>
            <a:ext cx="1003183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Фонд поддержки социальных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7155" y="1853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http://fundsp.ru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441" y="1183883"/>
            <a:ext cx="1157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chemeClr val="accent3">
                    <a:lumMod val="50000"/>
                  </a:schemeClr>
                </a:solidFill>
                <a:effectLst/>
                <a:latin typeface="PT Sans"/>
              </a:rPr>
              <a:t>Социальный проект – бизнес-идея /действующий социальный бизнес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599" y="2263819"/>
            <a:ext cx="1957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z="2400" dirty="0"/>
              <a:t>ТРЕБОВАНИЯ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0480" y="2928379"/>
            <a:ext cx="6881390" cy="1798879"/>
            <a:chOff x="179671" y="2696685"/>
            <a:chExt cx="6881390" cy="179887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66616" y="2696685"/>
              <a:ext cx="62944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решение 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социальных </a:t>
              </a:r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задач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66616" y="3055232"/>
              <a:ext cx="62944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потенциал </a:t>
              </a:r>
              <a:r>
                <a:rPr lang="ru-RU" sz="2000" dirty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финансовой устойчивости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66616" y="3372352"/>
              <a:ext cx="62944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потенциал масштабирования и тиражирования бизнеса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6616" y="3730897"/>
              <a:ext cx="6294445" cy="413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25% - IRR Фонда по акционерному финансированию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94789" y="4095454"/>
              <a:ext cx="58969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chemeClr val="bg2">
                      <a:lumMod val="10000"/>
                    </a:schemeClr>
                  </a:solidFill>
                  <a:cs typeface="Times New Roman" panose="02020603050405020304" pitchFamily="18" charset="0"/>
                </a:rPr>
                <a:t>50% - доля резидентов РФ</a:t>
              </a:r>
              <a:endParaRPr lang="ru-RU" sz="2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7033" y="2696687"/>
              <a:ext cx="432000" cy="39584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5632" y="4093438"/>
              <a:ext cx="432000" cy="39584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9672" y="3061819"/>
              <a:ext cx="432000" cy="39584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5632" y="3409131"/>
              <a:ext cx="432000" cy="39584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79671" y="3739708"/>
              <a:ext cx="432000" cy="39584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7081870" y="2148468"/>
            <a:ext cx="4869577" cy="3459524"/>
            <a:chOff x="7159391" y="1652087"/>
            <a:chExt cx="4869577" cy="3459524"/>
          </a:xfrm>
        </p:grpSpPr>
        <p:sp>
          <p:nvSpPr>
            <p:cNvPr id="24" name="TextBox 23"/>
            <p:cNvSpPr txBox="1"/>
            <p:nvPr/>
          </p:nvSpPr>
          <p:spPr>
            <a:xfrm>
              <a:off x="8298920" y="1652087"/>
              <a:ext cx="3369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sz="36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ru-RU" sz="2400" dirty="0"/>
                <a:t>ПРИОРИТЕТНЫЕ</a:t>
              </a:r>
              <a:r>
                <a:rPr lang="ru-RU" sz="2400" dirty="0" smtClean="0"/>
                <a:t> </a:t>
              </a:r>
              <a:r>
                <a:rPr lang="ru-RU" sz="2400" dirty="0"/>
                <a:t>СФЕРЫ</a:t>
              </a: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08791" y="2447740"/>
              <a:ext cx="778040" cy="778040"/>
            </a:xfrm>
            <a:prstGeom prst="rect">
              <a:avLst/>
            </a:prstGeom>
          </p:spPr>
        </p:pic>
        <p:pic>
          <p:nvPicPr>
            <p:cNvPr id="1026" name="Picture 2" descr="ÐÐ¿ÑÐµÑÐºÐ° Ð¿ÐµÑÐ²Ð¾Ð¹ Ð¿Ð¾Ð¼Ð¾ÑÐ¸ ÐÐµÑÐ¿Ð»Ð°ÑÐ½ÑÐµ ÐÐºÐ¾Ð½ÐºÐ¸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324" y="2419772"/>
              <a:ext cx="1016616" cy="101661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826595" y="2461359"/>
              <a:ext cx="859772" cy="859772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186107" y="3753319"/>
              <a:ext cx="976745" cy="97674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6896" y="3634795"/>
              <a:ext cx="1007082" cy="1007082"/>
            </a:xfrm>
            <a:prstGeom prst="rect">
              <a:avLst/>
            </a:prstGeom>
          </p:spPr>
        </p:pic>
        <p:pic>
          <p:nvPicPr>
            <p:cNvPr id="1028" name="Picture 4" descr="ÐÐ°Ð¼Ð¿Ð¾ÑÐºÐ° Ð¸Ð´ÐµÑ ÐÐµÑÐ¿Ð»Ð°ÑÐ½ÑÐµ ÐÐºÐ¾Ð½ÐºÐ¸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6595" y="3664092"/>
              <a:ext cx="968850" cy="96885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159391" y="3341338"/>
              <a:ext cx="1633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 smtClean="0">
                  <a:solidFill>
                    <a:schemeClr val="bg2">
                      <a:lumMod val="50000"/>
                    </a:schemeClr>
                  </a:solidFill>
                </a:rPr>
                <a:t>соцподдержка</a:t>
              </a: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11421" y="3341630"/>
              <a:ext cx="1927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</a:rPr>
                <a:t>здравоохранение</a:t>
              </a: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99972" y="4686601"/>
              <a:ext cx="10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</a:rPr>
                <a:t>культура</a:t>
              </a: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691579" y="4608909"/>
              <a:ext cx="1296060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</a:rPr>
                <a:t>новые </a:t>
              </a:r>
            </a:p>
            <a:p>
              <a:pPr algn="ctr">
                <a:lnSpc>
                  <a:spcPts val="1600"/>
                </a:lnSpc>
              </a:pPr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</a:rPr>
                <a:t>технологии</a:t>
              </a: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4681" y="4661159"/>
              <a:ext cx="1061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</a:rPr>
                <a:t>экология</a:t>
              </a: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561900" y="3321131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2">
                      <a:lumMod val="50000"/>
                    </a:schemeClr>
                  </a:solidFill>
                </a:rPr>
                <a:t>образование</a:t>
              </a:r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" y="76297"/>
            <a:ext cx="769137" cy="629294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1847200" y="909432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6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5637" y="135532"/>
            <a:ext cx="8321573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Программы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7155" y="1853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http://fundsp.ru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12</a:t>
            </a:fld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" y="76296"/>
            <a:ext cx="882348" cy="721921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508668" y="1444175"/>
            <a:ext cx="11916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PT Sans"/>
                <a:hlinkClick r:id="rId3"/>
              </a:rPr>
              <a:t>Ключевые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PT Sans"/>
                <a:hlinkClick r:id="rId3"/>
              </a:rPr>
              <a:t> программы финансирования: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3550" y="4238679"/>
            <a:ext cx="9613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Сбытовая поддержка и бета-тестирование новых продуктов и сервисов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245" y="2854735"/>
            <a:ext cx="432000" cy="3958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668" y="3535271"/>
            <a:ext cx="432000" cy="3958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245" y="4269099"/>
            <a:ext cx="432000" cy="39584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873550" y="2834174"/>
            <a:ext cx="6065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Финансирование проектов социального воздействия;</a:t>
            </a:r>
            <a:endParaRPr lang="ru-RU" sz="2000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873550" y="3513477"/>
            <a:ext cx="3723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Создание социальных франшиз;</a:t>
            </a:r>
            <a:endParaRPr lang="ru-RU" sz="2000" dirty="0" smtClean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9245" y="2174199"/>
            <a:ext cx="432000" cy="39584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845288" y="2154871"/>
            <a:ext cx="11045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Содействие в привлечении финансирования (гранты, </a:t>
            </a:r>
            <a:r>
              <a:rPr lang="ru-RU" sz="2000" dirty="0" err="1"/>
              <a:t>краудфандинг</a:t>
            </a:r>
            <a:r>
              <a:rPr lang="ru-RU" sz="2000" dirty="0"/>
              <a:t>, возвратное финансирование);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085647" y="5412619"/>
            <a:ext cx="4762413" cy="36933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/>
              </a:rPr>
              <a:t>ПОДАТЬ ЗАЯВКУ НА УЧАСТИЕ В ПРОГРАММАХ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76" y="1503442"/>
            <a:ext cx="333988" cy="3339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95" y="5380895"/>
            <a:ext cx="432779" cy="432779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 flipV="1">
            <a:off x="2165637" y="969554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6989"/>
            <a:ext cx="120815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</a:t>
            </a:r>
            <a:r>
              <a:rPr lang="ru-RU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ТИМЧЕНКО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29814" y="49955"/>
            <a:ext cx="3399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http://timchenkofoundation.org/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5032" y="4814458"/>
            <a:ext cx="976745" cy="976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74998" y="5832860"/>
            <a:ext cx="104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Культура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529" y="4072249"/>
            <a:ext cx="4159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НАПРАВЛЕНИЯ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ПОДДЕРЖКИ: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1120" y="5856049"/>
            <a:ext cx="137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Спорт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0613" y="5856049"/>
            <a:ext cx="148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Семья и дети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1312" y="4819399"/>
            <a:ext cx="971804" cy="9718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2651" y="4819399"/>
            <a:ext cx="907541" cy="907541"/>
          </a:xfrm>
          <a:prstGeom prst="rect">
            <a:avLst/>
          </a:prstGeom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2" y="81622"/>
            <a:ext cx="1403178" cy="501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10" y="5951153"/>
            <a:ext cx="333988" cy="33398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13" y="5951153"/>
            <a:ext cx="333988" cy="3339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31" y="5951153"/>
            <a:ext cx="333988" cy="33398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184483" y="1289091"/>
            <a:ext cx="1089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indent="4320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Создание условий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для развития и поддержки тех, кто ответственно относится к людям вокруг себя, остро чувствует их проблемы и не жалеет усилий, чтобы улучшить их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жизнь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5" y="1445207"/>
            <a:ext cx="520532" cy="520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4" y="2318761"/>
            <a:ext cx="606758" cy="60675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28437" y="2352211"/>
            <a:ext cx="10333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indent="432000"/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12"/>
              </a:rPr>
              <a:t>Стратегия Благотворительного фонда Елены и Геннадия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PT Sans"/>
                <a:hlinkClick r:id="rId12"/>
              </a:rPr>
              <a:t>Тимченко 2023—2032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1" y="3129489"/>
            <a:ext cx="608179" cy="60817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928437" y="3231540"/>
            <a:ext cx="937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indent="4320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PT Sans"/>
                <a:hlinkClick r:id="rId14"/>
              </a:rPr>
              <a:t>Результаты работы Фонда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2010442" y="961316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588125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14</a:t>
            </a:fld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2" y="81622"/>
            <a:ext cx="1403178" cy="5016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74958" y="272643"/>
            <a:ext cx="18179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hlinkClick r:id="rId3"/>
              </a:rPr>
              <a:t>Спорт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992328" y="315523"/>
            <a:ext cx="291182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hlinkClick r:id="rId4"/>
              </a:rPr>
              <a:t>Семья и дети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27602" y="1319686"/>
            <a:ext cx="285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КОНКУРС «ДОБРЫЙ ЛЕД»: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37476" y="2005758"/>
            <a:ext cx="432000" cy="43200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3440593" y="2052760"/>
            <a:ext cx="20048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latin typeface="Open Sans"/>
              </a:rPr>
              <a:t>срок реализации до 7 мес.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51129" y="2090774"/>
            <a:ext cx="2129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effectLst/>
                <a:latin typeface="Open Sans"/>
              </a:rPr>
              <a:t>До </a:t>
            </a:r>
            <a:r>
              <a:rPr lang="ru-RU" sz="1600" b="1" dirty="0">
                <a:latin typeface="Open Sans"/>
              </a:rPr>
              <a:t>2</a:t>
            </a:r>
            <a:r>
              <a:rPr lang="ru-RU" sz="1600" b="1" i="0" dirty="0" smtClean="0">
                <a:effectLst/>
                <a:latin typeface="Open Sans"/>
              </a:rPr>
              <a:t> млн. руб.</a:t>
            </a:r>
            <a:endParaRPr lang="ru-RU" sz="1600" dirty="0"/>
          </a:p>
        </p:txBody>
      </p:sp>
      <p:pic>
        <p:nvPicPr>
          <p:cNvPr id="58" name="Picture 4" descr="Ð¿Ð¾Ð»ÑÐ·Ð¾Ð²Ð°ÑÐµÐ»Ñ ÐÐµÑÐ¿Ð»Ð°ÑÐ½ÑÐµ ÐÐºÐ¾Ð½ÐºÐ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31" y="3041137"/>
            <a:ext cx="417257" cy="4172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704918" y="3027275"/>
            <a:ext cx="22155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latin typeface="Open Sans"/>
              </a:rPr>
              <a:t>НКО, ТСО, </a:t>
            </a:r>
            <a:r>
              <a:rPr lang="ru-RU" sz="1600" b="1" dirty="0" err="1">
                <a:latin typeface="Open Sans"/>
              </a:rPr>
              <a:t>госучереждения</a:t>
            </a:r>
            <a:endParaRPr lang="ru-RU" sz="1600" b="1" dirty="0">
              <a:latin typeface="Open San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72117" y="4260627"/>
            <a:ext cx="3880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КОНКУРС «ХОККЕЙ БЕЗ БАРЬЕРОВ»: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11602" y="5274516"/>
            <a:ext cx="2533725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latin typeface="Open Sans"/>
              </a:rPr>
              <a:t>Поддержка проектов до 1 млн. руб.</a:t>
            </a:r>
          </a:p>
        </p:txBody>
      </p:sp>
      <p:pic>
        <p:nvPicPr>
          <p:cNvPr id="68" name="Picture 4" descr="Ð¿Ð¾Ð»ÑÐ·Ð¾Ð²Ð°ÑÐµÐ»Ñ ÐÐµÑÐ¿Ð»Ð°ÑÐ½ÑÐµ ÐÐºÐ¾Ð½ÐºÐ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85" y="5242545"/>
            <a:ext cx="417257" cy="4172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3346248" y="5274516"/>
            <a:ext cx="2215526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latin typeface="Open Sans"/>
              </a:rPr>
              <a:t>НКО, ТСО, </a:t>
            </a:r>
            <a:r>
              <a:rPr lang="ru-RU" sz="1600" b="1" dirty="0" err="1">
                <a:latin typeface="Open Sans"/>
              </a:rPr>
              <a:t>госучереждения</a:t>
            </a:r>
            <a:endParaRPr lang="ru-RU" sz="1600" b="1" dirty="0">
              <a:latin typeface="Open Sans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602" y="1325592"/>
            <a:ext cx="432000" cy="39584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57" y="4288112"/>
            <a:ext cx="432000" cy="395842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6564148" y="4250025"/>
            <a:ext cx="319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10"/>
              </a:rPr>
              <a:t>КОНКУРС «ГОЛОС РЕБЕНКА»: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5380" y="1326188"/>
            <a:ext cx="432000" cy="39584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6717469" y="5210434"/>
            <a:ext cx="2129813" cy="48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latin typeface="Open Sans"/>
              </a:rPr>
              <a:t>Общий бюджет  4,5 млн. руб.</a:t>
            </a:r>
          </a:p>
        </p:txBody>
      </p:sp>
      <p:pic>
        <p:nvPicPr>
          <p:cNvPr id="86" name="Picture 4" descr="Ð¿Ð¾Ð»ÑÐ·Ð¾Ð²Ð°ÑÐµÐ»Ñ ÐÐµÑÐ¿Ð»Ð°ÑÐ½ÑÐµ ÐÐºÐ¾Ð½ÐºÐ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48" y="1989503"/>
            <a:ext cx="417257" cy="4172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9635716" y="2001956"/>
            <a:ext cx="221552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latin typeface="Open Sans"/>
              </a:rPr>
              <a:t>НКО</a:t>
            </a:r>
            <a:r>
              <a:rPr lang="ru-RU" sz="1600" b="1" i="0" dirty="0" smtClean="0">
                <a:effectLst/>
                <a:latin typeface="Open Sans"/>
              </a:rPr>
              <a:t>, ТСО, </a:t>
            </a:r>
            <a:r>
              <a:rPr lang="ru-RU" sz="1600" b="1" dirty="0" err="1">
                <a:latin typeface="Open Sans"/>
              </a:rPr>
              <a:t>госучереждения</a:t>
            </a:r>
            <a:endParaRPr lang="ru-RU" sz="1600" b="1" dirty="0">
              <a:latin typeface="Open San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595909" y="1284828"/>
            <a:ext cx="3645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11"/>
              </a:rPr>
              <a:t>КОНКУРС «СЕМЕЙНАЯ ГАВАНЬ»: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5380" y="4220486"/>
            <a:ext cx="432000" cy="395842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6602477" y="2071755"/>
            <a:ext cx="2129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effectLst/>
                <a:latin typeface="Open Sans"/>
              </a:rPr>
              <a:t>До </a:t>
            </a:r>
            <a:r>
              <a:rPr lang="ru-RU" sz="1600" b="1" dirty="0" smtClean="0">
                <a:latin typeface="Open Sans"/>
              </a:rPr>
              <a:t>1,5</a:t>
            </a:r>
            <a:r>
              <a:rPr lang="ru-RU" sz="1600" b="1" i="0" dirty="0" smtClean="0">
                <a:effectLst/>
                <a:latin typeface="Open Sans"/>
              </a:rPr>
              <a:t> млн. руб.</a:t>
            </a:r>
            <a:endParaRPr lang="ru-RU" sz="1600" dirty="0"/>
          </a:p>
        </p:txBody>
      </p:sp>
      <p:pic>
        <p:nvPicPr>
          <p:cNvPr id="100" name="Picture 4" descr="Ð¿Ð¾Ð»ÑÐ·Ð¾Ð²Ð°ÑÐµÐ»Ñ ÐÐµÑÐ¿Ð»Ð°ÑÐ½ÑÐµ ÐÐºÐ¾Ð½ÐºÐ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47" y="5242545"/>
            <a:ext cx="417257" cy="4172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Прямоугольник 100"/>
          <p:cNvSpPr/>
          <p:nvPr/>
        </p:nvSpPr>
        <p:spPr>
          <a:xfrm>
            <a:off x="9683496" y="5226876"/>
            <a:ext cx="2215526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i="0" dirty="0" smtClean="0">
                <a:effectLst/>
                <a:latin typeface="Open Sans"/>
              </a:rPr>
              <a:t>НКО, ТСО, </a:t>
            </a:r>
            <a:r>
              <a:rPr lang="ru-RU" sz="1600" b="1" i="0" dirty="0" err="1" smtClean="0">
                <a:effectLst/>
                <a:latin typeface="Open Sans"/>
              </a:rPr>
              <a:t>госучереждения</a:t>
            </a:r>
            <a:endParaRPr lang="ru-RU" sz="1600" dirty="0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2375" y="2997000"/>
            <a:ext cx="432000" cy="432000"/>
          </a:xfrm>
          <a:prstGeom prst="rect">
            <a:avLst/>
          </a:prstGeom>
        </p:spPr>
      </p:pic>
      <p:sp>
        <p:nvSpPr>
          <p:cNvPr id="103" name="Прямоугольник 102"/>
          <p:cNvSpPr/>
          <p:nvPr/>
        </p:nvSpPr>
        <p:spPr>
          <a:xfrm>
            <a:off x="8175487" y="2999358"/>
            <a:ext cx="2004831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i="0" dirty="0" smtClean="0">
                <a:effectLst/>
                <a:latin typeface="Open Sans"/>
              </a:rPr>
              <a:t>срок реализации не менее </a:t>
            </a:r>
            <a:r>
              <a:rPr lang="ru-RU" sz="1600" b="1" dirty="0" smtClean="0">
                <a:latin typeface="Open Sans"/>
              </a:rPr>
              <a:t>12</a:t>
            </a:r>
            <a:r>
              <a:rPr lang="ru-RU" sz="1600" b="1" i="0" dirty="0" smtClean="0">
                <a:effectLst/>
                <a:latin typeface="Open Sans"/>
              </a:rPr>
              <a:t> мес.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525" y="1989503"/>
            <a:ext cx="444385" cy="4443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477" y="5155042"/>
            <a:ext cx="487722" cy="487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0735" y="1983798"/>
            <a:ext cx="487722" cy="487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8596" y="5191137"/>
            <a:ext cx="487722" cy="487722"/>
          </a:xfrm>
          <a:prstGeom prst="rect">
            <a:avLst/>
          </a:prstGeom>
        </p:spPr>
      </p:pic>
      <p:cxnSp>
        <p:nvCxnSpPr>
          <p:cNvPr id="93" name="Прямая соединительная линия 92"/>
          <p:cNvCxnSpPr/>
          <p:nvPr/>
        </p:nvCxnSpPr>
        <p:spPr>
          <a:xfrm flipV="1">
            <a:off x="2010442" y="961316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0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15</a:t>
            </a:fld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2" y="81622"/>
            <a:ext cx="1403178" cy="5016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223889" y="265179"/>
            <a:ext cx="20815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hlinkClick r:id="rId3"/>
              </a:rPr>
              <a:t>Культура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96030" y="1175009"/>
            <a:ext cx="933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ВСЕРОССИЙСКИЙ КОНКУРС «КУЛЬТУРНАЯ МОЗАЙКА МАЛЫХ ГОРОДОВ И СЕЛ»: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592" y="1167531"/>
            <a:ext cx="432000" cy="39584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87365" y="3085593"/>
            <a:ext cx="3120737" cy="517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000" b="1" i="0" dirty="0" smtClean="0">
                <a:effectLst/>
                <a:latin typeface="Open Sans"/>
              </a:rPr>
              <a:t>12 мес.</a:t>
            </a:r>
          </a:p>
          <a:p>
            <a:pPr algn="ctr">
              <a:lnSpc>
                <a:spcPts val="1600"/>
              </a:lnSpc>
            </a:pPr>
            <a:r>
              <a:rPr lang="ru-RU" sz="2000" b="1" dirty="0" smtClean="0">
                <a:latin typeface="Open Sans"/>
              </a:rPr>
              <a:t>срок реализации</a:t>
            </a:r>
            <a:endParaRPr lang="ru-RU" sz="20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892420" y="3012733"/>
            <a:ext cx="2129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effectLst/>
                <a:latin typeface="Open Sans"/>
              </a:rPr>
              <a:t>до 700 тыс. руб.</a:t>
            </a:r>
            <a:endParaRPr lang="ru-RU" sz="2000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6884" y="2973747"/>
            <a:ext cx="740962" cy="740962"/>
          </a:xfrm>
          <a:prstGeom prst="rect">
            <a:avLst/>
          </a:prstGeom>
        </p:spPr>
      </p:pic>
      <p:pic>
        <p:nvPicPr>
          <p:cNvPr id="80" name="Picture 4" descr="Ð¿Ð¾Ð»ÑÐ·Ð¾Ð²Ð°ÑÐµÐ»Ñ ÐÐµÑÐ¿Ð»Ð°ÑÐ½ÑÐµ ÐÐºÐ¾Ð½ÐºÐ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41" y="3993389"/>
            <a:ext cx="725118" cy="7251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5066086" y="4188936"/>
            <a:ext cx="2397132" cy="47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2000" b="1" i="0" dirty="0" smtClean="0">
                <a:effectLst/>
                <a:latin typeface="Open Sans"/>
              </a:rPr>
              <a:t>НКО, </a:t>
            </a:r>
            <a:r>
              <a:rPr lang="ru-RU" sz="2000" b="1" i="0" dirty="0" err="1" smtClean="0">
                <a:effectLst/>
                <a:latin typeface="Open Sans"/>
              </a:rPr>
              <a:t>госучереждения</a:t>
            </a:r>
            <a:endParaRPr lang="ru-RU" sz="2000" dirty="0"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54202" y="-7464"/>
            <a:ext cx="976745" cy="976745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420758" y="5035045"/>
            <a:ext cx="27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0" u="none" strike="noStrike" dirty="0" smtClean="0">
                <a:solidFill>
                  <a:schemeClr val="bg2">
                    <a:lumMod val="10000"/>
                  </a:schemeClr>
                </a:solidFill>
                <a:effectLst/>
                <a:latin typeface="Open Sans"/>
              </a:rPr>
              <a:t>ПРИОРИТЕТЫ ПРОГРАММЫ</a:t>
            </a:r>
            <a:r>
              <a:rPr lang="ru-RU" b="0" i="0" dirty="0" smtClean="0">
                <a:solidFill>
                  <a:schemeClr val="bg2">
                    <a:lumMod val="10000"/>
                  </a:schemeClr>
                </a:solidFill>
                <a:effectLst/>
                <a:latin typeface="Open Sans"/>
              </a:rPr>
              <a:t>: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32662" y="5555779"/>
            <a:ext cx="60960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Развитие партнерских связей проектной команды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Софинансирование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проекта третьими лицами в размере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не менее 50% от запрашиваемой на проект суммы на 2 этапа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5" y="1656458"/>
            <a:ext cx="520532" cy="520532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1244245" y="1570438"/>
            <a:ext cx="10774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«Культурная мозаика малых городов и сёл» - флагманское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направление по  повышению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активности местных сообществ в городах до 50 тыс. жителей и сельских поселениях через поддержку социокультурных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проектов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2115" y="2973747"/>
            <a:ext cx="746845" cy="74684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2010442" y="961316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5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16</a:t>
            </a:fld>
            <a:endParaRPr lang="ru-RU"/>
          </a:p>
        </p:txBody>
      </p:sp>
      <p:pic>
        <p:nvPicPr>
          <p:cNvPr id="5" name="Picture 2" descr="https://static.wixstatic.com/media/102e1d_a4330d45003342dd8359c0fec36b2b5f.png/v1/fill/w_326,h_116,al_c,usm_0.66_1.00_0.01/102e1d_a4330d45003342dd8359c0fec36b2b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5" y="111345"/>
            <a:ext cx="1156748" cy="4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9103" y="358632"/>
            <a:ext cx="7682367" cy="560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«НАВСТРЕЧУ ПЕРЕМЕНАМ»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844673" y="59144"/>
            <a:ext cx="334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http://www.fond-navstrechu.ru/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7920" y="1277491"/>
            <a:ext cx="10603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indent="4320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Фонд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работает по принципам венчурной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филантропии и является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членом Европейской ассоциации венчурной филантропии и занимается развитием инструментов и инфраструктуры социальных финансов в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России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2" y="1433607"/>
            <a:ext cx="520532" cy="52053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32838" y="3488361"/>
            <a:ext cx="4159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НАПРАВЛЕНИЯ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ПОДДЕРЖКИ: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9009" y="5784076"/>
            <a:ext cx="171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Конкурсы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1" y="5902369"/>
            <a:ext cx="333988" cy="3339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8" y="2475292"/>
            <a:ext cx="608179" cy="6081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937" y="2628289"/>
            <a:ext cx="47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indent="4320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PT Sans"/>
                <a:hlinkClick r:id="rId7"/>
              </a:rPr>
              <a:t>Отчеты о социальном воздействии 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7" y="2682184"/>
            <a:ext cx="333988" cy="333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004" y="3991722"/>
            <a:ext cx="1597966" cy="159796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978183" y="5699232"/>
            <a:ext cx="413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hlinkClick r:id="rId9"/>
              </a:rPr>
              <a:t>РАЗВИТИЕ РЫНКА СОЦИАЛЬНЫХ ФИНАНСОВ</a:t>
            </a:r>
            <a:endParaRPr lang="ru-RU" sz="2400" b="1" cap="all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64" y="5801492"/>
            <a:ext cx="333988" cy="333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72" y="4002523"/>
            <a:ext cx="1721474" cy="172147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346193" y="5838530"/>
            <a:ext cx="413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hlinkClick r:id="rId11"/>
              </a:rPr>
              <a:t>ИМПАКТ-ИНВЕСТИЦИИ</a:t>
            </a:r>
            <a:endParaRPr lang="ru-RU" sz="2400" b="1" cap="all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5" y="5930320"/>
            <a:ext cx="333988" cy="333988"/>
          </a:xfrm>
          <a:prstGeom prst="rect">
            <a:avLst/>
          </a:prstGeom>
        </p:spPr>
      </p:pic>
      <p:pic>
        <p:nvPicPr>
          <p:cNvPr id="22" name="Picture 4" descr="https://static.tildacdn.com/tild3365-6439-4438-b535-313663363963/photo.jpe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r="21468" b="9209"/>
          <a:stretch/>
        </p:blipFill>
        <p:spPr bwMode="auto">
          <a:xfrm>
            <a:off x="1219620" y="4142568"/>
            <a:ext cx="1436494" cy="14471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2010442" y="961316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5082611" y="837748"/>
            <a:ext cx="797" cy="3641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17</a:t>
            </a:fld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-540665" y="2697297"/>
            <a:ext cx="31289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Open Sans"/>
                <a:hlinkClick r:id="rId2"/>
              </a:rPr>
              <a:t>Положение о конкурсе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653664" y="1092752"/>
            <a:ext cx="486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ПРОЕКТ «СОТРУДНИЧЕСТВО ДЛЯ ИМПАКТА»: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4226" y="1085274"/>
            <a:ext cx="432000" cy="39584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329082" y="1581841"/>
            <a:ext cx="6739350" cy="632737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200" dirty="0">
                <a:latin typeface="Open Sans"/>
              </a:rPr>
              <a:t>является координатором проекта в России, проект возглавляется Европейской ассоциацией венчурной филантропии (EVPA) и реализуется при финансовой поддержке Европейского </a:t>
            </a:r>
            <a:r>
              <a:rPr lang="ru-RU" sz="1200" dirty="0" smtClean="0">
                <a:latin typeface="Open Sans"/>
              </a:rPr>
              <a:t>союза</a:t>
            </a:r>
            <a:endParaRPr lang="ru-RU" sz="1200" dirty="0">
              <a:latin typeface="Open San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05639" y="143348"/>
            <a:ext cx="218944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hlinkClick r:id="rId5"/>
              </a:rPr>
              <a:t>Конкурсы</a:t>
            </a:r>
            <a:endParaRPr lang="ru-RU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261" y="1274847"/>
            <a:ext cx="432000" cy="432000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529286" y="1323636"/>
            <a:ext cx="200483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Open Sans"/>
              </a:rPr>
              <a:t>срок реализации до 6 мес.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126339" y="1343788"/>
            <a:ext cx="2129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Open Sans"/>
              </a:rPr>
              <a:t>До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1,5</a:t>
            </a:r>
            <a:r>
              <a:rPr lang="ru-RU" sz="1600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Open Sans"/>
              </a:rPr>
              <a:t> млн. руб.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3" name="Picture 4" descr="Ð¿Ð¾Ð»ÑÐ·Ð¾Ð²Ð°ÑÐµÐ»Ñ ÐÐµÑÐ¿Ð»Ð°ÑÐ½ÑÐµ ÐÐºÐ¾Ð½ÐºÐ¸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49" y="1910487"/>
            <a:ext cx="417257" cy="4172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1576531" y="1876251"/>
            <a:ext cx="260687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Open Sans"/>
              </a:rPr>
              <a:t>Для лидеров социальных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Open Sans"/>
              </a:rPr>
              <a:t>стартапов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759209" y="3447949"/>
            <a:ext cx="4082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НОМИНАЦИЯ «ЛОКАЛЬНЫЙ ПРОЕКТ»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" y="3420266"/>
            <a:ext cx="432000" cy="395842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768955" y="3921783"/>
            <a:ext cx="4325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НОМИНАЦИЯ «МАСШТАБНЫЙ ПРОЕКТ»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197" y="3894100"/>
            <a:ext cx="432000" cy="395842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4832333" y="-41173"/>
            <a:ext cx="7878726" cy="811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hlinkClick r:id="rId8"/>
              </a:rPr>
              <a:t>Развитие рынка </a:t>
            </a:r>
            <a:r>
              <a:rPr lang="ru-RU" dirty="0" err="1" smtClean="0">
                <a:hlinkClick r:id="rId8"/>
              </a:rPr>
              <a:t>соцфинансов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5653169" y="2602342"/>
            <a:ext cx="653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ПРОЕКТ «АПРОБАЦИЯ ПРОЕКТОВ СОЦИАЛЬНОГО ВОЗДЕЙСТВИЯ (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SIB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)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В СОПРОВОЖДАЕМОМ СОТРУДНИЧЕСТВЕ»: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8" name="Рисунок 117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3731" y="2594864"/>
            <a:ext cx="432000" cy="395842"/>
          </a:xfrm>
          <a:prstGeom prst="rect">
            <a:avLst/>
          </a:prstGeom>
        </p:spPr>
      </p:pic>
      <p:sp>
        <p:nvSpPr>
          <p:cNvPr id="119" name="Прямоугольник 118"/>
          <p:cNvSpPr/>
          <p:nvPr/>
        </p:nvSpPr>
        <p:spPr>
          <a:xfrm>
            <a:off x="5369826" y="3457873"/>
            <a:ext cx="6522739" cy="81047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200" dirty="0">
                <a:latin typeface="Open Sans"/>
              </a:rPr>
              <a:t>SIB (</a:t>
            </a:r>
            <a:r>
              <a:rPr lang="ru-RU" sz="1200" dirty="0" err="1">
                <a:latin typeface="Open Sans"/>
              </a:rPr>
              <a:t>social</a:t>
            </a:r>
            <a:r>
              <a:rPr lang="ru-RU" sz="1200" dirty="0">
                <a:latin typeface="Open Sans"/>
              </a:rPr>
              <a:t> </a:t>
            </a:r>
            <a:r>
              <a:rPr lang="ru-RU" sz="1200" dirty="0" err="1">
                <a:latin typeface="Open Sans"/>
              </a:rPr>
              <a:t>impact</a:t>
            </a:r>
            <a:r>
              <a:rPr lang="ru-RU" sz="1200" dirty="0">
                <a:latin typeface="Open Sans"/>
              </a:rPr>
              <a:t> </a:t>
            </a:r>
            <a:r>
              <a:rPr lang="ru-RU" sz="1200" dirty="0" err="1">
                <a:latin typeface="Open Sans"/>
              </a:rPr>
              <a:t>bonds</a:t>
            </a:r>
            <a:r>
              <a:rPr lang="ru-RU" sz="1200" dirty="0">
                <a:latin typeface="Open Sans"/>
              </a:rPr>
              <a:t> — проекты социального воздействия) — это новый финансовый инструмент, подразумевающий многосторонний контракт между государством, инвестором и исполнителем социальной услуги, где возврат инвестиций осуществляется после достижения социального </a:t>
            </a:r>
            <a:r>
              <a:rPr lang="ru-RU" sz="1200" dirty="0" smtClean="0">
                <a:latin typeface="Open Sans"/>
              </a:rPr>
              <a:t>эффекта</a:t>
            </a:r>
            <a:endParaRPr lang="ru-RU" sz="1200" dirty="0">
              <a:latin typeface="Open Sans"/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3" y="4848530"/>
            <a:ext cx="962603" cy="814258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90956" y="5662788"/>
            <a:ext cx="3101099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err="1" smtClean="0">
                <a:hlinkClick r:id="rId11"/>
              </a:rPr>
              <a:t>Импакт</a:t>
            </a:r>
            <a:r>
              <a:rPr lang="ru-RU" dirty="0" smtClean="0">
                <a:hlinkClick r:id="rId11"/>
              </a:rPr>
              <a:t>-инвестиции</a:t>
            </a:r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4161383" y="4916903"/>
            <a:ext cx="596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ЦЕЛЕВОЙ УРОВЕНЬ ДОХОДНОСТИ ИМПАКТ-ИНВЕСТОРОВ: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3466166" y="5525912"/>
            <a:ext cx="2276007" cy="70788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67%</a:t>
            </a:r>
          </a:p>
          <a:p>
            <a:pPr algn="ctr"/>
            <a:r>
              <a:rPr lang="ru-RU" sz="1200" dirty="0"/>
              <a:t>Доходность выше рыночной с поправкой на риск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5991016" y="5521753"/>
            <a:ext cx="2276007" cy="70788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18%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dirty="0"/>
              <a:t>Доходность на уровне </a:t>
            </a:r>
            <a:r>
              <a:rPr lang="ru-RU" sz="1200" dirty="0" smtClean="0"/>
              <a:t>рынка</a:t>
            </a:r>
          </a:p>
          <a:p>
            <a:pPr algn="ctr"/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515866" y="5517391"/>
            <a:ext cx="2276007" cy="70788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18%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dirty="0"/>
              <a:t>Доходность ниже </a:t>
            </a:r>
            <a:r>
              <a:rPr lang="ru-RU" sz="1200" dirty="0" smtClean="0"/>
              <a:t>рыночной</a:t>
            </a:r>
          </a:p>
          <a:p>
            <a:pPr algn="ctr"/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66167" y="1208266"/>
            <a:ext cx="487722" cy="4877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2980" y="4790591"/>
            <a:ext cx="487722" cy="487722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 flipV="1">
            <a:off x="1951961" y="837748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951961" y="4478889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s://static.wixstatic.com/media/102e1d_a4330d45003342dd8359c0fec36b2b5f.png/v1/fill/w_326,h_116,al_c,usm_0.66_1.00_0.01/102e1d_a4330d45003342dd8359c0fec36b2b5f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5" y="111345"/>
            <a:ext cx="1156748" cy="41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18</a:t>
            </a:fld>
            <a:endParaRPr lang="ru-RU"/>
          </a:p>
        </p:txBody>
      </p:sp>
      <p:pic>
        <p:nvPicPr>
          <p:cNvPr id="2" name="Picture 2" descr="https://cdaekb.ru/wp-content/uploads/2022/02/4-2048x7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8" y="95250"/>
            <a:ext cx="2098692" cy="7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7900" y="95250"/>
            <a:ext cx="751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Президентский фонд культурных инициатив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029492" y="1171759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180" y="1484806"/>
            <a:ext cx="1162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3"/>
              </a:rPr>
              <a:t>Президентский фонд культурных инициатив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 проводит конкурс на предоставление грантов Президента Российской Федерации на реализацию проектов в области культуры, искусства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и креативных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(творческих) индустрий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4712" y="2578693"/>
            <a:ext cx="611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ПРОЕКТОВ ДЛЯ УЧАСТИЯ В КОНКУРСЕ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208" y="3257544"/>
            <a:ext cx="456457" cy="4564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4376" y="3162606"/>
            <a:ext cx="4905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Проекты в области культуры и академического (классического) искусства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08" y="4059077"/>
            <a:ext cx="457240" cy="45724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14376" y="3964531"/>
            <a:ext cx="4905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Межотраслевые, сетевые культурные и </a:t>
            </a:r>
            <a:r>
              <a:rPr lang="ru-RU" dirty="0" err="1"/>
              <a:t>кросскультурные</a:t>
            </a:r>
            <a:r>
              <a:rPr lang="ru-RU" dirty="0"/>
              <a:t> проекты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08" y="4861393"/>
            <a:ext cx="457240" cy="45724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4376" y="4766456"/>
            <a:ext cx="4981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Проекты, предусматривающие </a:t>
            </a:r>
            <a:r>
              <a:rPr lang="ru-RU" dirty="0" smtClean="0"/>
              <a:t>проведение фестивалей, </a:t>
            </a:r>
            <a:r>
              <a:rPr lang="ru-RU" dirty="0"/>
              <a:t>премий, форумов в области культуры, искусства и креативных индустрий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25" y="5899110"/>
            <a:ext cx="457240" cy="45724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14376" y="5837358"/>
            <a:ext cx="4905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Проекты по выявлению и поддержке молодых талантов в области культуры, искусства и креативных индустрий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55" y="3162606"/>
            <a:ext cx="457240" cy="45724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62795" y="3087804"/>
            <a:ext cx="4772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Стартапы</a:t>
            </a:r>
            <a:r>
              <a:rPr lang="ru-RU" dirty="0"/>
              <a:t> в области культуры, искусства и креативных </a:t>
            </a:r>
            <a:r>
              <a:rPr lang="ru-RU" dirty="0" smtClean="0"/>
              <a:t>индустрий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255" y="3964531"/>
            <a:ext cx="457240" cy="45724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966108" y="3964531"/>
            <a:ext cx="476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Проекты в области современной популярной культуры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255" y="4861393"/>
            <a:ext cx="457240" cy="45724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962795" y="4841258"/>
            <a:ext cx="4772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Образовательные и наставнические </a:t>
            </a:r>
            <a:r>
              <a:rPr lang="ru-RU" dirty="0" smtClean="0"/>
              <a:t>проекты в </a:t>
            </a:r>
            <a:r>
              <a:rPr lang="ru-RU" dirty="0"/>
              <a:t>области культуры, искусства и креативных индустрий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962795" y="5899110"/>
            <a:ext cx="3652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Проекты </a:t>
            </a:r>
            <a:r>
              <a:rPr lang="ru-RU" dirty="0" smtClean="0"/>
              <a:t>креативных индустрии</a:t>
            </a:r>
            <a:r>
              <a:rPr lang="ru-RU" dirty="0"/>
              <a:t>̆</a:t>
            </a:r>
          </a:p>
          <a:p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255" y="5837358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991"/>
            <a:ext cx="10515600" cy="6810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Book Antiqua" panose="02040602050305030304" pitchFamily="18" charset="0"/>
                <a:ea typeface="+mn-ea"/>
                <a:cs typeface="+mn-cs"/>
              </a:rPr>
              <a:t>Полезные 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168" y="906161"/>
            <a:ext cx="11458832" cy="563275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2"/>
              </a:rPr>
              <a:t>Министерство экономического развития и промышленности Иркутской области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Телефон: +7 (3952) 25-62-44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Электронная почта: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3"/>
              </a:rPr>
              <a:t>econom@govirk.ru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endParaRPr lang="ru-RU" sz="4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4"/>
              </a:rPr>
              <a:t>Фонд микрокредитования Иркутской области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Телефон: +7 3952 43-43-29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Электронная почта: 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5"/>
              </a:rPr>
              <a:t>a@mfoirk.ru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endParaRPr lang="ru-RU" sz="4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6"/>
              </a:rPr>
              <a:t>Фонд поддержки и развития предпринимательства Иркутской области Центр «Мой бизнес»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Телефон: +7 (3952) 202-102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Электронная почта: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7"/>
              </a:rPr>
              <a:t>info@fondirk.ru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6084" y="686128"/>
            <a:ext cx="8199831" cy="48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831" y="1015352"/>
            <a:ext cx="335309" cy="329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717" y="2941373"/>
            <a:ext cx="335309" cy="3292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215" y="4919494"/>
            <a:ext cx="335309" cy="329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/>
          <a:srcRect l="14729" t="9228" r="13801" b="7527"/>
          <a:stretch/>
        </p:blipFill>
        <p:spPr>
          <a:xfrm>
            <a:off x="398443" y="1971251"/>
            <a:ext cx="402357" cy="2811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4215" y="1464856"/>
            <a:ext cx="323855" cy="3238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41" y="3388789"/>
            <a:ext cx="323116" cy="3231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958" y="3895039"/>
            <a:ext cx="402371" cy="2804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574" y="5366910"/>
            <a:ext cx="323116" cy="3231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281" y="5834050"/>
            <a:ext cx="402371" cy="2804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" y="2624064"/>
            <a:ext cx="12192000" cy="795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535908"/>
            <a:ext cx="12193057" cy="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360"/>
            <a:ext cx="10515600" cy="980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Нормативно-правовое регулирование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46"/>
            <a:ext cx="2743200" cy="365125"/>
          </a:xfrm>
        </p:spPr>
        <p:txBody>
          <a:bodyPr/>
          <a:lstStyle/>
          <a:p>
            <a:fld id="{469FB0FD-58F0-4865-AFDC-F31D58CADB4E}" type="slidenum">
              <a:rPr lang="ru-RU" smtClean="0"/>
              <a:t>2</a:t>
            </a:fld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1447574" y="1690860"/>
            <a:ext cx="9020129" cy="92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2"/>
                </a:solidFill>
                <a:hlinkClick r:id="rId2"/>
              </a:rPr>
              <a:t>Федеральный закон от 24 июля 2007 года № 209-ФЗ «О развитии малого и среднего предпринимательства в Российской Федерации»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1447572" y="2799250"/>
            <a:ext cx="8915389" cy="92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000" dirty="0">
                <a:hlinkClick r:id="rId3"/>
              </a:rPr>
              <a:t>Приказ Минэкономразвития России от 29 ноября 2019 года № 773</a:t>
            </a:r>
            <a:endParaRPr lang="ru-RU" sz="2000" dirty="0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1447572" y="3723750"/>
            <a:ext cx="10169662" cy="92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2"/>
                </a:solidFill>
                <a:hlinkClick r:id="rId4"/>
              </a:rPr>
              <a:t>Постановление Правительства Иркутской области от 9 ноября 2021 года № 830-пп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3" y="1902619"/>
            <a:ext cx="333988" cy="3339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3" y="3094506"/>
            <a:ext cx="333988" cy="3339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3" y="4019006"/>
            <a:ext cx="333988" cy="33398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2035862" y="961058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7" t="39508" r="35062" b="43047"/>
          <a:stretch/>
        </p:blipFill>
        <p:spPr bwMode="auto">
          <a:xfrm>
            <a:off x="227221" y="166301"/>
            <a:ext cx="1018930" cy="59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64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157" y="60375"/>
            <a:ext cx="10515600" cy="980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Категории социального предпринимательства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3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323245" y="926224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372773" y="1771450"/>
            <a:ext cx="10610222" cy="91307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СМСП, обеспечивающие занятость социально уязвимых категорий граждан (инвалиды, лица с ОВЗ, одинокие, многодетные родители, лица, имеющие неснятую или непогашенную судимость, беженцы и вынужденные переселенцы, малоимущие граждане, лица без определенного места жительства и занятий)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372773" y="2877910"/>
            <a:ext cx="10610222" cy="5123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СМСП, осуществляющие реализацию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товаров (работ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услуг), произведенных  социально уязвимыми категориями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372772" y="3808124"/>
            <a:ext cx="10610223" cy="5123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СМСП, осуществляющие производство товаров (работ, услуг) предназначенных для социально уязвимых категорий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72774" y="4640248"/>
            <a:ext cx="10610221" cy="5123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СМСП, осуществляющие деятельность по достижению общественно полезных целей и способствующую решению социальных проблем общества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005" y="1697712"/>
            <a:ext cx="857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6012" y="2792933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9089" y="4629348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№4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8842" y="3797224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7" t="39508" r="35062" b="43047"/>
          <a:stretch/>
        </p:blipFill>
        <p:spPr bwMode="auto">
          <a:xfrm>
            <a:off x="227221" y="166301"/>
            <a:ext cx="984132" cy="59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04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513"/>
            <a:ext cx="10515600" cy="980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стать социальным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предпринимателем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727575" y="1080695"/>
            <a:ext cx="10355662" cy="3108682"/>
            <a:chOff x="983447" y="1187754"/>
            <a:chExt cx="10355662" cy="2804258"/>
          </a:xfrm>
        </p:grpSpPr>
        <p:sp>
          <p:nvSpPr>
            <p:cNvPr id="58" name="Заголовок 1"/>
            <p:cNvSpPr txBox="1">
              <a:spLocks/>
            </p:cNvSpPr>
            <p:nvPr/>
          </p:nvSpPr>
          <p:spPr>
            <a:xfrm>
              <a:off x="2423719" y="1187754"/>
              <a:ext cx="8915389" cy="8446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hlinkClick r:id="rId2"/>
                </a:rPr>
                <a:t>Быть СМСП </a:t>
              </a:r>
              <a:r>
                <a:rPr lang="ru-RU" sz="1600" dirty="0"/>
                <a:t>и соответствовать одной или нескольким категориям</a:t>
              </a:r>
            </a:p>
          </p:txBody>
        </p:sp>
        <p:sp>
          <p:nvSpPr>
            <p:cNvPr id="59" name="Заголовок 1"/>
            <p:cNvSpPr txBox="1">
              <a:spLocks/>
            </p:cNvSpPr>
            <p:nvPr/>
          </p:nvSpPr>
          <p:spPr>
            <a:xfrm>
              <a:off x="2423719" y="2102991"/>
              <a:ext cx="8915390" cy="7934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/>
                <a:t>Обратиться в </a:t>
              </a:r>
              <a:r>
                <a:rPr lang="ru-RU" sz="1600" b="1" dirty="0"/>
                <a:t>министерство экономического развития и промышленности Иркутской области </a:t>
              </a:r>
              <a:r>
                <a:rPr lang="ru-RU" sz="1600" dirty="0"/>
                <a:t>с заявлением и </a:t>
              </a:r>
              <a:r>
                <a:rPr lang="ru-RU" sz="1600" dirty="0" smtClean="0">
                  <a:hlinkClick r:id="rId3"/>
                </a:rPr>
                <a:t>пакетом документов </a:t>
              </a:r>
              <a:endParaRPr lang="ru-RU" sz="1600" b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endParaRPr>
            </a:p>
          </p:txBody>
        </p:sp>
        <p:sp>
          <p:nvSpPr>
            <p:cNvPr id="62" name="Заголовок 1"/>
            <p:cNvSpPr txBox="1">
              <a:spLocks/>
            </p:cNvSpPr>
            <p:nvPr/>
          </p:nvSpPr>
          <p:spPr>
            <a:xfrm>
              <a:off x="2459639" y="2915944"/>
              <a:ext cx="8879470" cy="8714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just"/>
              <a:endParaRPr lang="ru-RU" sz="1600" dirty="0" smtClean="0">
                <a:effectLst/>
              </a:endParaRPr>
            </a:p>
            <a:p>
              <a:pPr algn="just"/>
              <a:r>
                <a:rPr lang="ru-RU" sz="1600" dirty="0" smtClean="0">
                  <a:effectLst/>
                </a:rPr>
                <a:t>В соответствии с Приказом Минэкономразвития от 29.09.2019 №773 (п. 10) </a:t>
              </a:r>
              <a:r>
                <a:rPr lang="ru-RU" sz="1600" b="1" dirty="0" smtClean="0">
                  <a:effectLst/>
                </a:rPr>
                <a:t>документы подаются ежегодно </a:t>
              </a:r>
              <a:r>
                <a:rPr lang="ru-RU" sz="1600" b="1" dirty="0"/>
                <a:t>в срок до 1 мая </a:t>
              </a:r>
              <a:r>
                <a:rPr lang="ru-RU" sz="1600" dirty="0" smtClean="0"/>
                <a:t>для </a:t>
              </a:r>
              <a:r>
                <a:rPr lang="ru-RU" sz="1600" b="1" dirty="0"/>
                <a:t>внесения сведений </a:t>
              </a:r>
              <a:r>
                <a:rPr lang="ru-RU" sz="1600" b="1" dirty="0" smtClean="0"/>
                <a:t>в </a:t>
              </a:r>
              <a:r>
                <a:rPr lang="ru-RU" sz="1600" b="1" dirty="0"/>
                <a:t>единый реестр субъектов МСП 10 июля текущего </a:t>
              </a:r>
              <a:r>
                <a:rPr lang="ru-RU" sz="1600" b="1" dirty="0" smtClean="0"/>
                <a:t>года</a:t>
              </a:r>
              <a:endParaRPr lang="ru-RU" sz="1600" b="1" dirty="0">
                <a:effectLst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984407" y="2060847"/>
              <a:ext cx="10263494" cy="42143"/>
            </a:xfrm>
            <a:prstGeom prst="line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983447" y="2915944"/>
              <a:ext cx="10355661" cy="8998"/>
            </a:xfrm>
            <a:prstGeom prst="line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1023939" y="3950742"/>
              <a:ext cx="10223962" cy="41270"/>
            </a:xfrm>
            <a:prstGeom prst="line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Заголовок 1"/>
            <p:cNvSpPr txBox="1">
              <a:spLocks/>
            </p:cNvSpPr>
            <p:nvPr/>
          </p:nvSpPr>
          <p:spPr>
            <a:xfrm>
              <a:off x="1091487" y="2276871"/>
              <a:ext cx="1368152" cy="5040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endParaRPr lang="ru-RU" sz="1900" b="1" i="1" dirty="0">
                <a:solidFill>
                  <a:srgbClr val="C00000"/>
                </a:solidFill>
                <a:latin typeface="Cambria" panose="02040503050406030204" pitchFamily="18" charset="0"/>
                <a:ea typeface="+mj-ea"/>
                <a:cs typeface="+mj-cs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1163535" y="1423016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r>
                <a:rPr lang="ru-RU" sz="21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1</a:t>
              </a:r>
              <a:endParaRPr lang="ru-RU" sz="2100" b="1" dirty="0">
                <a:solidFill>
                  <a:srgbClr val="00B0F0"/>
                </a:solidFill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1163495" y="2359120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r>
                <a:rPr lang="ru-RU" sz="21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2</a:t>
              </a:r>
              <a:endParaRPr lang="ru-RU" sz="2100" b="1" dirty="0">
                <a:solidFill>
                  <a:srgbClr val="00B0F0"/>
                </a:solidFill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1163535" y="3223216"/>
              <a:ext cx="360000" cy="36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r>
                <a:rPr lang="ru-RU" sz="2100" b="1" dirty="0">
                  <a:solidFill>
                    <a:srgbClr val="00B0F0"/>
                  </a:solidFill>
                  <a:latin typeface="Cambria" panose="02040503050406030204" pitchFamily="18" charset="0"/>
                </a:rPr>
                <a:t>3</a:t>
              </a:r>
              <a:endParaRPr lang="ru-RU" sz="21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84" name="Заголовок 1"/>
          <p:cNvSpPr txBox="1">
            <a:spLocks/>
          </p:cNvSpPr>
          <p:nvPr/>
        </p:nvSpPr>
        <p:spPr>
          <a:xfrm>
            <a:off x="1114345" y="4375984"/>
            <a:ext cx="8915389" cy="33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b="1" dirty="0" smtClean="0"/>
              <a:t>Документы для ознакомления:</a:t>
            </a:r>
            <a:endParaRPr lang="ru-RU" b="1" dirty="0"/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264374" y="4573896"/>
            <a:ext cx="10615330" cy="1023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500" dirty="0">
                <a:hlinkClick r:id="rId3"/>
              </a:rPr>
              <a:t>Методические материалы по заполнению субъектом малого или среднего предпринимательства документов, представляемых в Уполномоченный орган субъекта Российской Федерации с целью признания социальным предприятием, и обращению в Уполномоченный орган субъекта Российской Федерации</a:t>
            </a:r>
            <a:endParaRPr lang="ru-RU" sz="1500"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64374" y="5697027"/>
            <a:ext cx="10615330" cy="378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just"/>
            <a:r>
              <a:rPr lang="ru-RU" sz="1500" dirty="0"/>
              <a:t>Методические рекомендации по получению статуса социального предприятия: </a:t>
            </a:r>
            <a:r>
              <a:rPr lang="ru-RU" sz="1500" dirty="0">
                <a:hlinkClick r:id="rId4"/>
              </a:rPr>
              <a:t>1 категория</a:t>
            </a:r>
            <a:r>
              <a:rPr lang="ru-RU" sz="1500" dirty="0"/>
              <a:t>; </a:t>
            </a:r>
            <a:r>
              <a:rPr lang="ru-RU" sz="1500" dirty="0">
                <a:hlinkClick r:id="rId5"/>
              </a:rPr>
              <a:t>2 категория</a:t>
            </a:r>
            <a:r>
              <a:rPr lang="ru-RU" sz="1500" dirty="0"/>
              <a:t>; </a:t>
            </a:r>
            <a:r>
              <a:rPr lang="ru-RU" sz="1500" dirty="0">
                <a:hlinkClick r:id="rId6"/>
              </a:rPr>
              <a:t>3 категория</a:t>
            </a:r>
            <a:r>
              <a:rPr lang="ru-RU" sz="1500" dirty="0"/>
              <a:t>; </a:t>
            </a:r>
            <a:r>
              <a:rPr lang="ru-RU" sz="1500" dirty="0">
                <a:hlinkClick r:id="rId7"/>
              </a:rPr>
              <a:t>4 категория</a:t>
            </a:r>
            <a:r>
              <a:rPr lang="ru-RU" sz="1500" dirty="0"/>
              <a:t>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4" y="1499440"/>
            <a:ext cx="333988" cy="33398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88" y="2528909"/>
            <a:ext cx="333988" cy="3339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4" y="3464333"/>
            <a:ext cx="333988" cy="333988"/>
          </a:xfrm>
          <a:prstGeom prst="rect">
            <a:avLst/>
          </a:prstGeom>
        </p:spPr>
      </p:pic>
      <p:cxnSp>
        <p:nvCxnSpPr>
          <p:cNvPr id="35" name="Прямая соединительная линия 34"/>
          <p:cNvCxnSpPr/>
          <p:nvPr/>
        </p:nvCxnSpPr>
        <p:spPr>
          <a:xfrm flipV="1">
            <a:off x="2035862" y="961058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7" t="39508" r="35062" b="43047"/>
          <a:stretch/>
        </p:blipFill>
        <p:spPr bwMode="auto">
          <a:xfrm>
            <a:off x="227221" y="166301"/>
            <a:ext cx="983270" cy="59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082" y="6425041"/>
            <a:ext cx="11015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После получения статус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СМСП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отображается в ЕГРЮЛ</a:t>
            </a:r>
          </a:p>
        </p:txBody>
      </p:sp>
    </p:spTree>
    <p:extLst>
      <p:ext uri="{BB962C8B-B14F-4D97-AF65-F5344CB8AC3E}">
        <p14:creationId xmlns:p14="http://schemas.microsoft.com/office/powerpoint/2010/main" val="922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386" y="0"/>
            <a:ext cx="6831227" cy="7716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5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079598" y="737684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9827" y="2295357"/>
            <a:ext cx="3624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Имущественная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1258" y="5193351"/>
            <a:ext cx="217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hlinkClick r:id="rId3" action="ppaction://hlinksldjump"/>
              </a:rPr>
              <a:t>Финансовая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9146" y="2295357"/>
            <a:ext cx="3590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2800" dirty="0">
                <a:hlinkClick r:id="rId2" action="ppaction://hlinksldjump"/>
              </a:rPr>
              <a:t>Консультационная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020449" y="5189444"/>
            <a:ext cx="247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2800" dirty="0" smtClean="0">
                <a:hlinkClick r:id="rId2" action="ppaction://hlinksldjump"/>
              </a:rPr>
              <a:t>Менторская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80905" y="4433891"/>
            <a:ext cx="1187150" cy="725483"/>
          </a:xfrm>
          <a:prstGeom prst="rect">
            <a:avLst/>
          </a:prstGeom>
          <a:noFill/>
        </p:spPr>
      </p:pic>
      <p:pic>
        <p:nvPicPr>
          <p:cNvPr id="1028" name="Picture 4" descr="https://just-law.ru/wp-content/uploads/2019/06/consulting-icon-3-1080x1080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21" y="1354917"/>
            <a:ext cx="771892" cy="7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0545" y="1295963"/>
            <a:ext cx="923215" cy="923215"/>
          </a:xfrm>
          <a:prstGeom prst="rect">
            <a:avLst/>
          </a:prstGeom>
          <a:noFill/>
        </p:spPr>
      </p:pic>
      <p:pic>
        <p:nvPicPr>
          <p:cNvPr id="1030" name="Picture 6" descr="https://cdn3.iconfinder.com/data/icons/e-commerce-pt-2/96/money_bag_russian_ruble_currency-1024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64" y="4414160"/>
            <a:ext cx="707780" cy="7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7" t="39508" r="35062" b="43047"/>
          <a:stretch/>
        </p:blipFill>
        <p:spPr bwMode="auto">
          <a:xfrm>
            <a:off x="227220" y="166301"/>
            <a:ext cx="991979" cy="59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единительная линия 6"/>
          <p:cNvCxnSpPr>
            <a:stCxn id="2" idx="2"/>
          </p:cNvCxnSpPr>
          <p:nvPr/>
        </p:nvCxnSpPr>
        <p:spPr>
          <a:xfrm>
            <a:off x="6096000" y="771697"/>
            <a:ext cx="60960" cy="6086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3927566"/>
            <a:ext cx="12192000" cy="34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2" y="111444"/>
            <a:ext cx="957155" cy="591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9367" y="3857072"/>
            <a:ext cx="342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Имущественная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14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884" y="702807"/>
            <a:ext cx="8199831" cy="48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35297" y="869296"/>
            <a:ext cx="306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Консультационная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6447" y="893986"/>
            <a:ext cx="316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Менторская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81" y="4536784"/>
            <a:ext cx="58146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Информация о перечнях государственного имущества Иркутской области размещена на официальном сайте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министерства экономического развития и промышленности Иркутской области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, в разделе «государственная поддержка», подраздел «перечни государственного и муниципального имущества», а также на официальном сайте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hlinkClick r:id="rId5"/>
              </a:rPr>
              <a:t>министерства имущественных отношений Иркутской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области</a:t>
            </a:r>
            <a:endParaRPr lang="ru-RU" sz="17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16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00636" y="4547619"/>
            <a:ext cx="561703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перечнями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муниципального имущества, предназначенного для передачи в аренду на льготных условиях субъектам малого и среднего предпринимательства, можно ознакомиться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hlinkClick r:id="rId4"/>
              </a:rPr>
              <a:t>на сайтах органов местного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самоуправления</a:t>
            </a:r>
            <a:endParaRPr lang="ru-RU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9262" y="3857072"/>
            <a:ext cx="520814" cy="5208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187" y="954726"/>
            <a:ext cx="575836" cy="3532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3216" y="921992"/>
            <a:ext cx="414538" cy="417828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6096000" y="751579"/>
            <a:ext cx="0" cy="296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0" y="3720388"/>
            <a:ext cx="12192000" cy="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0483" y="1456845"/>
            <a:ext cx="52263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Консультации оказываются министерством экономического развития и промышленности Иркутской области, а также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hlinkClick r:id="rId9"/>
              </a:rPr>
              <a:t>центром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hlinkClick r:id="rId9"/>
              </a:rPr>
              <a:t>«Мой бизнес» </a:t>
            </a:r>
            <a:endParaRPr lang="ru-RU" sz="17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166159" y="1510234"/>
            <a:ext cx="5595359" cy="2723823"/>
            <a:chOff x="166159" y="1393656"/>
            <a:chExt cx="5595359" cy="2723823"/>
          </a:xfrm>
        </p:grpSpPr>
        <p:sp>
          <p:nvSpPr>
            <p:cNvPr id="30" name="TextBox 29"/>
            <p:cNvSpPr txBox="1"/>
            <p:nvPr/>
          </p:nvSpPr>
          <p:spPr>
            <a:xfrm>
              <a:off x="166159" y="1393656"/>
              <a:ext cx="5595359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sz="1700" dirty="0">
                  <a:solidFill>
                    <a:schemeClr val="bg2">
                      <a:lumMod val="25000"/>
                    </a:schemeClr>
                  </a:solidFill>
                </a:rPr>
                <a:t>Оказание содействия в развитии бизнеса и сопровождение социальных предпринимателей</a:t>
              </a:r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</a:rPr>
                <a:t>:</a:t>
              </a:r>
            </a:p>
            <a:p>
              <a:pPr indent="457200" algn="just"/>
              <a:endParaRPr lang="ru-RU" sz="17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indent="457200" algn="just"/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</a:rPr>
                <a:t>органами </a:t>
              </a:r>
              <a:r>
                <a:rPr lang="ru-RU" sz="1700" dirty="0">
                  <a:solidFill>
                    <a:schemeClr val="bg2">
                      <a:lumMod val="25000"/>
                    </a:schemeClr>
                  </a:solidFill>
                </a:rPr>
                <a:t>исполнительной власти Иркутской </a:t>
              </a:r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</a:rPr>
                <a:t>области; </a:t>
              </a:r>
              <a:endParaRPr lang="ru-RU" sz="17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indent="457200" algn="just"/>
              <a:endParaRPr lang="ru-RU" sz="17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indent="457200" algn="just"/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</a:rPr>
                <a:t>общественными организациями; </a:t>
              </a:r>
              <a:endParaRPr lang="ru-RU" sz="17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indent="457200" algn="just"/>
              <a:endParaRPr lang="ru-RU" sz="17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indent="457200" algn="just"/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</a:rPr>
                <a:t>предпринимателями </a:t>
              </a:r>
              <a:r>
                <a:rPr lang="ru-RU" sz="1700" dirty="0">
                  <a:solidFill>
                    <a:schemeClr val="bg2">
                      <a:lumMod val="25000"/>
                    </a:schemeClr>
                  </a:solidFill>
                </a:rPr>
                <a:t>Иркутской </a:t>
              </a:r>
              <a:r>
                <a:rPr lang="ru-RU" sz="1700" dirty="0" smtClean="0">
                  <a:solidFill>
                    <a:schemeClr val="bg2">
                      <a:lumMod val="25000"/>
                    </a:schemeClr>
                  </a:solidFill>
                </a:rPr>
                <a:t>области. </a:t>
              </a:r>
              <a:endParaRPr lang="ru-RU" sz="17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just"/>
              <a:endParaRPr lang="ru-RU" sz="1700" dirty="0">
                <a:solidFill>
                  <a:schemeClr val="bg2">
                    <a:lumMod val="25000"/>
                  </a:schemeClr>
                </a:solidFill>
              </a:endParaRPr>
            </a:p>
            <a:p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5841" y="2315008"/>
              <a:ext cx="97553" cy="97553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41" y="2839438"/>
              <a:ext cx="97544" cy="97544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41" y="3363859"/>
              <a:ext cx="97544" cy="97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10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4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 поддержка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05085" y="1020344"/>
            <a:ext cx="5419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ПРЕДОСТАВЛЕНИЕ СУБСИДИЙ В ВИДЕ ГРАНТОВ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411" y="2562682"/>
            <a:ext cx="69147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ru-RU" sz="1750" b="1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 финансовое обеспечение затрат субъекта на реализацию нового проекта в сфере социального предпринимательства или затрат субъекта на расширение своей деятельности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ru-RU" sz="1750" b="1" dirty="0" smtClean="0">
                <a:solidFill>
                  <a:schemeClr val="bg2">
                    <a:lumMod val="25000"/>
                  </a:schemeClr>
                </a:solidFill>
              </a:rPr>
              <a:t>РАЗМЕР: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 от </a:t>
            </a:r>
            <a:r>
              <a:rPr lang="ru-RU" sz="1750" b="1" dirty="0" smtClean="0">
                <a:solidFill>
                  <a:schemeClr val="bg2">
                    <a:lumMod val="25000"/>
                  </a:schemeClr>
                </a:solidFill>
              </a:rPr>
              <a:t>100 000 до 500 000 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рублей на СМСП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3504" y="2898013"/>
            <a:ext cx="425124" cy="425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26" y="4030806"/>
            <a:ext cx="366742" cy="36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413" y="4915988"/>
            <a:ext cx="354555" cy="354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58368" y="1557859"/>
            <a:ext cx="3267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«Фонд </a:t>
            </a:r>
            <a:r>
              <a:rPr lang="ru-RU" sz="1750" b="1" dirty="0">
                <a:solidFill>
                  <a:schemeClr val="bg2">
                    <a:lumMod val="25000"/>
                  </a:schemeClr>
                </a:solidFill>
                <a:hlinkClick r:id="rId5"/>
              </a:rPr>
              <a:t>микрокредитования Иркутской </a:t>
            </a:r>
            <a:r>
              <a:rPr lang="ru-RU" sz="1750" b="1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области» 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предоставляет </a:t>
            </a:r>
            <a:r>
              <a:rPr lang="ru-RU" sz="1750" dirty="0" err="1" smtClean="0">
                <a:solidFill>
                  <a:schemeClr val="bg2">
                    <a:lumMod val="25000"/>
                  </a:schemeClr>
                </a:solidFill>
              </a:rPr>
              <a:t>микрозаймы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 социальным предпринимателям на сумму </a:t>
            </a:r>
            <a:r>
              <a:rPr lang="ru-RU" sz="1750" u="sng" dirty="0" smtClean="0">
                <a:solidFill>
                  <a:schemeClr val="bg2">
                    <a:lumMod val="25000"/>
                  </a:schemeClr>
                </a:solidFill>
              </a:rPr>
              <a:t>от </a:t>
            </a:r>
            <a:r>
              <a:rPr lang="ru-RU" sz="1750" b="1" u="sng" dirty="0" smtClean="0">
                <a:solidFill>
                  <a:schemeClr val="bg2">
                    <a:lumMod val="25000"/>
                  </a:schemeClr>
                </a:solidFill>
              </a:rPr>
              <a:t>50 000 </a:t>
            </a:r>
            <a:r>
              <a:rPr lang="ru-RU" sz="1750" u="sng" dirty="0" smtClean="0">
                <a:solidFill>
                  <a:schemeClr val="bg2">
                    <a:lumMod val="25000"/>
                  </a:schemeClr>
                </a:solidFill>
              </a:rPr>
              <a:t>до </a:t>
            </a:r>
            <a:r>
              <a:rPr lang="ru-RU" sz="1750" b="1" u="sng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ru-RU" sz="1750" u="sng" dirty="0" smtClean="0">
                <a:solidFill>
                  <a:schemeClr val="bg2">
                    <a:lumMod val="25000"/>
                  </a:schemeClr>
                </a:solidFill>
              </a:rPr>
              <a:t> миллионов рублей под </a:t>
            </a:r>
            <a:r>
              <a:rPr lang="ru-RU" sz="1750" b="1" u="sng" dirty="0" smtClean="0">
                <a:solidFill>
                  <a:schemeClr val="bg2">
                    <a:lumMod val="25000"/>
                  </a:schemeClr>
                </a:solidFill>
              </a:rPr>
              <a:t>2,5 %</a:t>
            </a:r>
            <a:r>
              <a:rPr lang="ru-RU" sz="1750" u="sng" dirty="0" smtClean="0">
                <a:solidFill>
                  <a:schemeClr val="bg2">
                    <a:lumMod val="25000"/>
                  </a:schemeClr>
                </a:solidFill>
              </a:rPr>
              <a:t> годовых</a:t>
            </a:r>
          </a:p>
          <a:p>
            <a:pPr algn="ctr"/>
            <a:r>
              <a:rPr lang="ru-RU" sz="1750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 составлением индивидуального графика платежа, с возможностью отсрочки уплаты тела долга до 3 месяцев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2869" y="1016345"/>
            <a:ext cx="4358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ПРЕДОСТАВЛЕНИЕ МИКРОЗАЙМОВ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31731" y="1707594"/>
            <a:ext cx="335309" cy="3353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3242" y="1654150"/>
            <a:ext cx="720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50" b="1" dirty="0">
                <a:solidFill>
                  <a:schemeClr val="bg2">
                    <a:lumMod val="25000"/>
                  </a:schemeClr>
                </a:solidFill>
                <a:hlinkClick r:id="rId7"/>
              </a:rPr>
              <a:t>Министерство экономического развития и промышленности Иркутской области</a:t>
            </a:r>
            <a:r>
              <a:rPr lang="ru-RU" sz="175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предоставляет субсидии в виде грантов СМСП, включенным в реестр социальных предпринимателей</a:t>
            </a:r>
            <a:endParaRPr lang="ru-RU" sz="17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4863235"/>
            <a:ext cx="6928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50" b="1" dirty="0">
                <a:solidFill>
                  <a:schemeClr val="bg2">
                    <a:lumMod val="25000"/>
                  </a:schemeClr>
                </a:solidFill>
              </a:rPr>
              <a:t>УСЛОВИЯ:</a:t>
            </a:r>
            <a:r>
              <a:rPr lang="ru-RU" sz="175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175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1) Субъект </a:t>
            </a:r>
            <a:r>
              <a:rPr lang="ru-RU" sz="1750" dirty="0">
                <a:solidFill>
                  <a:schemeClr val="bg2">
                    <a:lumMod val="25000"/>
                  </a:schemeClr>
                </a:solidFill>
              </a:rPr>
              <a:t>включен в реестр социальных предпринимателей;</a:t>
            </a:r>
          </a:p>
          <a:p>
            <a:pPr algn="just"/>
            <a:r>
              <a:rPr lang="ru-RU" sz="1750" dirty="0" smtClean="0">
                <a:solidFill>
                  <a:schemeClr val="bg2">
                    <a:lumMod val="25000"/>
                  </a:schemeClr>
                </a:solidFill>
              </a:rPr>
              <a:t>2) Субъект </a:t>
            </a:r>
            <a:r>
              <a:rPr lang="ru-RU" sz="1750" dirty="0">
                <a:solidFill>
                  <a:schemeClr val="bg2">
                    <a:lumMod val="25000"/>
                  </a:schemeClr>
                </a:solidFill>
              </a:rPr>
              <a:t>обязуется обеспечить расходы, связанные с реализацией проекта, с соблюдением </a:t>
            </a:r>
            <a:r>
              <a:rPr lang="ru-RU" sz="1750" dirty="0" err="1">
                <a:solidFill>
                  <a:schemeClr val="bg2">
                    <a:lumMod val="25000"/>
                  </a:schemeClr>
                </a:solidFill>
              </a:rPr>
              <a:t>софинансирования</a:t>
            </a:r>
            <a:r>
              <a:rPr lang="ru-RU" sz="1750" dirty="0">
                <a:solidFill>
                  <a:schemeClr val="bg2">
                    <a:lumMod val="25000"/>
                  </a:schemeClr>
                </a:solidFill>
              </a:rPr>
              <a:t> в размере не менее </a:t>
            </a:r>
            <a:r>
              <a:rPr lang="ru-RU" sz="1750" b="1" dirty="0">
                <a:solidFill>
                  <a:schemeClr val="bg2">
                    <a:lumMod val="25000"/>
                  </a:schemeClr>
                </a:solidFill>
              </a:rPr>
              <a:t>25% от размера гранта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743568" y="734900"/>
            <a:ext cx="59301" cy="6123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0" y="1494845"/>
            <a:ext cx="12192000" cy="2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854" y="1797801"/>
            <a:ext cx="335309" cy="335309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7" t="39508" r="35062" b="43047"/>
          <a:stretch/>
        </p:blipFill>
        <p:spPr bwMode="auto">
          <a:xfrm>
            <a:off x="227220" y="166301"/>
            <a:ext cx="957145" cy="591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2079598" y="737684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030944" y="4917573"/>
            <a:ext cx="26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Куда обращаться?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2142" y="5298916"/>
            <a:ext cx="4180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Заявитель предоставляет пакет документов: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лично или через представителя в 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Центр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«Мой бизнес» 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в одном из 659 окон МФЦ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 сайте фонда</a:t>
            </a:r>
          </a:p>
        </p:txBody>
      </p:sp>
    </p:spTree>
    <p:extLst>
      <p:ext uri="{BB962C8B-B14F-4D97-AF65-F5344CB8AC3E}">
        <p14:creationId xmlns:p14="http://schemas.microsoft.com/office/powerpoint/2010/main" val="34314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256"/>
            <a:ext cx="12193056" cy="7380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Бесплатный поиск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сотрудников на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hh.ru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212" y="989350"/>
            <a:ext cx="10859588" cy="4351338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Социальные предприниматели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могут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воспользоваться услугой бесплатного поиска сотрудников на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PT Sans"/>
                <a:hlinkClick r:id="rId2"/>
              </a:rPr>
              <a:t>hh.ru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612" y="724630"/>
            <a:ext cx="8199831" cy="48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92" y="164898"/>
            <a:ext cx="993734" cy="5913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1539" y="3801936"/>
            <a:ext cx="11607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Разместить бесплатные вакансии можно на 30 дней. Мера поддержки будет действовать до конца 2023 года. Запустить поиск можно будет в любой момент, когда наступит потребность в найме сотрудников.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7043" y="1881984"/>
            <a:ext cx="431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Чем помогут?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470" y="2377928"/>
            <a:ext cx="1148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Благодаря программе, разработанной с Центрами «Мой бизнес», социальные предприятия могут бесплатно получить по две вакансии «Стандарт</a:t>
            </a:r>
            <a:r>
              <a:rPr lang="ru-RU" dirty="0"/>
              <a:t>» на </a:t>
            </a:r>
            <a:r>
              <a:rPr lang="en-US" dirty="0" smtClean="0"/>
              <a:t>hh.ru</a:t>
            </a:r>
            <a:r>
              <a:rPr lang="ru-RU" dirty="0" smtClean="0"/>
              <a:t> для поиска сотрудников в свой проект.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7043" y="3298379"/>
            <a:ext cx="5301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какой срок будут давать вакансии?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043" y="4999833"/>
            <a:ext cx="310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Как получить?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539" y="5498741"/>
            <a:ext cx="11492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Предоставлять новую меру поддержки будут через государственные центры «Мой бизнес».</a:t>
            </a:r>
          </a:p>
          <a:p>
            <a:pPr indent="457200" algn="just"/>
            <a:r>
              <a:rPr lang="ru-RU" dirty="0" smtClean="0"/>
              <a:t>Адреса офисов доступны на </a:t>
            </a:r>
            <a:r>
              <a:rPr lang="ru-RU" dirty="0" smtClean="0">
                <a:hlinkClick r:id="rId5"/>
              </a:rPr>
              <a:t>интерактивной карте</a:t>
            </a:r>
            <a:r>
              <a:rPr lang="ru-RU" dirty="0" smtClean="0"/>
              <a:t>, также связаться со специалистами можно по номера </a:t>
            </a:r>
            <a:r>
              <a:rPr lang="ru-RU" dirty="0" smtClean="0">
                <a:hlinkClick r:id="rId6"/>
              </a:rPr>
              <a:t>«горячих линий» </a:t>
            </a:r>
            <a:r>
              <a:rPr lang="ru-RU" dirty="0" smtClean="0"/>
              <a:t>или через </a:t>
            </a:r>
            <a:r>
              <a:rPr lang="ru-RU" dirty="0" smtClean="0">
                <a:hlinkClick r:id="rId7"/>
              </a:rPr>
              <a:t>региональные порталы отделений.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3841" y="6126176"/>
            <a:ext cx="329213" cy="335309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466456" y="2042278"/>
            <a:ext cx="174172" cy="16843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24" y="3453759"/>
            <a:ext cx="188992" cy="1889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786" y="5169562"/>
            <a:ext cx="188992" cy="1889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1311" y="3165019"/>
            <a:ext cx="12193057" cy="853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56592"/>
            <a:ext cx="12193057" cy="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7" y="188482"/>
            <a:ext cx="1263896" cy="583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34960" y="48590"/>
            <a:ext cx="12081536" cy="978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Фонд региональных </a:t>
            </a:r>
          </a:p>
          <a:p>
            <a:r>
              <a:rPr lang="ru-RU" dirty="0" smtClean="0"/>
              <a:t>социальных программ «Наше будущее»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80252" y="18534"/>
            <a:ext cx="253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http://www.nb-fund.ru/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2740" y="1378737"/>
            <a:ext cx="1083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indent="432000"/>
            <a:r>
              <a:rPr lang="ru-RU" sz="1600" b="0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Первый фонд, системно развивающий социальное предпринимательства в России и вошедший </a:t>
            </a: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в Глобальную </a:t>
            </a:r>
            <a:r>
              <a:rPr lang="ru-RU" sz="1600" b="0" dirty="0">
                <a:solidFill>
                  <a:schemeClr val="accent3">
                    <a:lumMod val="50000"/>
                  </a:schemeClr>
                </a:solidFill>
                <a:latin typeface="PT Sans"/>
              </a:rPr>
              <a:t>сеть инвесторов, который оказывает поддержку на всех этапах создания и развития </a:t>
            </a:r>
            <a:r>
              <a:rPr lang="ru-RU" sz="1600" b="0" dirty="0" smtClean="0">
                <a:solidFill>
                  <a:schemeClr val="accent3">
                    <a:lumMod val="50000"/>
                  </a:schemeClr>
                </a:solidFill>
                <a:latin typeface="PT Sans"/>
              </a:rPr>
              <a:t>бизнеса</a:t>
            </a:r>
            <a:endParaRPr lang="ru-RU" sz="1600" b="0" dirty="0">
              <a:solidFill>
                <a:schemeClr val="accent3">
                  <a:lumMod val="50000"/>
                </a:schemeClr>
              </a:solidFill>
              <a:latin typeface="PT San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FB0FD-58F0-4865-AFDC-F31D58CADB4E}" type="slidenum">
              <a:rPr lang="ru-RU" smtClean="0"/>
              <a:t>9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3" y="1434727"/>
            <a:ext cx="520532" cy="520532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70079" y="2507875"/>
            <a:ext cx="4161004" cy="3533185"/>
            <a:chOff x="563947" y="2502736"/>
            <a:chExt cx="4161004" cy="3533185"/>
          </a:xfrm>
        </p:grpSpPr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27578ECC-70D7-456D-9F6B-5A2DCB7FDA7F}"/>
                </a:ext>
              </a:extLst>
            </p:cNvPr>
            <p:cNvSpPr/>
            <p:nvPr/>
          </p:nvSpPr>
          <p:spPr>
            <a:xfrm>
              <a:off x="2429127" y="2816673"/>
              <a:ext cx="634461" cy="285651"/>
            </a:xfrm>
            <a:prstGeom prst="rect">
              <a:avLst/>
            </a:prstGeom>
          </p:spPr>
          <p:txBody>
            <a:bodyPr wrap="square" lIns="0" tIns="0" rIns="0" bIns="36000" anchor="b">
              <a:spAutoFit/>
            </a:bodyPr>
            <a:lstStyle/>
            <a:p>
              <a:pPr>
                <a:lnSpc>
                  <a:spcPct val="90000"/>
                </a:lnSpc>
                <a:tabLst>
                  <a:tab pos="515119" algn="l"/>
                </a:tabLst>
              </a:pPr>
              <a:r>
                <a:rPr lang="ru-RU" dirty="0" smtClean="0">
                  <a:solidFill>
                    <a:srgbClr val="00338D"/>
                  </a:solidFill>
                </a:rPr>
                <a:t>Идеи</a:t>
              </a:r>
              <a:endParaRPr lang="ru-RU" dirty="0">
                <a:solidFill>
                  <a:srgbClr val="00338D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563947" y="2502736"/>
              <a:ext cx="4161004" cy="3533185"/>
              <a:chOff x="563947" y="2502736"/>
              <a:chExt cx="4161004" cy="3533185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082977E8-45AC-4016-B28E-7C6A1641D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408" y="5085650"/>
                <a:ext cx="2094380" cy="695777"/>
              </a:xfrm>
              <a:custGeom>
                <a:avLst/>
                <a:gdLst/>
                <a:ahLst/>
                <a:cxnLst>
                  <a:cxn ang="0">
                    <a:pos x="5483" y="814"/>
                  </a:cxn>
                  <a:cxn ang="0">
                    <a:pos x="1315" y="814"/>
                  </a:cxn>
                  <a:cxn ang="0">
                    <a:pos x="0" y="0"/>
                  </a:cxn>
                </a:cxnLst>
                <a:rect l="0" t="0" r="r" b="b"/>
                <a:pathLst>
                  <a:path w="5483" h="814">
                    <a:moveTo>
                      <a:pt x="5483" y="814"/>
                    </a:moveTo>
                    <a:lnTo>
                      <a:pt x="1315" y="81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5EB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05EFB08B-BF29-406E-8C08-7AC15A4F8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756" y="4005292"/>
                <a:ext cx="2574051" cy="515267"/>
              </a:xfrm>
              <a:custGeom>
                <a:avLst/>
                <a:gdLst/>
                <a:ahLst/>
                <a:cxnLst>
                  <a:cxn ang="0">
                    <a:pos x="5483" y="407"/>
                  </a:cxn>
                  <a:cxn ang="0">
                    <a:pos x="1315" y="407"/>
                  </a:cxn>
                  <a:cxn ang="0">
                    <a:pos x="0" y="0"/>
                  </a:cxn>
                </a:cxnLst>
                <a:rect l="0" t="0" r="r" b="b"/>
                <a:pathLst>
                  <a:path w="5483" h="407">
                    <a:moveTo>
                      <a:pt x="5483" y="407"/>
                    </a:moveTo>
                    <a:lnTo>
                      <a:pt x="1315" y="407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5EB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Freeform 4">
                <a:extLst>
                  <a:ext uri="{FF2B5EF4-FFF2-40B4-BE49-F238E27FC236}">
                    <a16:creationId xmlns:a16="http://schemas.microsoft.com/office/drawing/2014/main" id="{082977E8-45AC-4016-B28E-7C6A1641D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3427" y="4487481"/>
                <a:ext cx="2094380" cy="695777"/>
              </a:xfrm>
              <a:custGeom>
                <a:avLst/>
                <a:gdLst/>
                <a:ahLst/>
                <a:cxnLst>
                  <a:cxn ang="0">
                    <a:pos x="5483" y="814"/>
                  </a:cxn>
                  <a:cxn ang="0">
                    <a:pos x="1315" y="814"/>
                  </a:cxn>
                  <a:cxn ang="0">
                    <a:pos x="0" y="0"/>
                  </a:cxn>
                </a:cxnLst>
                <a:rect l="0" t="0" r="r" b="b"/>
                <a:pathLst>
                  <a:path w="5483" h="814">
                    <a:moveTo>
                      <a:pt x="5483" y="814"/>
                    </a:moveTo>
                    <a:lnTo>
                      <a:pt x="1315" y="81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5EB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" name="Freeform 5">
                <a:extLst>
                  <a:ext uri="{FF2B5EF4-FFF2-40B4-BE49-F238E27FC236}">
                    <a16:creationId xmlns:a16="http://schemas.microsoft.com/office/drawing/2014/main" id="{E26BEF30-0F91-4E83-8632-B8D2C774A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889" y="3924433"/>
                <a:ext cx="2574052" cy="314811"/>
              </a:xfrm>
              <a:custGeom>
                <a:avLst/>
                <a:gdLst/>
                <a:ahLst/>
                <a:cxnLst>
                  <a:cxn ang="0">
                    <a:pos x="5483" y="0"/>
                  </a:cxn>
                  <a:cxn ang="0">
                    <a:pos x="1315" y="0"/>
                  </a:cxn>
                  <a:cxn ang="0">
                    <a:pos x="0" y="400"/>
                  </a:cxn>
                </a:cxnLst>
                <a:rect l="0" t="0" r="r" b="b"/>
                <a:pathLst>
                  <a:path w="5483" h="400">
                    <a:moveTo>
                      <a:pt x="5483" y="0"/>
                    </a:moveTo>
                    <a:lnTo>
                      <a:pt x="1315" y="0"/>
                    </a:lnTo>
                    <a:lnTo>
                      <a:pt x="0" y="400"/>
                    </a:lnTo>
                  </a:path>
                </a:pathLst>
              </a:custGeom>
              <a:noFill/>
              <a:ln w="12700" cap="rnd">
                <a:solidFill>
                  <a:srgbClr val="005EB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C9D838EE-0E44-4974-B874-13BE9C149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483" y="3199593"/>
                <a:ext cx="2285871" cy="1993911"/>
              </a:xfrm>
              <a:custGeom>
                <a:avLst/>
                <a:gdLst/>
                <a:ahLst/>
                <a:cxnLst>
                  <a:cxn ang="0">
                    <a:pos x="5483" y="0"/>
                  </a:cxn>
                  <a:cxn ang="0">
                    <a:pos x="1315" y="0"/>
                  </a:cxn>
                  <a:cxn ang="0">
                    <a:pos x="0" y="813"/>
                  </a:cxn>
                </a:cxnLst>
                <a:rect l="0" t="0" r="r" b="b"/>
                <a:pathLst>
                  <a:path w="5483" h="813">
                    <a:moveTo>
                      <a:pt x="5483" y="0"/>
                    </a:moveTo>
                    <a:lnTo>
                      <a:pt x="1315" y="0"/>
                    </a:lnTo>
                    <a:lnTo>
                      <a:pt x="0" y="813"/>
                    </a:lnTo>
                  </a:path>
                </a:pathLst>
              </a:custGeom>
              <a:noFill/>
              <a:ln w="12700" cap="rnd">
                <a:solidFill>
                  <a:srgbClr val="005EB8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BCEEEBCC-8B3D-4EBE-8A30-41DC637C8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56" y="3073792"/>
                <a:ext cx="1264469" cy="28012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89"/>
                  </a:cxn>
                  <a:cxn ang="0">
                    <a:pos x="544" y="544"/>
                  </a:cxn>
                  <a:cxn ang="0">
                    <a:pos x="0" y="0"/>
                  </a:cxn>
                </a:cxnLst>
                <a:rect l="0" t="0" r="r" b="b"/>
                <a:pathLst>
                  <a:path w="544" h="1089">
                    <a:moveTo>
                      <a:pt x="0" y="0"/>
                    </a:moveTo>
                    <a:cubicBezTo>
                      <a:pt x="0" y="1089"/>
                      <a:pt x="0" y="1089"/>
                      <a:pt x="0" y="1089"/>
                    </a:cubicBezTo>
                    <a:cubicBezTo>
                      <a:pt x="301" y="1089"/>
                      <a:pt x="544" y="845"/>
                      <a:pt x="544" y="544"/>
                    </a:cubicBezTo>
                    <a:cubicBezTo>
                      <a:pt x="544" y="244"/>
                      <a:pt x="301" y="0"/>
                      <a:pt x="0" y="0"/>
                    </a:cubicBezTo>
                    <a:close/>
                  </a:path>
                </a:pathLst>
              </a:custGeom>
              <a:solidFill>
                <a:srgbClr val="0091D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" name="Freeform 6">
                <a:extLst>
                  <a:ext uri="{FF2B5EF4-FFF2-40B4-BE49-F238E27FC236}">
                    <a16:creationId xmlns:a16="http://schemas.microsoft.com/office/drawing/2014/main" id="{2284C55B-2C59-4F00-9DDF-A0E0F3D25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937" y="2933886"/>
                <a:ext cx="893661" cy="3102035"/>
              </a:xfrm>
              <a:custGeom>
                <a:avLst/>
                <a:gdLst/>
                <a:ahLst/>
                <a:cxnLst>
                  <a:cxn ang="0">
                    <a:pos x="2" y="1205"/>
                  </a:cxn>
                  <a:cxn ang="0">
                    <a:pos x="385" y="602"/>
                  </a:cxn>
                  <a:cxn ang="0">
                    <a:pos x="2" y="0"/>
                  </a:cxn>
                  <a:cxn ang="0">
                    <a:pos x="349" y="602"/>
                  </a:cxn>
                  <a:cxn ang="0">
                    <a:pos x="0" y="1206"/>
                  </a:cxn>
                </a:cxnLst>
                <a:rect l="0" t="0" r="r" b="b"/>
                <a:pathLst>
                  <a:path w="385" h="1206">
                    <a:moveTo>
                      <a:pt x="2" y="1205"/>
                    </a:moveTo>
                    <a:cubicBezTo>
                      <a:pt x="217" y="1104"/>
                      <a:pt x="385" y="860"/>
                      <a:pt x="385" y="602"/>
                    </a:cubicBezTo>
                    <a:cubicBezTo>
                      <a:pt x="385" y="345"/>
                      <a:pt x="217" y="101"/>
                      <a:pt x="2" y="0"/>
                    </a:cubicBezTo>
                    <a:cubicBezTo>
                      <a:pt x="210" y="120"/>
                      <a:pt x="349" y="345"/>
                      <a:pt x="349" y="602"/>
                    </a:cubicBezTo>
                    <a:cubicBezTo>
                      <a:pt x="349" y="861"/>
                      <a:pt x="209" y="1086"/>
                      <a:pt x="0" y="1206"/>
                    </a:cubicBezTo>
                  </a:path>
                </a:pathLst>
              </a:custGeom>
              <a:solidFill>
                <a:srgbClr val="005EB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" name="Rectangle 17">
                <a:extLst>
                  <a:ext uri="{FF2B5EF4-FFF2-40B4-BE49-F238E27FC236}">
                    <a16:creationId xmlns:a16="http://schemas.microsoft.com/office/drawing/2014/main" id="{B9467620-7399-4F9B-B8E1-A1D2F6A6886C}"/>
                  </a:ext>
                </a:extLst>
              </p:cNvPr>
              <p:cNvSpPr/>
              <p:nvPr/>
            </p:nvSpPr>
            <p:spPr>
              <a:xfrm>
                <a:off x="563947" y="3084314"/>
                <a:ext cx="1271875" cy="280633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Виды поддержки</a:t>
                </a:r>
                <a:endParaRPr lang="en-GB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Oval 18">
                <a:extLst>
                  <a:ext uri="{FF2B5EF4-FFF2-40B4-BE49-F238E27FC236}">
                    <a16:creationId xmlns:a16="http://schemas.microsoft.com/office/drawing/2014/main" id="{9B601E47-4815-4A3C-B10C-3BCBD3CB0714}"/>
                  </a:ext>
                </a:extLst>
              </p:cNvPr>
              <p:cNvSpPr/>
              <p:nvPr/>
            </p:nvSpPr>
            <p:spPr>
              <a:xfrm>
                <a:off x="1687971" y="3141962"/>
                <a:ext cx="140750" cy="155907"/>
              </a:xfrm>
              <a:prstGeom prst="ellipse">
                <a:avLst/>
              </a:prstGeom>
              <a:solidFill>
                <a:srgbClr val="00338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Oval 19">
                <a:extLst>
                  <a:ext uri="{FF2B5EF4-FFF2-40B4-BE49-F238E27FC236}">
                    <a16:creationId xmlns:a16="http://schemas.microsoft.com/office/drawing/2014/main" id="{FCAB6EAF-A0B6-4355-BF5E-EB6454792F61}"/>
                  </a:ext>
                </a:extLst>
              </p:cNvPr>
              <p:cNvSpPr/>
              <p:nvPr/>
            </p:nvSpPr>
            <p:spPr>
              <a:xfrm>
                <a:off x="2072585" y="3829697"/>
                <a:ext cx="140750" cy="155907"/>
              </a:xfrm>
              <a:prstGeom prst="ellipse">
                <a:avLst/>
              </a:prstGeom>
              <a:solidFill>
                <a:srgbClr val="0091D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8E258D"/>
                  </a:solidFill>
                </a:endParaRPr>
              </a:p>
            </p:txBody>
          </p:sp>
          <p:sp>
            <p:nvSpPr>
              <p:cNvPr id="68" name="Oval 21">
                <a:extLst>
                  <a:ext uri="{FF2B5EF4-FFF2-40B4-BE49-F238E27FC236}">
                    <a16:creationId xmlns:a16="http://schemas.microsoft.com/office/drawing/2014/main" id="{75142638-589C-473B-A435-D3027400D3ED}"/>
                  </a:ext>
                </a:extLst>
              </p:cNvPr>
              <p:cNvSpPr/>
              <p:nvPr/>
            </p:nvSpPr>
            <p:spPr>
              <a:xfrm>
                <a:off x="1661966" y="5696357"/>
                <a:ext cx="140750" cy="155907"/>
              </a:xfrm>
              <a:prstGeom prst="ellipse">
                <a:avLst/>
              </a:prstGeom>
              <a:solidFill>
                <a:srgbClr val="6D207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Oval 22">
                <a:extLst>
                  <a:ext uri="{FF2B5EF4-FFF2-40B4-BE49-F238E27FC236}">
                    <a16:creationId xmlns:a16="http://schemas.microsoft.com/office/drawing/2014/main" id="{53DBA03B-8A64-4CAF-BBD2-DBFD23E20DC4}"/>
                  </a:ext>
                </a:extLst>
              </p:cNvPr>
              <p:cNvSpPr/>
              <p:nvPr/>
            </p:nvSpPr>
            <p:spPr>
              <a:xfrm>
                <a:off x="2015635" y="5102841"/>
                <a:ext cx="140750" cy="155907"/>
              </a:xfrm>
              <a:prstGeom prst="ellipse">
                <a:avLst/>
              </a:prstGeom>
              <a:solidFill>
                <a:srgbClr val="00A3A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Rectangle 11">
                <a:extLst>
                  <a:ext uri="{FF2B5EF4-FFF2-40B4-BE49-F238E27FC236}">
                    <a16:creationId xmlns:a16="http://schemas.microsoft.com/office/drawing/2014/main" id="{E045152A-3947-4587-8476-7059B3A23B5C}"/>
                  </a:ext>
                </a:extLst>
              </p:cNvPr>
              <p:cNvSpPr/>
              <p:nvPr/>
            </p:nvSpPr>
            <p:spPr>
              <a:xfrm>
                <a:off x="2805042" y="3562444"/>
                <a:ext cx="1108348" cy="285651"/>
              </a:xfrm>
              <a:prstGeom prst="rect">
                <a:avLst/>
              </a:prstGeom>
            </p:spPr>
            <p:txBody>
              <a:bodyPr wrap="square" lIns="0" tIns="0" rIns="0" bIns="36000" anchor="b">
                <a:spAutoFit/>
              </a:bodyPr>
              <a:lstStyle/>
              <a:p>
                <a:pPr>
                  <a:lnSpc>
                    <a:spcPct val="90000"/>
                  </a:lnSpc>
                  <a:tabLst>
                    <a:tab pos="515119" algn="l"/>
                  </a:tabLst>
                </a:pPr>
                <a:r>
                  <a:rPr lang="ru-RU" dirty="0">
                    <a:solidFill>
                      <a:srgbClr val="00338D"/>
                    </a:solidFill>
                  </a:rPr>
                  <a:t>Обучение</a:t>
                </a:r>
                <a:endParaRPr lang="en-GB" dirty="0">
                  <a:solidFill>
                    <a:srgbClr val="00338D"/>
                  </a:solidFill>
                </a:endParaRPr>
              </a:p>
            </p:txBody>
          </p:sp>
          <p:sp>
            <p:nvSpPr>
              <p:cNvPr id="61" name="Rectangle 13">
                <a:extLst>
                  <a:ext uri="{FF2B5EF4-FFF2-40B4-BE49-F238E27FC236}">
                    <a16:creationId xmlns:a16="http://schemas.microsoft.com/office/drawing/2014/main" id="{8D15D5EA-7F8A-4A17-98C0-25E130F4B005}"/>
                  </a:ext>
                </a:extLst>
              </p:cNvPr>
              <p:cNvSpPr/>
              <p:nvPr/>
            </p:nvSpPr>
            <p:spPr>
              <a:xfrm>
                <a:off x="2572338" y="5329988"/>
                <a:ext cx="2152613" cy="485064"/>
              </a:xfrm>
              <a:prstGeom prst="rect">
                <a:avLst/>
              </a:prstGeom>
            </p:spPr>
            <p:txBody>
              <a:bodyPr wrap="square" lIns="0" tIns="0" rIns="0" bIns="36000" anchor="b">
                <a:spAutoFit/>
              </a:bodyPr>
              <a:lstStyle/>
              <a:p>
                <a:pPr>
                  <a:lnSpc>
                    <a:spcPct val="80000"/>
                  </a:lnSpc>
                  <a:tabLst>
                    <a:tab pos="515119" algn="l"/>
                  </a:tabLst>
                </a:pPr>
                <a:r>
                  <a:rPr lang="ru-RU" dirty="0">
                    <a:solidFill>
                      <a:srgbClr val="00338D"/>
                    </a:solidFill>
                  </a:rPr>
                  <a:t>Финансовая </a:t>
                </a:r>
                <a:br>
                  <a:rPr lang="ru-RU" dirty="0">
                    <a:solidFill>
                      <a:srgbClr val="00338D"/>
                    </a:solidFill>
                  </a:rPr>
                </a:br>
                <a:r>
                  <a:rPr lang="ru-RU" dirty="0">
                    <a:solidFill>
                      <a:srgbClr val="00338D"/>
                    </a:solidFill>
                  </a:rPr>
                  <a:t>поддержка</a:t>
                </a:r>
              </a:p>
            </p:txBody>
          </p:sp>
          <p:sp>
            <p:nvSpPr>
              <p:cNvPr id="62" name="Rectangle 14">
                <a:extLst>
                  <a:ext uri="{FF2B5EF4-FFF2-40B4-BE49-F238E27FC236}">
                    <a16:creationId xmlns:a16="http://schemas.microsoft.com/office/drawing/2014/main" id="{E29D7914-DA01-4794-91CD-81677E3F7FE7}"/>
                  </a:ext>
                </a:extLst>
              </p:cNvPr>
              <p:cNvSpPr/>
              <p:nvPr/>
            </p:nvSpPr>
            <p:spPr>
              <a:xfrm>
                <a:off x="2844440" y="4849176"/>
                <a:ext cx="1720651" cy="285651"/>
              </a:xfrm>
              <a:prstGeom prst="rect">
                <a:avLst/>
              </a:prstGeom>
            </p:spPr>
            <p:txBody>
              <a:bodyPr wrap="square" lIns="0" tIns="0" rIns="0" bIns="36000" anchor="b">
                <a:spAutoFit/>
              </a:bodyPr>
              <a:lstStyle/>
              <a:p>
                <a:pPr>
                  <a:lnSpc>
                    <a:spcPct val="90000"/>
                  </a:lnSpc>
                  <a:tabLst>
                    <a:tab pos="769835" algn="l"/>
                  </a:tabLst>
                </a:pPr>
                <a:r>
                  <a:rPr lang="ru-RU" dirty="0">
                    <a:solidFill>
                      <a:srgbClr val="00338D"/>
                    </a:solidFill>
                  </a:rPr>
                  <a:t>Сбыт</a:t>
                </a:r>
                <a:r>
                  <a:rPr lang="ru-RU" dirty="0" smtClean="0">
                    <a:solidFill>
                      <a:srgbClr val="00A3A1"/>
                    </a:solidFill>
                  </a:rPr>
                  <a:t> </a:t>
                </a:r>
                <a:r>
                  <a:rPr lang="ru-RU" dirty="0">
                    <a:solidFill>
                      <a:srgbClr val="00338D"/>
                    </a:solidFill>
                  </a:rPr>
                  <a:t>продукции</a:t>
                </a:r>
                <a:r>
                  <a:rPr lang="ru-RU" dirty="0" smtClean="0">
                    <a:solidFill>
                      <a:srgbClr val="00A3A1"/>
                    </a:solidFill>
                  </a:rPr>
                  <a:t> </a:t>
                </a:r>
                <a:endParaRPr lang="en-GB" dirty="0">
                  <a:solidFill>
                    <a:srgbClr val="00A3A1"/>
                  </a:solidFill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363" y="2502736"/>
                <a:ext cx="658772" cy="658772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6309" y="3249054"/>
                <a:ext cx="630293" cy="630293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1815" y="4589865"/>
                <a:ext cx="607951" cy="607951"/>
              </a:xfrm>
              <a:prstGeom prst="rect">
                <a:avLst/>
              </a:prstGeom>
            </p:spPr>
          </p:pic>
          <p:sp>
            <p:nvSpPr>
              <p:cNvPr id="32" name="Oval 22">
                <a:extLst>
                  <a:ext uri="{FF2B5EF4-FFF2-40B4-BE49-F238E27FC236}">
                    <a16:creationId xmlns:a16="http://schemas.microsoft.com/office/drawing/2014/main" id="{53DBA03B-8A64-4CAF-BBD2-DBFD23E20DC4}"/>
                  </a:ext>
                </a:extLst>
              </p:cNvPr>
              <p:cNvSpPr/>
              <p:nvPr/>
            </p:nvSpPr>
            <p:spPr>
              <a:xfrm>
                <a:off x="2148841" y="4431548"/>
                <a:ext cx="140750" cy="15590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6322" y="3949908"/>
                <a:ext cx="583541" cy="583541"/>
              </a:xfrm>
              <a:prstGeom prst="rect">
                <a:avLst/>
              </a:prstGeom>
            </p:spPr>
          </p:pic>
          <p:sp>
            <p:nvSpPr>
              <p:cNvPr id="33" name="Rectangle 14">
                <a:extLst>
                  <a:ext uri="{FF2B5EF4-FFF2-40B4-BE49-F238E27FC236}">
                    <a16:creationId xmlns:a16="http://schemas.microsoft.com/office/drawing/2014/main" id="{E29D7914-DA01-4794-91CD-81677E3F7FE7}"/>
                  </a:ext>
                </a:extLst>
              </p:cNvPr>
              <p:cNvSpPr/>
              <p:nvPr/>
            </p:nvSpPr>
            <p:spPr>
              <a:xfrm>
                <a:off x="2934972" y="4179804"/>
                <a:ext cx="1720651" cy="285651"/>
              </a:xfrm>
              <a:prstGeom prst="rect">
                <a:avLst/>
              </a:prstGeom>
            </p:spPr>
            <p:txBody>
              <a:bodyPr wrap="square" lIns="0" tIns="0" rIns="0" bIns="36000" anchor="b">
                <a:spAutoFit/>
              </a:bodyPr>
              <a:lstStyle/>
              <a:p>
                <a:pPr>
                  <a:lnSpc>
                    <a:spcPct val="90000"/>
                  </a:lnSpc>
                  <a:tabLst>
                    <a:tab pos="769835" algn="l"/>
                  </a:tabLst>
                </a:pPr>
                <a:r>
                  <a:rPr lang="ru-RU" dirty="0">
                    <a:solidFill>
                      <a:srgbClr val="00338D"/>
                    </a:solidFill>
                  </a:rPr>
                  <a:t>Продвижение</a:t>
                </a: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6848464" y="2602506"/>
            <a:ext cx="4932649" cy="3450524"/>
            <a:chOff x="6765309" y="2590534"/>
            <a:chExt cx="4932649" cy="3450524"/>
          </a:xfrm>
        </p:grpSpPr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082977E8-45AC-4016-B28E-7C6A1641DB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79956" y="3215467"/>
              <a:ext cx="4011827" cy="673825"/>
            </a:xfrm>
            <a:custGeom>
              <a:avLst/>
              <a:gdLst/>
              <a:ahLst/>
              <a:cxnLst>
                <a:cxn ang="0">
                  <a:pos x="5483" y="814"/>
                </a:cxn>
                <a:cxn ang="0">
                  <a:pos x="1315" y="814"/>
                </a:cxn>
                <a:cxn ang="0">
                  <a:pos x="0" y="0"/>
                </a:cxn>
              </a:cxnLst>
              <a:rect l="0" t="0" r="r" b="b"/>
              <a:pathLst>
                <a:path w="5483" h="814">
                  <a:moveTo>
                    <a:pt x="5483" y="814"/>
                  </a:moveTo>
                  <a:lnTo>
                    <a:pt x="1315" y="81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5EB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05EFB08B-BF29-406E-8C08-7AC15A4F8EC0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7479955" y="4672797"/>
              <a:ext cx="3446317" cy="278604"/>
            </a:xfrm>
            <a:custGeom>
              <a:avLst/>
              <a:gdLst/>
              <a:ahLst/>
              <a:cxnLst>
                <a:cxn ang="0">
                  <a:pos x="5483" y="407"/>
                </a:cxn>
                <a:cxn ang="0">
                  <a:pos x="1315" y="407"/>
                </a:cxn>
                <a:cxn ang="0">
                  <a:pos x="0" y="0"/>
                </a:cxn>
              </a:cxnLst>
              <a:rect l="0" t="0" r="r" b="b"/>
              <a:pathLst>
                <a:path w="5483" h="407">
                  <a:moveTo>
                    <a:pt x="5483" y="407"/>
                  </a:moveTo>
                  <a:lnTo>
                    <a:pt x="1315" y="407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5EB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">
              <a:extLst>
                <a:ext uri="{FF2B5EF4-FFF2-40B4-BE49-F238E27FC236}">
                  <a16:creationId xmlns:a16="http://schemas.microsoft.com/office/drawing/2014/main" id="{082977E8-45AC-4016-B28E-7C6A1641DB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79956" y="4003526"/>
              <a:ext cx="3504372" cy="688849"/>
            </a:xfrm>
            <a:custGeom>
              <a:avLst/>
              <a:gdLst/>
              <a:ahLst/>
              <a:cxnLst>
                <a:cxn ang="0">
                  <a:pos x="5483" y="814"/>
                </a:cxn>
                <a:cxn ang="0">
                  <a:pos x="1315" y="814"/>
                </a:cxn>
                <a:cxn ang="0">
                  <a:pos x="0" y="0"/>
                </a:cxn>
              </a:cxnLst>
              <a:rect l="0" t="0" r="r" b="b"/>
              <a:pathLst>
                <a:path w="5483" h="814">
                  <a:moveTo>
                    <a:pt x="5483" y="814"/>
                  </a:moveTo>
                  <a:lnTo>
                    <a:pt x="1315" y="814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5EB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E26BEF30-0F91-4E83-8632-B8D2C774A6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1915" y="5332657"/>
              <a:ext cx="3801884" cy="441652"/>
            </a:xfrm>
            <a:custGeom>
              <a:avLst/>
              <a:gdLst/>
              <a:ahLst/>
              <a:cxnLst>
                <a:cxn ang="0">
                  <a:pos x="5483" y="0"/>
                </a:cxn>
                <a:cxn ang="0">
                  <a:pos x="1315" y="0"/>
                </a:cxn>
                <a:cxn ang="0">
                  <a:pos x="0" y="400"/>
                </a:cxn>
              </a:cxnLst>
              <a:rect l="0" t="0" r="r" b="b"/>
              <a:pathLst>
                <a:path w="5483" h="400">
                  <a:moveTo>
                    <a:pt x="5483" y="0"/>
                  </a:moveTo>
                  <a:lnTo>
                    <a:pt x="1315" y="0"/>
                  </a:lnTo>
                  <a:lnTo>
                    <a:pt x="0" y="400"/>
                  </a:lnTo>
                </a:path>
              </a:pathLst>
            </a:custGeom>
            <a:noFill/>
            <a:ln w="12700" cap="rnd">
              <a:solidFill>
                <a:srgbClr val="005EB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BCEEEBCC-8B3D-4EBE-8A30-41DC637C8B5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33489" y="3099869"/>
              <a:ext cx="1264469" cy="2801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89"/>
                </a:cxn>
                <a:cxn ang="0">
                  <a:pos x="544" y="544"/>
                </a:cxn>
                <a:cxn ang="0">
                  <a:pos x="0" y="0"/>
                </a:cxn>
              </a:cxnLst>
              <a:rect l="0" t="0" r="r" b="b"/>
              <a:pathLst>
                <a:path w="544" h="1089">
                  <a:moveTo>
                    <a:pt x="0" y="0"/>
                  </a:moveTo>
                  <a:cubicBezTo>
                    <a:pt x="0" y="1089"/>
                    <a:pt x="0" y="1089"/>
                    <a:pt x="0" y="1089"/>
                  </a:cubicBezTo>
                  <a:cubicBezTo>
                    <a:pt x="301" y="1089"/>
                    <a:pt x="544" y="845"/>
                    <a:pt x="544" y="544"/>
                  </a:cubicBezTo>
                  <a:cubicBezTo>
                    <a:pt x="544" y="244"/>
                    <a:pt x="301" y="0"/>
                    <a:pt x="0" y="0"/>
                  </a:cubicBezTo>
                  <a:close/>
                </a:path>
              </a:pathLst>
            </a:custGeom>
            <a:solidFill>
              <a:srgbClr val="0091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2284C55B-2C59-4F00-9DDF-A0E0F3D25E6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991316" y="2939023"/>
              <a:ext cx="893661" cy="3102035"/>
            </a:xfrm>
            <a:custGeom>
              <a:avLst/>
              <a:gdLst/>
              <a:ahLst/>
              <a:cxnLst>
                <a:cxn ang="0">
                  <a:pos x="2" y="1205"/>
                </a:cxn>
                <a:cxn ang="0">
                  <a:pos x="385" y="602"/>
                </a:cxn>
                <a:cxn ang="0">
                  <a:pos x="2" y="0"/>
                </a:cxn>
                <a:cxn ang="0">
                  <a:pos x="349" y="602"/>
                </a:cxn>
                <a:cxn ang="0">
                  <a:pos x="0" y="1206"/>
                </a:cxn>
              </a:cxnLst>
              <a:rect l="0" t="0" r="r" b="b"/>
              <a:pathLst>
                <a:path w="385" h="1206">
                  <a:moveTo>
                    <a:pt x="2" y="1205"/>
                  </a:moveTo>
                  <a:cubicBezTo>
                    <a:pt x="217" y="1104"/>
                    <a:pt x="385" y="860"/>
                    <a:pt x="385" y="602"/>
                  </a:cubicBezTo>
                  <a:cubicBezTo>
                    <a:pt x="385" y="345"/>
                    <a:pt x="217" y="101"/>
                    <a:pt x="2" y="0"/>
                  </a:cubicBezTo>
                  <a:cubicBezTo>
                    <a:pt x="210" y="120"/>
                    <a:pt x="349" y="345"/>
                    <a:pt x="349" y="602"/>
                  </a:cubicBezTo>
                  <a:cubicBezTo>
                    <a:pt x="349" y="861"/>
                    <a:pt x="209" y="1086"/>
                    <a:pt x="0" y="1206"/>
                  </a:cubicBezTo>
                </a:path>
              </a:pathLst>
            </a:custGeom>
            <a:solidFill>
              <a:srgbClr val="005E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 17">
              <a:extLst>
                <a:ext uri="{FF2B5EF4-FFF2-40B4-BE49-F238E27FC236}">
                  <a16:creationId xmlns:a16="http://schemas.microsoft.com/office/drawing/2014/main" id="{B9467620-7399-4F9B-B8E1-A1D2F6A6886C}"/>
                </a:ext>
              </a:extLst>
            </p:cNvPr>
            <p:cNvSpPr/>
            <p:nvPr/>
          </p:nvSpPr>
          <p:spPr>
            <a:xfrm>
              <a:off x="10710334" y="4162183"/>
              <a:ext cx="894822" cy="715277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Проекты</a:t>
              </a:r>
              <a:endPara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Rectangle 11">
              <a:extLst>
                <a:ext uri="{FF2B5EF4-FFF2-40B4-BE49-F238E27FC236}">
                  <a16:creationId xmlns:a16="http://schemas.microsoft.com/office/drawing/2014/main" id="{E045152A-3947-4587-8476-7059B3A23B5C}"/>
                </a:ext>
              </a:extLst>
            </p:cNvPr>
            <p:cNvSpPr/>
            <p:nvPr/>
          </p:nvSpPr>
          <p:spPr>
            <a:xfrm>
              <a:off x="7551917" y="5322091"/>
              <a:ext cx="1945138" cy="479550"/>
            </a:xfrm>
            <a:prstGeom prst="rect">
              <a:avLst/>
            </a:prstGeom>
          </p:spPr>
          <p:txBody>
            <a:bodyPr wrap="square" lIns="0" tIns="0" rIns="0" bIns="36000" anchor="b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515119" algn="l"/>
                </a:tabLst>
              </a:pPr>
              <a:r>
                <a:rPr lang="ru-RU" dirty="0">
                  <a:solidFill>
                    <a:srgbClr val="00338D"/>
                  </a:solidFill>
                </a:rPr>
                <a:t>          «Социальный предприниматель»</a:t>
              </a:r>
              <a:endParaRPr lang="en-GB" dirty="0">
                <a:solidFill>
                  <a:srgbClr val="00338D"/>
                </a:solidFill>
              </a:endParaRPr>
            </a:p>
          </p:txBody>
        </p:sp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8576" y="5203524"/>
              <a:ext cx="536661" cy="536661"/>
            </a:xfrm>
            <a:prstGeom prst="rect">
              <a:avLst/>
            </a:prstGeom>
          </p:spPr>
        </p:pic>
        <p:sp>
          <p:nvSpPr>
            <p:cNvPr id="90" name="Rectangle 11">
              <a:extLst>
                <a:ext uri="{FF2B5EF4-FFF2-40B4-BE49-F238E27FC236}">
                  <a16:creationId xmlns:a16="http://schemas.microsoft.com/office/drawing/2014/main" id="{E045152A-3947-4587-8476-7059B3A23B5C}"/>
                </a:ext>
              </a:extLst>
            </p:cNvPr>
            <p:cNvSpPr/>
            <p:nvPr/>
          </p:nvSpPr>
          <p:spPr>
            <a:xfrm>
              <a:off x="6765309" y="3507435"/>
              <a:ext cx="2731746" cy="478780"/>
            </a:xfrm>
            <a:prstGeom prst="rect">
              <a:avLst/>
            </a:prstGeom>
          </p:spPr>
          <p:txBody>
            <a:bodyPr wrap="square" lIns="0" tIns="0" rIns="0" bIns="36000" anchor="b">
              <a:spAutoFit/>
            </a:bodyPr>
            <a:lstStyle/>
            <a:p>
              <a:pPr algn="r">
                <a:lnSpc>
                  <a:spcPts val="1700"/>
                </a:lnSpc>
                <a:tabLst>
                  <a:tab pos="515119" algn="l"/>
                </a:tabLst>
              </a:pPr>
              <a:r>
                <a:rPr lang="ru-RU" dirty="0">
                  <a:solidFill>
                    <a:srgbClr val="00338D"/>
                  </a:solidFill>
                </a:rPr>
                <a:t> Лаборатория Социального предпринимательства</a:t>
              </a:r>
              <a:endParaRPr lang="en-GB" dirty="0">
                <a:solidFill>
                  <a:srgbClr val="00338D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426" y="4311491"/>
              <a:ext cx="627377" cy="627377"/>
            </a:xfrm>
            <a:prstGeom prst="rect">
              <a:avLst/>
            </a:prstGeom>
          </p:spPr>
        </p:pic>
        <p:sp>
          <p:nvSpPr>
            <p:cNvPr id="91" name="Rectangle 14">
              <a:extLst>
                <a:ext uri="{FF2B5EF4-FFF2-40B4-BE49-F238E27FC236}">
                  <a16:creationId xmlns:a16="http://schemas.microsoft.com/office/drawing/2014/main" id="{E29D7914-DA01-4794-91CD-81677E3F7FE7}"/>
                </a:ext>
              </a:extLst>
            </p:cNvPr>
            <p:cNvSpPr/>
            <p:nvPr/>
          </p:nvSpPr>
          <p:spPr>
            <a:xfrm>
              <a:off x="6875271" y="4592592"/>
              <a:ext cx="2306360" cy="285651"/>
            </a:xfrm>
            <a:prstGeom prst="rect">
              <a:avLst/>
            </a:prstGeom>
          </p:spPr>
          <p:txBody>
            <a:bodyPr wrap="square" lIns="0" tIns="0" rIns="0" bIns="36000" anchor="b">
              <a:spAutoFit/>
            </a:bodyPr>
            <a:lstStyle/>
            <a:p>
              <a:pPr algn="r">
                <a:lnSpc>
                  <a:spcPct val="90000"/>
                </a:lnSpc>
                <a:tabLst>
                  <a:tab pos="515119" algn="l"/>
                </a:tabLst>
              </a:pPr>
              <a:r>
                <a:rPr lang="ru-RU" dirty="0">
                  <a:solidFill>
                    <a:srgbClr val="00338D"/>
                  </a:solidFill>
                </a:rPr>
                <a:t>«Больше чем покупка»</a:t>
              </a:r>
              <a:endParaRPr lang="en-GB" dirty="0">
                <a:solidFill>
                  <a:srgbClr val="00338D"/>
                </a:solidFill>
              </a:endParaRPr>
            </a:p>
          </p:txBody>
        </p:sp>
        <p:sp>
          <p:nvSpPr>
            <p:cNvPr id="92" name="Oval 21">
              <a:extLst>
                <a:ext uri="{FF2B5EF4-FFF2-40B4-BE49-F238E27FC236}">
                  <a16:creationId xmlns:a16="http://schemas.microsoft.com/office/drawing/2014/main" id="{75142638-589C-473B-A435-D3027400D3ED}"/>
                </a:ext>
              </a:extLst>
            </p:cNvPr>
            <p:cNvSpPr/>
            <p:nvPr/>
          </p:nvSpPr>
          <p:spPr>
            <a:xfrm>
              <a:off x="10448748" y="5680958"/>
              <a:ext cx="140750" cy="155907"/>
            </a:xfrm>
            <a:prstGeom prst="ellipse">
              <a:avLst/>
            </a:prstGeom>
            <a:solidFill>
              <a:srgbClr val="6D207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4" name="Oval 22">
              <a:extLst>
                <a:ext uri="{FF2B5EF4-FFF2-40B4-BE49-F238E27FC236}">
                  <a16:creationId xmlns:a16="http://schemas.microsoft.com/office/drawing/2014/main" id="{53DBA03B-8A64-4CAF-BBD2-DBFD23E20DC4}"/>
                </a:ext>
              </a:extLst>
            </p:cNvPr>
            <p:cNvSpPr/>
            <p:nvPr/>
          </p:nvSpPr>
          <p:spPr>
            <a:xfrm>
              <a:off x="10037226" y="4849459"/>
              <a:ext cx="140750" cy="155907"/>
            </a:xfrm>
            <a:prstGeom prst="ellipse">
              <a:avLst/>
            </a:prstGeom>
            <a:solidFill>
              <a:srgbClr val="00A3A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19">
              <a:extLst>
                <a:ext uri="{FF2B5EF4-FFF2-40B4-BE49-F238E27FC236}">
                  <a16:creationId xmlns:a16="http://schemas.microsoft.com/office/drawing/2014/main" id="{FCAB6EAF-A0B6-4355-BF5E-EB6454792F61}"/>
                </a:ext>
              </a:extLst>
            </p:cNvPr>
            <p:cNvSpPr/>
            <p:nvPr/>
          </p:nvSpPr>
          <p:spPr>
            <a:xfrm>
              <a:off x="10026723" y="3947103"/>
              <a:ext cx="140750" cy="155907"/>
            </a:xfrm>
            <a:prstGeom prst="ellipse">
              <a:avLst/>
            </a:prstGeom>
            <a:solidFill>
              <a:srgbClr val="009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8E258D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273" y="3382914"/>
              <a:ext cx="620613" cy="620613"/>
            </a:xfrm>
            <a:prstGeom prst="rect">
              <a:avLst/>
            </a:prstGeom>
          </p:spPr>
        </p:pic>
        <p:sp>
          <p:nvSpPr>
            <p:cNvPr id="96" name="Rectangle 10">
              <a:extLst>
                <a:ext uri="{FF2B5EF4-FFF2-40B4-BE49-F238E27FC236}">
                  <a16:creationId xmlns:a16="http://schemas.microsoft.com/office/drawing/2014/main" id="{27578ECC-70D7-456D-9F6B-5A2DCB7FDA7F}"/>
                </a:ext>
              </a:extLst>
            </p:cNvPr>
            <p:cNvSpPr/>
            <p:nvPr/>
          </p:nvSpPr>
          <p:spPr>
            <a:xfrm>
              <a:off x="7258806" y="2756975"/>
              <a:ext cx="2490697" cy="472368"/>
            </a:xfrm>
            <a:prstGeom prst="rect">
              <a:avLst/>
            </a:prstGeom>
          </p:spPr>
          <p:txBody>
            <a:bodyPr wrap="square" lIns="0" tIns="0" rIns="0" bIns="36000" anchor="b">
              <a:spAutoFit/>
            </a:bodyPr>
            <a:lstStyle/>
            <a:p>
              <a:pPr algn="r">
                <a:lnSpc>
                  <a:spcPts val="1700"/>
                </a:lnSpc>
                <a:tabLst>
                  <a:tab pos="515119" algn="l"/>
                </a:tabLst>
              </a:pPr>
              <a:r>
                <a:rPr lang="ru-RU" dirty="0">
                  <a:solidFill>
                    <a:srgbClr val="00338D"/>
                  </a:solidFill>
                </a:rPr>
                <a:t>Слеты социальных предпринимателей </a:t>
              </a: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8069" y="2590534"/>
              <a:ext cx="589320" cy="589320"/>
            </a:xfrm>
            <a:prstGeom prst="rect">
              <a:avLst/>
            </a:prstGeom>
          </p:spPr>
        </p:pic>
        <p:sp>
          <p:nvSpPr>
            <p:cNvPr id="97" name="Oval 18">
              <a:extLst>
                <a:ext uri="{FF2B5EF4-FFF2-40B4-BE49-F238E27FC236}">
                  <a16:creationId xmlns:a16="http://schemas.microsoft.com/office/drawing/2014/main" id="{9B601E47-4815-4A3C-B10C-3BCBD3CB0714}"/>
                </a:ext>
              </a:extLst>
            </p:cNvPr>
            <p:cNvSpPr/>
            <p:nvPr/>
          </p:nvSpPr>
          <p:spPr>
            <a:xfrm>
              <a:off x="10496527" y="3139532"/>
              <a:ext cx="140750" cy="155907"/>
            </a:xfrm>
            <a:prstGeom prst="ellipse">
              <a:avLst/>
            </a:prstGeom>
            <a:solidFill>
              <a:srgbClr val="00338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70" name="Picture 6" descr="https://cdn3.iconfinder.com/data/icons/e-commerce-pt-2/96/money_bag_russian_ruble_currency-1024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91" y="5277018"/>
            <a:ext cx="469225" cy="469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Прямая соединительная линия 70"/>
          <p:cNvCxnSpPr/>
          <p:nvPr/>
        </p:nvCxnSpPr>
        <p:spPr>
          <a:xfrm flipV="1">
            <a:off x="2048505" y="1142549"/>
            <a:ext cx="8169876" cy="0"/>
          </a:xfrm>
          <a:prstGeom prst="line">
            <a:avLst/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1488</Words>
  <Application>Microsoft Office PowerPoint</Application>
  <PresentationFormat>Широкоэкранный</PresentationFormat>
  <Paragraphs>227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Cambria</vt:lpstr>
      <vt:lpstr>Open Sans</vt:lpstr>
      <vt:lpstr>PT Sans</vt:lpstr>
      <vt:lpstr>Times New Roman</vt:lpstr>
      <vt:lpstr>Тема Office</vt:lpstr>
      <vt:lpstr>Презентация PowerPoint</vt:lpstr>
      <vt:lpstr>Нормативно-правовое регулирование</vt:lpstr>
      <vt:lpstr>Категории социального предпринимательства</vt:lpstr>
      <vt:lpstr>Как стать социальным предпринимателем</vt:lpstr>
      <vt:lpstr>Меры поддержки</vt:lpstr>
      <vt:lpstr>Презентация PowerPoint</vt:lpstr>
      <vt:lpstr>Финансовая поддержка</vt:lpstr>
      <vt:lpstr>Бесплатный поиск сотрудников на hh.ru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Гершун</dc:creator>
  <cp:lastModifiedBy>Наталья Владимировна Филиппова</cp:lastModifiedBy>
  <cp:revision>236</cp:revision>
  <dcterms:created xsi:type="dcterms:W3CDTF">2018-06-30T05:44:24Z</dcterms:created>
  <dcterms:modified xsi:type="dcterms:W3CDTF">2023-02-09T03:18:37Z</dcterms:modified>
</cp:coreProperties>
</file>