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345" r:id="rId4"/>
    <p:sldId id="271" r:id="rId5"/>
    <p:sldId id="343" r:id="rId6"/>
    <p:sldId id="342" r:id="rId7"/>
    <p:sldId id="346" r:id="rId8"/>
    <p:sldId id="274" r:id="rId9"/>
    <p:sldId id="266" r:id="rId10"/>
    <p:sldId id="341" r:id="rId11"/>
    <p:sldId id="270" r:id="rId12"/>
    <p:sldId id="339" r:id="rId13"/>
    <p:sldId id="265" r:id="rId14"/>
    <p:sldId id="340" r:id="rId15"/>
    <p:sldId id="335" r:id="rId16"/>
    <p:sldId id="337" r:id="rId17"/>
    <p:sldId id="269" r:id="rId18"/>
  </p:sldIdLst>
  <p:sldSz cx="12192000" cy="6858000"/>
  <p:notesSz cx="6810375" cy="99425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irce" panose="020B0502020203020203" pitchFamily="34" charset="-52"/>
      <p:regular r:id="rId26"/>
    </p:embeddedFont>
    <p:embeddedFont>
      <p:font typeface="Circe Bold" panose="020B0602020203020203" pitchFamily="34" charset="-52"/>
      <p:bold r:id="rId27"/>
    </p:embeddedFont>
    <p:embeddedFont>
      <p:font typeface="Circe ExtraLight" panose="020B0302020203020203" pitchFamily="34" charset="-52"/>
      <p:regular r:id="rId28"/>
    </p:embeddedFont>
    <p:embeddedFont>
      <p:font typeface="Circe Light" panose="020B0402020203020203" pitchFamily="34" charset="-52"/>
      <p:regular r:id="rId29"/>
    </p:embeddedFont>
    <p:embeddedFont>
      <p:font typeface="Montserrat SemiBold" panose="00000700000000000000" pitchFamily="2" charset="-52"/>
      <p:bold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8C2"/>
    <a:srgbClr val="5E3427"/>
    <a:srgbClr val="F5ECE3"/>
    <a:srgbClr val="BF966F"/>
    <a:srgbClr val="ED5539"/>
    <a:srgbClr val="BFBFBF"/>
    <a:srgbClr val="F2ECDE"/>
    <a:srgbClr val="FC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258" y="114"/>
      </p:cViewPr>
      <p:guideLst>
        <p:guide orient="horz" pos="2160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D84A3-A498-4A63-A112-9AF7CC110F1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08D8-ABB0-4BBA-8039-9B2A39CFF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3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10"/>
            <a:ext cx="7269163" cy="338554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0196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13EA59EF-47AE-4BEF-B6B3-C63F8FBCA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1830762"/>
            <a:ext cx="5741988" cy="389986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 sz="11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37497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1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8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87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828921AA-6420-428C-87A7-93BF2E6483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3579631"/>
            <a:ext cx="5150093" cy="291006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88387A86-251A-48E5-B604-048DE2595C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70433" y="3579631"/>
            <a:ext cx="5150093" cy="291006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314425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ный слайд">
    <p:bg>
      <p:bgPr>
        <a:solidFill>
          <a:srgbClr val="F2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2D58D3-2B3B-40C0-B8C6-6FBCC56A9D40}"/>
              </a:ext>
            </a:extLst>
          </p:cNvPr>
          <p:cNvSpPr/>
          <p:nvPr userDrawn="1"/>
        </p:nvSpPr>
        <p:spPr>
          <a:xfrm>
            <a:off x="0" y="2816316"/>
            <a:ext cx="12192000" cy="1225367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F966F"/>
              </a:solidFill>
            </a:endParaRPr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id="{1CAA5684-98EC-4D67-845B-FE1104876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3176858"/>
            <a:ext cx="11449050" cy="460375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2800">
                <a:solidFill>
                  <a:schemeClr val="bg1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переходного слайда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95550433-0183-4897-905C-226D071E05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4402225"/>
            <a:ext cx="11449050" cy="338554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18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36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9670A7-0167-4052-82A0-BD9141F97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C10FFFD7-7F50-44C1-A6F7-2F09C2B32B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650" y="3555465"/>
            <a:ext cx="7288214" cy="338554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18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Описание пункта</a:t>
            </a:r>
          </a:p>
        </p:txBody>
      </p:sp>
      <p:sp>
        <p:nvSpPr>
          <p:cNvPr id="7" name="Текст 19">
            <a:extLst>
              <a:ext uri="{FF2B5EF4-FFF2-40B4-BE49-F238E27FC236}">
                <a16:creationId xmlns:a16="http://schemas.microsoft.com/office/drawing/2014/main" id="{D3E9B93E-6344-4749-BEB8-D0C2CCF1A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968090"/>
            <a:ext cx="7288214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ED5539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92063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02.02.2022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00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10"/>
            <a:ext cx="7269163" cy="338554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6" name="Рисунок 3">
            <a:extLst>
              <a:ext uri="{FF2B5EF4-FFF2-40B4-BE49-F238E27FC236}">
                <a16:creationId xmlns:a16="http://schemas.microsoft.com/office/drawing/2014/main" id="{DAEBDC10-FDF9-40E3-A14F-17D6E352E4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863" y="1125055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12B2F0C6-682C-4395-9B9B-B0DC4ED81A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3036" y="4368378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40796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09"/>
            <a:ext cx="4952415" cy="455687"/>
          </a:xfrm>
          <a:prstGeom prst="rect">
            <a:avLst/>
          </a:prstGeom>
          <a:solidFill>
            <a:srgbClr val="ED5539"/>
          </a:solidFill>
        </p:spPr>
        <p:txBody>
          <a:bodyPr anchor="ctr"/>
          <a:lstStyle>
            <a:lvl1pPr marL="360000">
              <a:buNone/>
              <a:defRPr sz="2000">
                <a:solidFill>
                  <a:schemeClr val="bg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96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0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3">
            <a:extLst>
              <a:ext uri="{FF2B5EF4-FFF2-40B4-BE49-F238E27FC236}">
                <a16:creationId xmlns:a16="http://schemas.microsoft.com/office/drawing/2014/main" id="{41737958-1DB1-43D6-B70A-F8F8B6EEF3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863" y="1125055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B662E86E-8E61-4CA7-BB30-C577510330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3036" y="4368378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231329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D9207CB-61A8-4923-975A-FFC2C740D7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0285" y="1188000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8FDB91B0-CDFE-4C41-9C7A-0CD0AEB0C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97458" y="4431323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87536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3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13EA59EF-47AE-4BEF-B6B3-C63F8FBCA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830762"/>
            <a:ext cx="5741988" cy="389986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 sz="11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09971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9" r:id="rId3"/>
    <p:sldLayoutId id="2147483662" r:id="rId4"/>
    <p:sldLayoutId id="2147483678" r:id="rId5"/>
    <p:sldLayoutId id="2147483680" r:id="rId6"/>
    <p:sldLayoutId id="2147483674" r:id="rId7"/>
    <p:sldLayoutId id="2147483670" r:id="rId8"/>
    <p:sldLayoutId id="2147483676" r:id="rId9"/>
    <p:sldLayoutId id="2147483677" r:id="rId10"/>
    <p:sldLayoutId id="2147483671" r:id="rId11"/>
    <p:sldLayoutId id="2147483672" r:id="rId12"/>
    <p:sldLayoutId id="2147483675" r:id="rId13"/>
    <p:sldLayoutId id="2147483673" r:id="rId14"/>
    <p:sldLayoutId id="2147483664" r:id="rId15"/>
    <p:sldLayoutId id="2147483663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2048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1141" userDrawn="1">
          <p15:clr>
            <a:srgbClr val="F26B43"/>
          </p15:clr>
        </p15:guide>
        <p15:guide id="10" pos="6562" userDrawn="1">
          <p15:clr>
            <a:srgbClr val="F26B43"/>
          </p15:clr>
        </p15:guide>
        <p15:guide id="11" pos="4747" userDrawn="1">
          <p15:clr>
            <a:srgbClr val="F26B43"/>
          </p15:clr>
        </p15:guide>
        <p15:guide id="12" pos="2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A1AA5E-7770-40B9-B5C0-DEE52122CC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1247421"/>
            <a:ext cx="6646013" cy="318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39009-7F1C-45C1-8A5C-1109A88D164D}"/>
              </a:ext>
            </a:extLst>
          </p:cNvPr>
          <p:cNvSpPr txBox="1"/>
          <p:nvPr/>
        </p:nvSpPr>
        <p:spPr>
          <a:xfrm>
            <a:off x="4961770" y="5567403"/>
            <a:ext cx="43640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+7 (3952) 202-102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info@mb38.ru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mb38.ru</a:t>
            </a:r>
          </a:p>
        </p:txBody>
      </p:sp>
    </p:spTree>
    <p:extLst>
      <p:ext uri="{BB962C8B-B14F-4D97-AF65-F5344CB8AC3E}">
        <p14:creationId xmlns:p14="http://schemas.microsoft.com/office/powerpoint/2010/main" val="307267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16919D6-E443-4C14-ABC0-E1DE1EF98938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3079D65-BF4E-47B4-B44D-25D7163C697B}"/>
              </a:ext>
            </a:extLst>
          </p:cNvPr>
          <p:cNvCxnSpPr>
            <a:cxnSpLocks/>
          </p:cNvCxnSpPr>
          <p:nvPr/>
        </p:nvCxnSpPr>
        <p:spPr>
          <a:xfrm flipV="1">
            <a:off x="6932921" y="3385143"/>
            <a:ext cx="0" cy="40067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CE71894-F692-4B26-82FC-0EF3A102D4E7}"/>
              </a:ext>
            </a:extLst>
          </p:cNvPr>
          <p:cNvSpPr/>
          <p:nvPr/>
        </p:nvSpPr>
        <p:spPr>
          <a:xfrm>
            <a:off x="5275601" y="1078917"/>
            <a:ext cx="3955082" cy="24465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DF96787-EE6E-41FB-A93B-A5EDD1E46877}"/>
              </a:ext>
            </a:extLst>
          </p:cNvPr>
          <p:cNvCxnSpPr>
            <a:cxnSpLocks/>
          </p:cNvCxnSpPr>
          <p:nvPr/>
        </p:nvCxnSpPr>
        <p:spPr>
          <a:xfrm>
            <a:off x="0" y="3944372"/>
            <a:ext cx="9076363" cy="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08696284-07D7-441E-89A8-F73B61335245}"/>
              </a:ext>
            </a:extLst>
          </p:cNvPr>
          <p:cNvSpPr/>
          <p:nvPr/>
        </p:nvSpPr>
        <p:spPr>
          <a:xfrm>
            <a:off x="2189842" y="3814197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5EE5C44-70F0-45AE-92DD-CAC20A7FB8B0}"/>
              </a:ext>
            </a:extLst>
          </p:cNvPr>
          <p:cNvSpPr/>
          <p:nvPr/>
        </p:nvSpPr>
        <p:spPr>
          <a:xfrm>
            <a:off x="6802746" y="3801320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3F49245-0071-410D-9201-59364C0F6D9F}"/>
              </a:ext>
            </a:extLst>
          </p:cNvPr>
          <p:cNvSpPr/>
          <p:nvPr/>
        </p:nvSpPr>
        <p:spPr>
          <a:xfrm>
            <a:off x="8892577" y="3801320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56C6EF2-FCB3-4998-BFCE-E90A3A697E27}"/>
              </a:ext>
            </a:extLst>
          </p:cNvPr>
          <p:cNvSpPr/>
          <p:nvPr/>
        </p:nvSpPr>
        <p:spPr>
          <a:xfrm>
            <a:off x="4789479" y="3826248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F50F8AF-CEDC-4F0A-849E-47D64C54DC4C}"/>
              </a:ext>
            </a:extLst>
          </p:cNvPr>
          <p:cNvCxnSpPr>
            <a:cxnSpLocks/>
          </p:cNvCxnSpPr>
          <p:nvPr/>
        </p:nvCxnSpPr>
        <p:spPr>
          <a:xfrm flipV="1">
            <a:off x="2320017" y="3425578"/>
            <a:ext cx="0" cy="40067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F86D17-FDB2-458C-BB16-3FF877A26AEC}"/>
              </a:ext>
            </a:extLst>
          </p:cNvPr>
          <p:cNvSpPr txBox="1"/>
          <p:nvPr/>
        </p:nvSpPr>
        <p:spPr>
          <a:xfrm>
            <a:off x="5308003" y="1832484"/>
            <a:ext cx="371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Финансовый или управленческий аудит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Технический аудит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BAC8AA-D1AE-4B7B-A5CD-F625E537D265}"/>
              </a:ext>
            </a:extLst>
          </p:cNvPr>
          <p:cNvSpPr txBox="1"/>
          <p:nvPr/>
        </p:nvSpPr>
        <p:spPr>
          <a:xfrm>
            <a:off x="5301536" y="2300661"/>
            <a:ext cx="3714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Инженерно-консультационные, проектно-конструкторские и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расчётно-аналитические услуги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и программы технического производства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93BC5B6-5EC9-474C-9A6D-32B035935F2A}"/>
              </a:ext>
            </a:extLst>
          </p:cNvPr>
          <p:cNvSpPr txBox="1">
            <a:spLocks/>
          </p:cNvSpPr>
          <p:nvPr/>
        </p:nvSpPr>
        <p:spPr>
          <a:xfrm>
            <a:off x="371475" y="1535124"/>
            <a:ext cx="3714750" cy="36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irce Bold" panose="020B06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17CC4AB-38D7-4E9B-9BBD-04411B74AD34}"/>
              </a:ext>
            </a:extLst>
          </p:cNvPr>
          <p:cNvSpPr txBox="1">
            <a:spLocks/>
          </p:cNvSpPr>
          <p:nvPr/>
        </p:nvSpPr>
        <p:spPr>
          <a:xfrm>
            <a:off x="4238625" y="1535124"/>
            <a:ext cx="3714750" cy="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irce Bold" panose="020B06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42" name="Текст 1">
            <a:extLst>
              <a:ext uri="{FF2B5EF4-FFF2-40B4-BE49-F238E27FC236}">
                <a16:creationId xmlns:a16="http://schemas.microsoft.com/office/drawing/2014/main" id="{2C042A8C-880C-4138-BDFA-7685029FF979}"/>
              </a:ext>
            </a:extLst>
          </p:cNvPr>
          <p:cNvSpPr txBox="1">
            <a:spLocks/>
          </p:cNvSpPr>
          <p:nvPr/>
        </p:nvSpPr>
        <p:spPr>
          <a:xfrm>
            <a:off x="493854" y="476020"/>
            <a:ext cx="8204200" cy="46037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Региональный центр инжиниринга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8B15E32-7838-4FDD-8EA2-169CD8BBF77E}"/>
              </a:ext>
            </a:extLst>
          </p:cNvPr>
          <p:cNvSpPr/>
          <p:nvPr/>
        </p:nvSpPr>
        <p:spPr>
          <a:xfrm>
            <a:off x="587261" y="1111359"/>
            <a:ext cx="4066161" cy="2414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073992-D1F2-4E63-A45A-15BD6931CB0B}"/>
              </a:ext>
            </a:extLst>
          </p:cNvPr>
          <p:cNvSpPr txBox="1"/>
          <p:nvPr/>
        </p:nvSpPr>
        <p:spPr>
          <a:xfrm>
            <a:off x="652654" y="1825140"/>
            <a:ext cx="39857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Содействие в прототипировании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CAD/CAM/CAE – моделирование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Разработка конструкторской документации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Консультирование в сфере инжиниринга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3FACA4-1985-4648-A4BB-4D1D13936B55}"/>
              </a:ext>
            </a:extLst>
          </p:cNvPr>
          <p:cNvSpPr txBox="1"/>
          <p:nvPr/>
        </p:nvSpPr>
        <p:spPr>
          <a:xfrm>
            <a:off x="652654" y="1310101"/>
            <a:ext cx="4028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cs typeface="Times New Roman" panose="02020603050405020304" pitchFamily="18" charset="0"/>
              </a:rPr>
              <a:t>КОНСАЛТИНГ И ИНЖИНИРИНГ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6C6C85-420E-4336-A677-330413E462BE}"/>
              </a:ext>
            </a:extLst>
          </p:cNvPr>
          <p:cNvSpPr txBox="1"/>
          <p:nvPr/>
        </p:nvSpPr>
        <p:spPr>
          <a:xfrm>
            <a:off x="5628335" y="1284311"/>
            <a:ext cx="3150951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cs typeface="Times New Roman" panose="02020603050405020304" pitchFamily="18" charset="0"/>
              </a:rPr>
              <a:t>АУДИТ И РАЗРАБОТКА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F920326-5F50-43B5-A1BC-1FB74501E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4F1F537-8BDB-458C-9865-A80E46AC4FB2}"/>
              </a:ext>
            </a:extLst>
          </p:cNvPr>
          <p:cNvSpPr txBox="1"/>
          <p:nvPr/>
        </p:nvSpPr>
        <p:spPr>
          <a:xfrm>
            <a:off x="493854" y="432305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kern="0" dirty="0">
                <a:effectLst/>
              </a:rPr>
              <a:t> </a:t>
            </a:r>
            <a:r>
              <a:rPr kumimoji="0" lang="ru-RU" sz="1800" b="1" i="0" u="none" strike="noStrike" kern="1200" cap="none" spc="0" normalizeH="0" baseline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Фонд финансирует до 75 % от стоимости услуги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EA1D09CA-2CE9-4CC3-9A46-903341CF7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8058"/>
              </p:ext>
            </p:extLst>
          </p:nvPr>
        </p:nvGraphicFramePr>
        <p:xfrm>
          <a:off x="1073888" y="4240793"/>
          <a:ext cx="8293396" cy="22219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166884">
                  <a:extLst>
                    <a:ext uri="{9D8B030D-6E8A-4147-A177-3AD203B41FA5}">
                      <a16:colId xmlns:a16="http://schemas.microsoft.com/office/drawing/2014/main" val="3001182624"/>
                    </a:ext>
                  </a:extLst>
                </a:gridCol>
                <a:gridCol w="2126512">
                  <a:extLst>
                    <a:ext uri="{9D8B030D-6E8A-4147-A177-3AD203B41FA5}">
                      <a16:colId xmlns:a16="http://schemas.microsoft.com/office/drawing/2014/main" val="2940474654"/>
                    </a:ext>
                  </a:extLst>
                </a:gridCol>
              </a:tblGrid>
              <a:tr h="102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услуг исполнителей</a:t>
                      </a:r>
                    </a:p>
                  </a:txBody>
                  <a:tcPr marL="68580" marR="68580" marT="0" marB="0" anchor="ctr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8189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ru-RU" sz="1800" b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оздание</a:t>
                      </a: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800" b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апгрейт</a:t>
                      </a: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35 000 руб.</a:t>
                      </a:r>
                    </a:p>
                  </a:txBody>
                  <a:tcPr marL="68580" marR="68580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06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35 000 руб.</a:t>
                      </a:r>
                    </a:p>
                  </a:txBody>
                  <a:tcPr marL="68580" marR="68580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90167"/>
                  </a:ext>
                </a:extLst>
              </a:tr>
            </a:tbl>
          </a:graphicData>
        </a:graphic>
      </p:graphicFrame>
      <p:sp>
        <p:nvSpPr>
          <p:cNvPr id="41" name="Овал 40">
            <a:extLst>
              <a:ext uri="{FF2B5EF4-FFF2-40B4-BE49-F238E27FC236}">
                <a16:creationId xmlns:a16="http://schemas.microsoft.com/office/drawing/2014/main" id="{5D5CA3C2-5D74-4240-898F-CC07F398ADE3}"/>
              </a:ext>
            </a:extLst>
          </p:cNvPr>
          <p:cNvSpPr/>
          <p:nvPr/>
        </p:nvSpPr>
        <p:spPr>
          <a:xfrm>
            <a:off x="745931" y="5099241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FFC6CBD-3B01-4480-AECE-3BFD29AAA4DA}"/>
              </a:ext>
            </a:extLst>
          </p:cNvPr>
          <p:cNvSpPr/>
          <p:nvPr/>
        </p:nvSpPr>
        <p:spPr>
          <a:xfrm>
            <a:off x="745931" y="5746641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C1A895-0959-47E7-BD30-EDDC836ED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99" y="2621667"/>
            <a:ext cx="145288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Центр кластерного развития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0FA2467-9723-4879-9FC5-1DF45F39BCD8}"/>
              </a:ext>
            </a:extLst>
          </p:cNvPr>
          <p:cNvSpPr/>
          <p:nvPr/>
        </p:nvSpPr>
        <p:spPr>
          <a:xfrm>
            <a:off x="395513" y="4562581"/>
            <a:ext cx="11421626" cy="1936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8A7C9C-7F6D-43B5-975D-3919E94391BB}"/>
              </a:ext>
            </a:extLst>
          </p:cNvPr>
          <p:cNvSpPr txBox="1"/>
          <p:nvPr/>
        </p:nvSpPr>
        <p:spPr>
          <a:xfrm>
            <a:off x="923322" y="5609646"/>
            <a:ext cx="540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irce Light" panose="020B0402020203020203" pitchFamily="34" charset="-52"/>
                <a:cs typeface="Lato Light"/>
              </a:rPr>
              <a:t>Разработка и реализация совместных </a:t>
            </a:r>
            <a:br>
              <a:rPr lang="ru-RU" dirty="0">
                <a:latin typeface="Circe Light" panose="020B0402020203020203" pitchFamily="34" charset="-52"/>
                <a:cs typeface="Lato Light"/>
              </a:rPr>
            </a:br>
            <a:r>
              <a:rPr lang="ru-RU" dirty="0">
                <a:latin typeface="Circe Light" panose="020B0402020203020203" pitchFamily="34" charset="-52"/>
                <a:cs typeface="Lato Light"/>
              </a:rPr>
              <a:t>кластерных проектов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855D1F-6911-47BF-9083-620B0857B7B0}"/>
              </a:ext>
            </a:extLst>
          </p:cNvPr>
          <p:cNvSpPr txBox="1"/>
          <p:nvPr/>
        </p:nvSpPr>
        <p:spPr>
          <a:xfrm>
            <a:off x="6793590" y="5648802"/>
            <a:ext cx="540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irce Light" panose="020B0402020203020203" pitchFamily="34" charset="-52"/>
                <a:cs typeface="Lato Light"/>
              </a:rPr>
              <a:t>Организация подготовки, переподготовки </a:t>
            </a:r>
            <a:br>
              <a:rPr lang="ru-RU" dirty="0">
                <a:latin typeface="Circe Light" panose="020B0402020203020203" pitchFamily="34" charset="-52"/>
                <a:cs typeface="Lato Light"/>
              </a:rPr>
            </a:br>
            <a:r>
              <a:rPr lang="ru-RU" dirty="0">
                <a:latin typeface="Circe Light" panose="020B0402020203020203" pitchFamily="34" charset="-52"/>
                <a:cs typeface="Lato Light"/>
              </a:rPr>
              <a:t>и повышения квалификации кадров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1E2894-3B95-420B-B665-5E95F1E5BE97}"/>
              </a:ext>
            </a:extLst>
          </p:cNvPr>
          <p:cNvSpPr txBox="1"/>
          <p:nvPr/>
        </p:nvSpPr>
        <p:spPr>
          <a:xfrm>
            <a:off x="917978" y="4827490"/>
            <a:ext cx="471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irce Light" panose="020B0402020203020203" pitchFamily="34" charset="-52"/>
                <a:cs typeface="Lato Light"/>
              </a:rPr>
              <a:t>Содействие в получении государственной поддержки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2A402C-7FD3-4464-B3BB-3B4BF4587122}"/>
              </a:ext>
            </a:extLst>
          </p:cNvPr>
          <p:cNvSpPr txBox="1"/>
          <p:nvPr/>
        </p:nvSpPr>
        <p:spPr>
          <a:xfrm>
            <a:off x="6829878" y="4843862"/>
            <a:ext cx="527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irce Light" panose="020B0402020203020203" pitchFamily="34" charset="-52"/>
                <a:cs typeface="Lato Light"/>
              </a:rPr>
              <a:t>Вывод на рынок новых продуктов (услуг) участников кластеров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DF3EBFB-83DC-455A-9034-614F076B101F}"/>
              </a:ext>
            </a:extLst>
          </p:cNvPr>
          <p:cNvSpPr/>
          <p:nvPr/>
        </p:nvSpPr>
        <p:spPr>
          <a:xfrm>
            <a:off x="793424" y="4934999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860867C-07C7-4170-9618-E7E92664E35E}"/>
              </a:ext>
            </a:extLst>
          </p:cNvPr>
          <p:cNvSpPr/>
          <p:nvPr/>
        </p:nvSpPr>
        <p:spPr>
          <a:xfrm>
            <a:off x="781079" y="5693220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D3EF5FA5-AF97-4866-A159-C53A530B7D65}"/>
              </a:ext>
            </a:extLst>
          </p:cNvPr>
          <p:cNvSpPr/>
          <p:nvPr/>
        </p:nvSpPr>
        <p:spPr>
          <a:xfrm>
            <a:off x="6632683" y="497057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D25CF3D-3AD5-4160-AD12-DE2C3E853D8E}"/>
              </a:ext>
            </a:extLst>
          </p:cNvPr>
          <p:cNvSpPr/>
          <p:nvPr/>
        </p:nvSpPr>
        <p:spPr>
          <a:xfrm>
            <a:off x="6620338" y="5728799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B0BEBD0-40A4-4413-BCA7-D28D2FA61A6E}"/>
              </a:ext>
            </a:extLst>
          </p:cNvPr>
          <p:cNvGrpSpPr/>
          <p:nvPr/>
        </p:nvGrpSpPr>
        <p:grpSpPr>
          <a:xfrm>
            <a:off x="17688" y="1076242"/>
            <a:ext cx="10009607" cy="2886406"/>
            <a:chOff x="1474045" y="1285903"/>
            <a:chExt cx="10009607" cy="2676748"/>
          </a:xfrm>
        </p:grpSpPr>
        <p:sp>
          <p:nvSpPr>
            <p:cNvPr id="29" name="Заголовок 1">
              <a:extLst>
                <a:ext uri="{FF2B5EF4-FFF2-40B4-BE49-F238E27FC236}">
                  <a16:creationId xmlns:a16="http://schemas.microsoft.com/office/drawing/2014/main" id="{955E807A-959D-4FF3-A11D-645C041996F7}"/>
                </a:ext>
              </a:extLst>
            </p:cNvPr>
            <p:cNvSpPr txBox="1">
              <a:spLocks/>
            </p:cNvSpPr>
            <p:nvPr/>
          </p:nvSpPr>
          <p:spPr>
            <a:xfrm>
              <a:off x="3168278" y="1285903"/>
              <a:ext cx="2247910" cy="2817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anose="020B0502020203020203" pitchFamily="34" charset="-52"/>
                  <a:ea typeface="+mj-ea"/>
                  <a:cs typeface="Times New Roman" panose="02020603050405020304" pitchFamily="18" charset="0"/>
                </a:rPr>
                <a:t>Фармацевтический</a:t>
              </a:r>
            </a:p>
          </p:txBody>
        </p:sp>
        <p:sp>
          <p:nvSpPr>
            <p:cNvPr id="30" name="Заголовок 1">
              <a:extLst>
                <a:ext uri="{FF2B5EF4-FFF2-40B4-BE49-F238E27FC236}">
                  <a16:creationId xmlns:a16="http://schemas.microsoft.com/office/drawing/2014/main" id="{222522D6-DB46-4CD9-A984-364B095B3B3C}"/>
                </a:ext>
              </a:extLst>
            </p:cNvPr>
            <p:cNvSpPr txBox="1">
              <a:spLocks/>
            </p:cNvSpPr>
            <p:nvPr/>
          </p:nvSpPr>
          <p:spPr>
            <a:xfrm>
              <a:off x="2421774" y="2101203"/>
              <a:ext cx="2303471" cy="3350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anose="020B0502020203020203" pitchFamily="34" charset="-52"/>
                  <a:ea typeface="+mj-ea"/>
                  <a:cs typeface="Times New Roman" panose="02020603050405020304" pitchFamily="18" charset="0"/>
                </a:rPr>
                <a:t>Агропромышленный</a:t>
              </a:r>
            </a:p>
          </p:txBody>
        </p:sp>
        <p:sp>
          <p:nvSpPr>
            <p:cNvPr id="31" name="Заголовок 1">
              <a:extLst>
                <a:ext uri="{FF2B5EF4-FFF2-40B4-BE49-F238E27FC236}">
                  <a16:creationId xmlns:a16="http://schemas.microsoft.com/office/drawing/2014/main" id="{029BAEE7-469D-4B56-81A7-5995A37EA733}"/>
                </a:ext>
              </a:extLst>
            </p:cNvPr>
            <p:cNvSpPr txBox="1">
              <a:spLocks/>
            </p:cNvSpPr>
            <p:nvPr/>
          </p:nvSpPr>
          <p:spPr>
            <a:xfrm>
              <a:off x="1474045" y="2849272"/>
              <a:ext cx="3251200" cy="3256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anose="020B0502020203020203" pitchFamily="34" charset="-52"/>
                  <a:ea typeface="+mj-ea"/>
                  <a:cs typeface="Times New Roman" panose="02020603050405020304" pitchFamily="18" charset="0"/>
                </a:rPr>
                <a:t>Туристско-рекреационный</a:t>
              </a:r>
            </a:p>
          </p:txBody>
        </p:sp>
        <p:sp>
          <p:nvSpPr>
            <p:cNvPr id="32" name="Заголовок 1">
              <a:extLst>
                <a:ext uri="{FF2B5EF4-FFF2-40B4-BE49-F238E27FC236}">
                  <a16:creationId xmlns:a16="http://schemas.microsoft.com/office/drawing/2014/main" id="{DD3C68BA-DE84-49EB-837A-F3D7750A4738}"/>
                </a:ext>
              </a:extLst>
            </p:cNvPr>
            <p:cNvSpPr txBox="1">
              <a:spLocks/>
            </p:cNvSpPr>
            <p:nvPr/>
          </p:nvSpPr>
          <p:spPr>
            <a:xfrm>
              <a:off x="6757000" y="1293068"/>
              <a:ext cx="2506187" cy="2399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anose="020B0502020203020203" pitchFamily="34" charset="-52"/>
                  <a:ea typeface="+mj-ea"/>
                  <a:cs typeface="Times New Roman" panose="02020603050405020304" pitchFamily="18" charset="0"/>
                </a:rPr>
                <a:t>Машиностроительный</a:t>
              </a:r>
            </a:p>
          </p:txBody>
        </p:sp>
        <p:sp>
          <p:nvSpPr>
            <p:cNvPr id="33" name="Заголовок 1">
              <a:extLst>
                <a:ext uri="{FF2B5EF4-FFF2-40B4-BE49-F238E27FC236}">
                  <a16:creationId xmlns:a16="http://schemas.microsoft.com/office/drawing/2014/main" id="{461A1EF4-1DDC-45BB-B3CD-A54B05CEA7D5}"/>
                </a:ext>
              </a:extLst>
            </p:cNvPr>
            <p:cNvSpPr txBox="1">
              <a:spLocks/>
            </p:cNvSpPr>
            <p:nvPr/>
          </p:nvSpPr>
          <p:spPr>
            <a:xfrm>
              <a:off x="7552357" y="2102914"/>
              <a:ext cx="2506187" cy="3332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anose="020B0502020203020203" pitchFamily="34" charset="-52"/>
                  <a:ea typeface="+mj-ea"/>
                  <a:cs typeface="Times New Roman" panose="02020603050405020304" pitchFamily="18" charset="0"/>
                </a:rPr>
                <a:t>Нефтегазохимический</a:t>
              </a:r>
            </a:p>
          </p:txBody>
        </p:sp>
        <p:sp>
          <p:nvSpPr>
            <p:cNvPr id="34" name="Заголовок 1">
              <a:extLst>
                <a:ext uri="{FF2B5EF4-FFF2-40B4-BE49-F238E27FC236}">
                  <a16:creationId xmlns:a16="http://schemas.microsoft.com/office/drawing/2014/main" id="{3E73C4FE-7AB7-41F5-A9E2-6C882E1F31B0}"/>
                </a:ext>
              </a:extLst>
            </p:cNvPr>
            <p:cNvSpPr txBox="1">
              <a:spLocks/>
            </p:cNvSpPr>
            <p:nvPr/>
          </p:nvSpPr>
          <p:spPr>
            <a:xfrm>
              <a:off x="6924683" y="3605466"/>
              <a:ext cx="4558969" cy="22504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anose="020B0502020203020203" pitchFamily="34" charset="-52"/>
                  <a:ea typeface="+mj-ea"/>
                  <a:cs typeface="Times New Roman" panose="02020603050405020304" pitchFamily="18" charset="0"/>
                </a:rPr>
                <a:t>Строительные материалы и технологии</a:t>
              </a:r>
            </a:p>
          </p:txBody>
        </p:sp>
        <p:sp>
          <p:nvSpPr>
            <p:cNvPr id="66" name="Заголовок 1">
              <a:extLst>
                <a:ext uri="{FF2B5EF4-FFF2-40B4-BE49-F238E27FC236}">
                  <a16:creationId xmlns:a16="http://schemas.microsoft.com/office/drawing/2014/main" id="{9051EBF6-549E-4E05-86A1-95B821B0DE7E}"/>
                </a:ext>
              </a:extLst>
            </p:cNvPr>
            <p:cNvSpPr txBox="1">
              <a:spLocks/>
            </p:cNvSpPr>
            <p:nvPr/>
          </p:nvSpPr>
          <p:spPr>
            <a:xfrm>
              <a:off x="7466536" y="2985609"/>
              <a:ext cx="2403529" cy="3256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anose="020B0502020203020203" pitchFamily="34" charset="-52"/>
                  <a:ea typeface="+mj-ea"/>
                  <a:cs typeface="Times New Roman" panose="02020603050405020304" pitchFamily="18" charset="0"/>
                </a:rPr>
                <a:t>Лесопромышленный</a:t>
              </a:r>
            </a:p>
          </p:txBody>
        </p:sp>
        <p:sp>
          <p:nvSpPr>
            <p:cNvPr id="67" name="Заголовок 1">
              <a:extLst>
                <a:ext uri="{FF2B5EF4-FFF2-40B4-BE49-F238E27FC236}">
                  <a16:creationId xmlns:a16="http://schemas.microsoft.com/office/drawing/2014/main" id="{A5B8F7E7-34AE-41ED-982F-AF02D6CD4C2B}"/>
                </a:ext>
              </a:extLst>
            </p:cNvPr>
            <p:cNvSpPr txBox="1">
              <a:spLocks/>
            </p:cNvSpPr>
            <p:nvPr/>
          </p:nvSpPr>
          <p:spPr>
            <a:xfrm>
              <a:off x="2360308" y="3622483"/>
              <a:ext cx="2860248" cy="184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Circe" panose="020B0502020203020203" pitchFamily="34" charset="-52"/>
                  <a:ea typeface="+mj-ea"/>
                  <a:cs typeface="Times New Roman" panose="02020603050405020304" pitchFamily="18" charset="0"/>
                </a:rPr>
                <a:t>Легкой промышленности </a:t>
              </a: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C649B1A-605D-4922-9640-B79CF3E56DAE}"/>
                </a:ext>
              </a:extLst>
            </p:cNvPr>
            <p:cNvSpPr/>
            <p:nvPr/>
          </p:nvSpPr>
          <p:spPr>
            <a:xfrm>
              <a:off x="5018257" y="1680104"/>
              <a:ext cx="2142967" cy="2098164"/>
            </a:xfrm>
            <a:prstGeom prst="ellipse">
              <a:avLst/>
            </a:prstGeom>
            <a:noFill/>
            <a:ln w="3810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637A6E1-3EC3-44F1-B4C2-A556A79AB426}"/>
                </a:ext>
              </a:extLst>
            </p:cNvPr>
            <p:cNvGrpSpPr/>
            <p:nvPr/>
          </p:nvGrpSpPr>
          <p:grpSpPr>
            <a:xfrm>
              <a:off x="5410329" y="1538471"/>
              <a:ext cx="1346671" cy="573798"/>
              <a:chOff x="5410329" y="1573310"/>
              <a:chExt cx="1346671" cy="573798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0AE30079-E697-40C5-B280-418DC8389635}"/>
                  </a:ext>
                </a:extLst>
              </p:cNvPr>
              <p:cNvSpPr/>
              <p:nvPr/>
            </p:nvSpPr>
            <p:spPr>
              <a:xfrm>
                <a:off x="5410329" y="1573310"/>
                <a:ext cx="570864" cy="540800"/>
              </a:xfrm>
              <a:prstGeom prst="ellipse">
                <a:avLst/>
              </a:prstGeom>
              <a:blipFill>
                <a:blip r:embed="rId2" cstate="print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7D90B72D-E53B-482E-B8E3-34B4B5FAA790}"/>
                  </a:ext>
                </a:extLst>
              </p:cNvPr>
              <p:cNvSpPr/>
              <p:nvPr/>
            </p:nvSpPr>
            <p:spPr>
              <a:xfrm>
                <a:off x="6184387" y="1606308"/>
                <a:ext cx="572613" cy="540800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D98591F-CE15-4037-BEFC-6D4895B1057A}"/>
                </a:ext>
              </a:extLst>
            </p:cNvPr>
            <p:cNvGrpSpPr/>
            <p:nvPr/>
          </p:nvGrpSpPr>
          <p:grpSpPr>
            <a:xfrm>
              <a:off x="5370154" y="3421853"/>
              <a:ext cx="1451692" cy="540798"/>
              <a:chOff x="2985267" y="-985778"/>
              <a:chExt cx="1451692" cy="540798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08177EB4-D8D9-418F-BBAA-A236FCFEA1B2}"/>
                  </a:ext>
                </a:extLst>
              </p:cNvPr>
              <p:cNvSpPr/>
              <p:nvPr/>
            </p:nvSpPr>
            <p:spPr>
              <a:xfrm>
                <a:off x="3901177" y="-933215"/>
                <a:ext cx="535782" cy="488235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57E34E9-B2A5-4642-9B82-2ACAE7C375BF}"/>
                  </a:ext>
                </a:extLst>
              </p:cNvPr>
              <p:cNvSpPr/>
              <p:nvPr/>
            </p:nvSpPr>
            <p:spPr>
              <a:xfrm>
                <a:off x="2985267" y="-985778"/>
                <a:ext cx="535782" cy="540798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436A7F6-67AB-4A21-9A52-971D3733059E}"/>
                </a:ext>
              </a:extLst>
            </p:cNvPr>
            <p:cNvSpPr/>
            <p:nvPr/>
          </p:nvSpPr>
          <p:spPr>
            <a:xfrm>
              <a:off x="6757000" y="2129306"/>
              <a:ext cx="572613" cy="54340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79910771-C783-450D-AC08-34BDD19C8CF3}"/>
                </a:ext>
              </a:extLst>
            </p:cNvPr>
            <p:cNvSpPr/>
            <p:nvPr/>
          </p:nvSpPr>
          <p:spPr>
            <a:xfrm>
              <a:off x="6793832" y="2903288"/>
              <a:ext cx="535781" cy="485516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4324291-A1D7-4601-9A39-265454535539}"/>
                </a:ext>
              </a:extLst>
            </p:cNvPr>
            <p:cNvSpPr/>
            <p:nvPr/>
          </p:nvSpPr>
          <p:spPr>
            <a:xfrm>
              <a:off x="4843575" y="2071104"/>
              <a:ext cx="572613" cy="490978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42673CBD-112E-46D7-AA03-B0728B53CC40}"/>
                </a:ext>
              </a:extLst>
            </p:cNvPr>
            <p:cNvSpPr/>
            <p:nvPr/>
          </p:nvSpPr>
          <p:spPr>
            <a:xfrm>
              <a:off x="4781598" y="2764882"/>
              <a:ext cx="565823" cy="572075"/>
            </a:xfrm>
            <a:prstGeom prst="ellipse">
              <a:avLst/>
            </a:prstGeom>
            <a:blipFill>
              <a:blip r:embed="rId9" cstate="print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4550B7C-AD80-43BD-8B90-B08B70F52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932" y="1342710"/>
            <a:ext cx="1447207" cy="14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283F1DC-E996-4465-8562-8D8809F5E58F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Центр кластерного развития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ADF52E4-8E9D-4373-9285-F826E6368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81217"/>
              </p:ext>
            </p:extLst>
          </p:nvPr>
        </p:nvGraphicFramePr>
        <p:xfrm>
          <a:off x="1384876" y="1470539"/>
          <a:ext cx="7942004" cy="42860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22829">
                  <a:extLst>
                    <a:ext uri="{9D8B030D-6E8A-4147-A177-3AD203B41FA5}">
                      <a16:colId xmlns:a16="http://schemas.microsoft.com/office/drawing/2014/main" val="4078933574"/>
                    </a:ext>
                  </a:extLst>
                </a:gridCol>
                <a:gridCol w="1719175">
                  <a:extLst>
                    <a:ext uri="{9D8B030D-6E8A-4147-A177-3AD203B41FA5}">
                      <a16:colId xmlns:a16="http://schemas.microsoft.com/office/drawing/2014/main" val="3913667912"/>
                    </a:ext>
                  </a:extLst>
                </a:gridCol>
              </a:tblGrid>
              <a:tr h="323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услуг исполнителей</a:t>
                      </a: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2916"/>
                  </a:ext>
                </a:extLst>
              </a:tr>
              <a:tr h="1114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бизнес-миссий для участников кластеров (стажировок, обмен опытом)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</a:t>
                      </a:r>
                      <a:r>
                        <a:rPr kumimoji="0" lang="en-US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000 руб.</a:t>
                      </a:r>
                      <a:endParaRPr kumimoji="0" lang="en-US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</a:t>
                      </a:r>
                      <a:r>
                        <a:rPr kumimoji="0" lang="en-US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</a:t>
                      </a: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000 руб.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529758"/>
                  </a:ext>
                </a:extLst>
              </a:tr>
              <a:tr h="970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Проведение </a:t>
                      </a:r>
                      <a:r>
                        <a:rPr kumimoji="0" lang="ru-RU" sz="1600" b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вебинаров</a:t>
                      </a: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, «круглых столов» для предприятий МСП, являющихся участниками кластеров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15 000 руб.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09639"/>
                  </a:ext>
                </a:extLst>
              </a:tr>
              <a:tr h="1120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до </a:t>
                      </a:r>
                      <a:r>
                        <a:rPr kumimoji="0" lang="en-US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50</a:t>
                      </a: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000 руб.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526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14F71F-795B-4E57-BE59-A08941137CA3}"/>
              </a:ext>
            </a:extLst>
          </p:cNvPr>
          <p:cNvSpPr txBox="1"/>
          <p:nvPr/>
        </p:nvSpPr>
        <p:spPr>
          <a:xfrm>
            <a:off x="1202934" y="147053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1600" kern="0" dirty="0">
                <a:effectLst/>
              </a:rPr>
              <a:t> </a:t>
            </a:r>
            <a:r>
              <a:rPr kumimoji="0" lang="ru-RU" sz="1800" b="1" i="0" u="none" strike="noStrike" kern="1200" cap="none" spc="0" normalizeH="0" baseline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Фонд финансирует до 80 % от стоимости услуги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E10FCCB-6DDB-449B-BC09-FD36442514B2}"/>
              </a:ext>
            </a:extLst>
          </p:cNvPr>
          <p:cNvSpPr/>
          <p:nvPr/>
        </p:nvSpPr>
        <p:spPr>
          <a:xfrm>
            <a:off x="847739" y="3982822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FAD544C-3AE5-4068-A97A-5471E3EA6ECB}"/>
              </a:ext>
            </a:extLst>
          </p:cNvPr>
          <p:cNvSpPr/>
          <p:nvPr/>
        </p:nvSpPr>
        <p:spPr>
          <a:xfrm>
            <a:off x="823606" y="4871017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3C043DE-77E7-462C-98CF-068EC27580D9}"/>
              </a:ext>
            </a:extLst>
          </p:cNvPr>
          <p:cNvSpPr/>
          <p:nvPr/>
        </p:nvSpPr>
        <p:spPr>
          <a:xfrm>
            <a:off x="847739" y="2418840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2279182-2DA0-4E53-B7F0-B47809814807}"/>
              </a:ext>
            </a:extLst>
          </p:cNvPr>
          <p:cNvSpPr/>
          <p:nvPr/>
        </p:nvSpPr>
        <p:spPr>
          <a:xfrm>
            <a:off x="849481" y="308415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6AF0D-4CAF-4EE2-B045-E99FB338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12" y="2705396"/>
            <a:ext cx="1447207" cy="14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Центр поддержки экспорта</a:t>
            </a:r>
          </a:p>
        </p:txBody>
      </p: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B2CFD10D-7625-417C-B08D-5198A60E51DF}"/>
              </a:ext>
            </a:extLst>
          </p:cNvPr>
          <p:cNvSpPr txBox="1">
            <a:spLocks/>
          </p:cNvSpPr>
          <p:nvPr/>
        </p:nvSpPr>
        <p:spPr>
          <a:xfrm>
            <a:off x="9093460" y="1637120"/>
            <a:ext cx="2623184" cy="46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7040A05-A7AE-4BA0-94C8-172D4B434BD8}"/>
              </a:ext>
            </a:extLst>
          </p:cNvPr>
          <p:cNvSpPr/>
          <p:nvPr/>
        </p:nvSpPr>
        <p:spPr>
          <a:xfrm>
            <a:off x="276222" y="2054084"/>
            <a:ext cx="1250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РАЗВИТИЕ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D4540743-2637-44AE-A509-99CBC24654DB}"/>
              </a:ext>
            </a:extLst>
          </p:cNvPr>
          <p:cNvSpPr/>
          <p:nvPr/>
        </p:nvSpPr>
        <p:spPr>
          <a:xfrm>
            <a:off x="2610270" y="2066570"/>
            <a:ext cx="939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РЫНКИ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191649E8-2D5C-4F4F-9690-72F3957491E1}"/>
              </a:ext>
            </a:extLst>
          </p:cNvPr>
          <p:cNvSpPr/>
          <p:nvPr/>
        </p:nvSpPr>
        <p:spPr>
          <a:xfrm>
            <a:off x="4952279" y="2059104"/>
            <a:ext cx="1573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ПРОГРАММЫ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42325324-333F-46AB-A39F-F375CA2B86F6}"/>
              </a:ext>
            </a:extLst>
          </p:cNvPr>
          <p:cNvSpPr/>
          <p:nvPr/>
        </p:nvSpPr>
        <p:spPr>
          <a:xfrm>
            <a:off x="7303396" y="2053939"/>
            <a:ext cx="1852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ДОКУМЕНТАЦИЯ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ADC2BE6A-CB1A-47AB-B8A6-71FA32CC66FD}"/>
              </a:ext>
            </a:extLst>
          </p:cNvPr>
          <p:cNvSpPr/>
          <p:nvPr/>
        </p:nvSpPr>
        <p:spPr>
          <a:xfrm>
            <a:off x="9633206" y="2059104"/>
            <a:ext cx="1772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КОНСУЛЬТАЦИИ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173C97F-B0A5-4D63-BE9B-969C545B9000}"/>
              </a:ext>
            </a:extLst>
          </p:cNvPr>
          <p:cNvGrpSpPr/>
          <p:nvPr/>
        </p:nvGrpSpPr>
        <p:grpSpPr>
          <a:xfrm>
            <a:off x="37147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108" name="Прямоугольный треугольник 107">
              <a:extLst>
                <a:ext uri="{FF2B5EF4-FFF2-40B4-BE49-F238E27FC236}">
                  <a16:creationId xmlns:a16="http://schemas.microsoft.com/office/drawing/2014/main" id="{B0583CD8-CC34-4BB0-842B-721CCD2E83F9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A95AF6BD-AF8A-4616-8CD3-621BAFF947BD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8" name="Заголовок 1">
            <a:extLst>
              <a:ext uri="{FF2B5EF4-FFF2-40B4-BE49-F238E27FC236}">
                <a16:creationId xmlns:a16="http://schemas.microsoft.com/office/drawing/2014/main" id="{382A56C5-529C-40E7-93E9-D0AB56DA7DC0}"/>
              </a:ext>
            </a:extLst>
          </p:cNvPr>
          <p:cNvSpPr txBox="1">
            <a:spLocks/>
          </p:cNvSpPr>
          <p:nvPr/>
        </p:nvSpPr>
        <p:spPr>
          <a:xfrm>
            <a:off x="462823" y="3651971"/>
            <a:ext cx="1985102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Развитие экспорта и </a:t>
            </a: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экономики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Иркутской области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229284-30B9-4D63-9E65-B67D93820923}"/>
              </a:ext>
            </a:extLst>
          </p:cNvPr>
          <p:cNvCxnSpPr>
            <a:cxnSpLocks/>
          </p:cNvCxnSpPr>
          <p:nvPr/>
        </p:nvCxnSpPr>
        <p:spPr>
          <a:xfrm>
            <a:off x="462823" y="1872156"/>
            <a:ext cx="11729177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 96">
            <a:extLst>
              <a:ext uri="{FF2B5EF4-FFF2-40B4-BE49-F238E27FC236}">
                <a16:creationId xmlns:a16="http://schemas.microsoft.com/office/drawing/2014/main" id="{02FF0C1D-C06F-4336-8889-A5965E577568}"/>
              </a:ext>
            </a:extLst>
          </p:cNvPr>
          <p:cNvSpPr/>
          <p:nvPr/>
        </p:nvSpPr>
        <p:spPr>
          <a:xfrm>
            <a:off x="384783" y="1793337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3504384-1D8D-4E5F-AD5B-71C4459E6884}"/>
              </a:ext>
            </a:extLst>
          </p:cNvPr>
          <p:cNvSpPr/>
          <p:nvPr/>
        </p:nvSpPr>
        <p:spPr>
          <a:xfrm>
            <a:off x="2697117" y="1793118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39CF040D-1654-4541-88E2-439D7A9F7AE0}"/>
              </a:ext>
            </a:extLst>
          </p:cNvPr>
          <p:cNvSpPr/>
          <p:nvPr/>
        </p:nvSpPr>
        <p:spPr>
          <a:xfrm>
            <a:off x="5045646" y="1788136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74712DA-CB33-435C-9983-AE0D818EE33B}"/>
              </a:ext>
            </a:extLst>
          </p:cNvPr>
          <p:cNvSpPr/>
          <p:nvPr/>
        </p:nvSpPr>
        <p:spPr>
          <a:xfrm>
            <a:off x="7388451" y="1795113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B93A1BF8-B190-4DCA-BC26-99C037B54E2F}"/>
              </a:ext>
            </a:extLst>
          </p:cNvPr>
          <p:cNvSpPr/>
          <p:nvPr/>
        </p:nvSpPr>
        <p:spPr>
          <a:xfrm>
            <a:off x="9725470" y="1788136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47D54E0-8222-4F7E-BF80-90847AE3DCA8}"/>
              </a:ext>
            </a:extLst>
          </p:cNvPr>
          <p:cNvGrpSpPr/>
          <p:nvPr/>
        </p:nvGrpSpPr>
        <p:grpSpPr>
          <a:xfrm>
            <a:off x="271462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52" name="Прямоугольный треугольник 51">
              <a:extLst>
                <a:ext uri="{FF2B5EF4-FFF2-40B4-BE49-F238E27FC236}">
                  <a16:creationId xmlns:a16="http://schemas.microsoft.com/office/drawing/2014/main" id="{4DD9AE74-2E48-4833-825E-683A8044534E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F31813A-7DBB-4468-9520-BD9A9791C01D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FF45E35-24A2-4DC9-A04E-AC198E5375FA}"/>
              </a:ext>
            </a:extLst>
          </p:cNvPr>
          <p:cNvGrpSpPr/>
          <p:nvPr/>
        </p:nvGrpSpPr>
        <p:grpSpPr>
          <a:xfrm>
            <a:off x="505777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56" name="Прямоугольный треугольник 55">
              <a:extLst>
                <a:ext uri="{FF2B5EF4-FFF2-40B4-BE49-F238E27FC236}">
                  <a16:creationId xmlns:a16="http://schemas.microsoft.com/office/drawing/2014/main" id="{90E34B76-71EC-4234-ABD5-B1370391569F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8AE44333-2B72-40B7-A559-07A02DB5D544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D51FA96-06B1-4EF1-BE03-4E9B6B461486}"/>
              </a:ext>
            </a:extLst>
          </p:cNvPr>
          <p:cNvGrpSpPr/>
          <p:nvPr/>
        </p:nvGrpSpPr>
        <p:grpSpPr>
          <a:xfrm>
            <a:off x="740092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59" name="Прямоугольный треугольник 58">
              <a:extLst>
                <a:ext uri="{FF2B5EF4-FFF2-40B4-BE49-F238E27FC236}">
                  <a16:creationId xmlns:a16="http://schemas.microsoft.com/office/drawing/2014/main" id="{2ABD0ADD-058E-486C-8C46-A1084F2C37E4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6AA62AE0-61B2-443D-B500-637929135A00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40DA743-5EE4-43B7-B00D-1230BE95386E}"/>
              </a:ext>
            </a:extLst>
          </p:cNvPr>
          <p:cNvGrpSpPr/>
          <p:nvPr/>
        </p:nvGrpSpPr>
        <p:grpSpPr>
          <a:xfrm>
            <a:off x="974407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62" name="Прямоугольный треугольник 61">
              <a:extLst>
                <a:ext uri="{FF2B5EF4-FFF2-40B4-BE49-F238E27FC236}">
                  <a16:creationId xmlns:a16="http://schemas.microsoft.com/office/drawing/2014/main" id="{3854A75C-5A0E-40D7-87DD-5E3EAD0FA82D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2E064C86-CCB2-4083-A396-901AC47C1682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1B4BF374-5E9E-4014-9A04-6B201A9CB01B}"/>
              </a:ext>
            </a:extLst>
          </p:cNvPr>
          <p:cNvSpPr txBox="1">
            <a:spLocks/>
          </p:cNvSpPr>
          <p:nvPr/>
        </p:nvSpPr>
        <p:spPr>
          <a:xfrm>
            <a:off x="2775157" y="3689481"/>
            <a:ext cx="1985102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Выход на международные рынки</a:t>
            </a: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FF18146D-ECD8-4C92-987F-63E2C158F15F}"/>
              </a:ext>
            </a:extLst>
          </p:cNvPr>
          <p:cNvSpPr txBox="1">
            <a:spLocks/>
          </p:cNvSpPr>
          <p:nvPr/>
        </p:nvSpPr>
        <p:spPr>
          <a:xfrm>
            <a:off x="5156936" y="3571569"/>
            <a:ext cx="1878127" cy="781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Акселерационная программа «Экспортный форсаж»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:a16="http://schemas.microsoft.com/office/drawing/2014/main" id="{422204F7-9404-4397-8CCA-5D133682A918}"/>
              </a:ext>
            </a:extLst>
          </p:cNvPr>
          <p:cNvSpPr txBox="1">
            <a:spLocks/>
          </p:cNvSpPr>
          <p:nvPr/>
        </p:nvSpPr>
        <p:spPr>
          <a:xfrm>
            <a:off x="7490359" y="3561965"/>
            <a:ext cx="1878127" cy="781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Подготовка шаблона экспортного контракта</a:t>
            </a: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0A13C651-02DD-4860-A239-7F05DBAEAAD1}"/>
              </a:ext>
            </a:extLst>
          </p:cNvPr>
          <p:cNvSpPr txBox="1">
            <a:spLocks/>
          </p:cNvSpPr>
          <p:nvPr/>
        </p:nvSpPr>
        <p:spPr>
          <a:xfrm>
            <a:off x="9871495" y="3608099"/>
            <a:ext cx="1857682" cy="70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Обучение основам экспорта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2F03B0-3481-4A4D-83EF-6F666E05D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05" y="5334185"/>
            <a:ext cx="126492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5368925" cy="4603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Центр поддержки экспорта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2AD004B-1D02-45EE-BC83-5DD03A263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05" y="1550653"/>
            <a:ext cx="37416655" cy="46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7CF78-BB22-4D78-BBAB-13B7498E4391}"/>
              </a:ext>
            </a:extLst>
          </p:cNvPr>
          <p:cNvSpPr txBox="1"/>
          <p:nvPr/>
        </p:nvSpPr>
        <p:spPr>
          <a:xfrm>
            <a:off x="888957" y="95083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kern="0" dirty="0">
                <a:effectLst/>
              </a:rPr>
              <a:t> </a:t>
            </a:r>
            <a:r>
              <a:rPr kumimoji="0" lang="ru-RU" sz="1800" b="1" i="0" u="none" strike="noStrike" kern="1200" cap="none" spc="0" normalizeH="0" baseline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Фонд финансирует до 100 % от стоимости услуги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064F4F3-215E-44C0-B7EB-84367C649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27956"/>
              </p:ext>
            </p:extLst>
          </p:nvPr>
        </p:nvGraphicFramePr>
        <p:xfrm>
          <a:off x="905500" y="965852"/>
          <a:ext cx="10412610" cy="56845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749185">
                  <a:extLst>
                    <a:ext uri="{9D8B030D-6E8A-4147-A177-3AD203B41FA5}">
                      <a16:colId xmlns:a16="http://schemas.microsoft.com/office/drawing/2014/main" val="2840246114"/>
                    </a:ext>
                  </a:extLst>
                </a:gridCol>
                <a:gridCol w="1663425">
                  <a:extLst>
                    <a:ext uri="{9D8B030D-6E8A-4147-A177-3AD203B41FA5}">
                      <a16:colId xmlns:a16="http://schemas.microsoft.com/office/drawing/2014/main" val="2521351880"/>
                    </a:ext>
                  </a:extLst>
                </a:gridCol>
              </a:tblGrid>
              <a:tr h="313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услуг исполнителей</a:t>
                      </a: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161025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Сопровождение внешнеторгового контракта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88131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Подбор и поиск потенциальных зарубежных покупателей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200 000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70863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и проведение международных бизнес-миссий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320 000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28754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и проведение реверсных бизнес-миссий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500 000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89194"/>
                  </a:ext>
                </a:extLst>
              </a:tr>
              <a:tr h="327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выставочно-ярмарочных мероприятий в России и за рубежом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750 000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1803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1 000 000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03521"/>
                  </a:ext>
                </a:extLst>
              </a:tr>
              <a:tr h="504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25 000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47553"/>
                  </a:ext>
                </a:extLst>
              </a:tr>
              <a:tr h="556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25 000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44978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Маркетинговые и патентные исследования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300 000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77762"/>
                  </a:ext>
                </a:extLst>
              </a:tr>
              <a:tr h="363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Защита интеллектуальной собственности (патентование) за рубежом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1 000 000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12373"/>
                  </a:ext>
                </a:extLst>
              </a:tr>
              <a:tr h="33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Создание на иностранном языке/модернизация существующего сайта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150 000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6256"/>
                  </a:ext>
                </a:extLst>
              </a:tr>
              <a:tr h="353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Стандартизация, сертификация, необходимые разрешения</a:t>
                      </a:r>
                      <a:endParaRPr kumimoji="0" lang="ru-RU" sz="1600" b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800 000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160694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E6B3835-E5E8-4F11-8A70-0DB603427816}"/>
              </a:ext>
            </a:extLst>
          </p:cNvPr>
          <p:cNvSpPr/>
          <p:nvPr/>
        </p:nvSpPr>
        <p:spPr>
          <a:xfrm>
            <a:off x="776212" y="162511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C4EF02C-EDC2-4EE2-BA9E-A36EBF168F8A}"/>
              </a:ext>
            </a:extLst>
          </p:cNvPr>
          <p:cNvSpPr/>
          <p:nvPr/>
        </p:nvSpPr>
        <p:spPr>
          <a:xfrm>
            <a:off x="785183" y="204533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E660E6E-39FD-44B6-819C-977389603D90}"/>
              </a:ext>
            </a:extLst>
          </p:cNvPr>
          <p:cNvSpPr/>
          <p:nvPr/>
        </p:nvSpPr>
        <p:spPr>
          <a:xfrm>
            <a:off x="776211" y="247641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A59F972-D2B5-4736-AF02-1795314F3315}"/>
              </a:ext>
            </a:extLst>
          </p:cNvPr>
          <p:cNvSpPr/>
          <p:nvPr/>
        </p:nvSpPr>
        <p:spPr>
          <a:xfrm>
            <a:off x="773090" y="2866960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E23B97A-553A-4F5C-A3A7-5932444C439F}"/>
              </a:ext>
            </a:extLst>
          </p:cNvPr>
          <p:cNvSpPr/>
          <p:nvPr/>
        </p:nvSpPr>
        <p:spPr>
          <a:xfrm>
            <a:off x="776213" y="3285392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58C12C0-A165-48DF-B20D-28C003D84D7D}"/>
              </a:ext>
            </a:extLst>
          </p:cNvPr>
          <p:cNvSpPr/>
          <p:nvPr/>
        </p:nvSpPr>
        <p:spPr>
          <a:xfrm>
            <a:off x="776854" y="359565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C2D3851-0E1F-4AEB-A366-86EA16D1F672}"/>
              </a:ext>
            </a:extLst>
          </p:cNvPr>
          <p:cNvSpPr/>
          <p:nvPr/>
        </p:nvSpPr>
        <p:spPr>
          <a:xfrm>
            <a:off x="785183" y="4135247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B92E227-E0F5-4B28-99AE-41970363BDB9}"/>
              </a:ext>
            </a:extLst>
          </p:cNvPr>
          <p:cNvSpPr/>
          <p:nvPr/>
        </p:nvSpPr>
        <p:spPr>
          <a:xfrm>
            <a:off x="768060" y="469169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BDC8370-581D-43DC-BFE2-9705CC0EB6ED}"/>
              </a:ext>
            </a:extLst>
          </p:cNvPr>
          <p:cNvSpPr/>
          <p:nvPr/>
        </p:nvSpPr>
        <p:spPr>
          <a:xfrm>
            <a:off x="773699" y="5257340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6741878-EE41-4B62-99F0-76B766006AAA}"/>
              </a:ext>
            </a:extLst>
          </p:cNvPr>
          <p:cNvSpPr/>
          <p:nvPr/>
        </p:nvSpPr>
        <p:spPr>
          <a:xfrm>
            <a:off x="773698" y="562295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4615C06-8FEE-4569-8CED-0CBD904399A5}"/>
              </a:ext>
            </a:extLst>
          </p:cNvPr>
          <p:cNvSpPr/>
          <p:nvPr/>
        </p:nvSpPr>
        <p:spPr>
          <a:xfrm>
            <a:off x="776854" y="600970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00121D9-DAA7-450B-A219-76D282B2B880}"/>
              </a:ext>
            </a:extLst>
          </p:cNvPr>
          <p:cNvSpPr/>
          <p:nvPr/>
        </p:nvSpPr>
        <p:spPr>
          <a:xfrm>
            <a:off x="773697" y="635419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752EE66-D073-4FCB-A5AA-A3D09CF009ED}"/>
              </a:ext>
            </a:extLst>
          </p:cNvPr>
          <p:cNvSpPr/>
          <p:nvPr/>
        </p:nvSpPr>
        <p:spPr>
          <a:xfrm>
            <a:off x="743814" y="283038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0300471-CEF6-49CE-985B-DF82CF9F0A0C}"/>
              </a:ext>
            </a:extLst>
          </p:cNvPr>
          <p:cNvSpPr/>
          <p:nvPr/>
        </p:nvSpPr>
        <p:spPr>
          <a:xfrm>
            <a:off x="747578" y="355907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0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>
            <a:extLst>
              <a:ext uri="{FF2B5EF4-FFF2-40B4-BE49-F238E27FC236}">
                <a16:creationId xmlns:a16="http://schemas.microsoft.com/office/drawing/2014/main" id="{B0FA206B-3C5B-497F-94CF-EFF781790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454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6534163-AE12-49DF-9539-94B45730F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978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545D7C0-3CEF-4277-9C41-63FE53DAC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02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262856-54EA-4CC8-A6AA-9DC88370DA49}"/>
              </a:ext>
            </a:extLst>
          </p:cNvPr>
          <p:cNvSpPr txBox="1"/>
          <p:nvPr/>
        </p:nvSpPr>
        <p:spPr>
          <a:xfrm>
            <a:off x="5181685" y="2600235"/>
            <a:ext cx="421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Circe Bold" panose="020B0602020203020203" pitchFamily="34" charset="-52"/>
                <a:cs typeface="Arial" panose="020B0604020202020204" pitchFamily="34" charset="0"/>
              </a:rPr>
              <a:t>ЛИЗИНГ ОБОРУДОВАНИЯ</a:t>
            </a:r>
            <a:r>
              <a:rPr lang="en-US" dirty="0">
                <a:latin typeface="Circe Bold" panose="020B0602020203020203" pitchFamily="34" charset="-52"/>
                <a:cs typeface="Arial" panose="020B0604020202020204" pitchFamily="34" charset="0"/>
              </a:rPr>
              <a:t>                     </a:t>
            </a:r>
            <a:endParaRPr lang="ru-RU" dirty="0">
              <a:latin typeface="Circe Bold" panose="020B06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08C521-3E9E-4507-92B2-C0C9FF3C5D37}"/>
              </a:ext>
            </a:extLst>
          </p:cNvPr>
          <p:cNvSpPr txBox="1"/>
          <p:nvPr/>
        </p:nvSpPr>
        <p:spPr>
          <a:xfrm>
            <a:off x="5181602" y="2926632"/>
            <a:ext cx="63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50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 млн. рублей 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6%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,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 8%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 годовых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951116-1A28-4562-9203-2C6A89C6ADDD}"/>
              </a:ext>
            </a:extLst>
          </p:cNvPr>
          <p:cNvSpPr txBox="1"/>
          <p:nvPr/>
        </p:nvSpPr>
        <p:spPr>
          <a:xfrm>
            <a:off x="4706512" y="1234012"/>
            <a:ext cx="563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Circe Bold" panose="020B0602020203020203" pitchFamily="34" charset="-52"/>
                <a:cs typeface="Arial" panose="020B0604020202020204" pitchFamily="34" charset="0"/>
              </a:rPr>
              <a:t>ЛЬГОТНЫЕ ЗАЙМЫ И КРЕДИТЫ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836424-E261-41D5-B161-93DDAA365863}"/>
              </a:ext>
            </a:extLst>
          </p:cNvPr>
          <p:cNvSpPr txBox="1"/>
          <p:nvPr/>
        </p:nvSpPr>
        <p:spPr>
          <a:xfrm>
            <a:off x="4706512" y="1559008"/>
            <a:ext cx="54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ED55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млрд. рублей от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1 %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9A1AF2-5C97-40F8-8F14-7CE13C10B9FF}"/>
              </a:ext>
            </a:extLst>
          </p:cNvPr>
          <p:cNvSpPr txBox="1"/>
          <p:nvPr/>
        </p:nvSpPr>
        <p:spPr>
          <a:xfrm>
            <a:off x="5181602" y="3983637"/>
            <a:ext cx="337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Circe Bold" panose="020B0602020203020203" pitchFamily="34" charset="-52"/>
                <a:cs typeface="Arial" panose="020B0604020202020204" pitchFamily="34" charset="0"/>
              </a:rPr>
              <a:t>МИКРОЗАЙМЫ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5A09491-5E71-43E2-88DE-F947C70ECAF9}"/>
              </a:ext>
            </a:extLst>
          </p:cNvPr>
          <p:cNvSpPr txBox="1"/>
          <p:nvPr/>
        </p:nvSpPr>
        <p:spPr>
          <a:xfrm>
            <a:off x="5181602" y="4294754"/>
            <a:ext cx="54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5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млн. рублей от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1 %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27C9EB-A961-4E09-A444-F12B758A7BFB}"/>
              </a:ext>
            </a:extLst>
          </p:cNvPr>
          <p:cNvSpPr txBox="1"/>
          <p:nvPr/>
        </p:nvSpPr>
        <p:spPr>
          <a:xfrm>
            <a:off x="4706512" y="5412079"/>
            <a:ext cx="5679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Circe Bold" panose="020B0602020203020203" pitchFamily="34" charset="-52"/>
                <a:cs typeface="Arial" panose="020B0604020202020204" pitchFamily="34" charset="0"/>
              </a:rPr>
              <a:t>ПОРУЧИТЕЛЬСТВО И ГАРАНТИИ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13DE44-9683-4378-9F6B-620A2B7CBEC1}"/>
              </a:ext>
            </a:extLst>
          </p:cNvPr>
          <p:cNvSpPr txBox="1"/>
          <p:nvPr/>
        </p:nvSpPr>
        <p:spPr>
          <a:xfrm>
            <a:off x="4706512" y="5776202"/>
            <a:ext cx="54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70 %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от суммы обязательства 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D254E6C4-5019-43B4-8ABB-F2131FFB350E}"/>
              </a:ext>
            </a:extLst>
          </p:cNvPr>
          <p:cNvSpPr/>
          <p:nvPr/>
        </p:nvSpPr>
        <p:spPr>
          <a:xfrm>
            <a:off x="4008024" y="1125484"/>
            <a:ext cx="573835" cy="573835"/>
          </a:xfrm>
          <a:prstGeom prst="ellipse">
            <a:avLst/>
          </a:prstGeom>
          <a:solidFill>
            <a:srgbClr val="EF53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842EA7-D03D-4FA2-AE25-E8DA13F9AED7}"/>
              </a:ext>
            </a:extLst>
          </p:cNvPr>
          <p:cNvSpPr txBox="1"/>
          <p:nvPr/>
        </p:nvSpPr>
        <p:spPr>
          <a:xfrm>
            <a:off x="3943785" y="1244436"/>
            <a:ext cx="698488" cy="335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itchFamily="18" charset="0"/>
              </a:rPr>
              <a:t>1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10EBADE7-D8F9-4AFF-B7A1-CE78E8290BA0}"/>
              </a:ext>
            </a:extLst>
          </p:cNvPr>
          <p:cNvSpPr/>
          <p:nvPr/>
        </p:nvSpPr>
        <p:spPr>
          <a:xfrm>
            <a:off x="4480850" y="2495503"/>
            <a:ext cx="573835" cy="573835"/>
          </a:xfrm>
          <a:prstGeom prst="ellipse">
            <a:avLst/>
          </a:prstGeom>
          <a:solidFill>
            <a:srgbClr val="EF53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B23618-D197-452B-B2DC-7F46FCCFE18C}"/>
              </a:ext>
            </a:extLst>
          </p:cNvPr>
          <p:cNvSpPr txBox="1"/>
          <p:nvPr/>
        </p:nvSpPr>
        <p:spPr>
          <a:xfrm>
            <a:off x="4480850" y="2604353"/>
            <a:ext cx="57383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itchFamily="18" charset="0"/>
              </a:rPr>
              <a:t>2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8463CEF-1ACC-4DF0-9295-9EF5C4C77F9C}"/>
              </a:ext>
            </a:extLst>
          </p:cNvPr>
          <p:cNvSpPr/>
          <p:nvPr/>
        </p:nvSpPr>
        <p:spPr>
          <a:xfrm>
            <a:off x="4480851" y="3865522"/>
            <a:ext cx="573835" cy="573835"/>
          </a:xfrm>
          <a:prstGeom prst="ellipse">
            <a:avLst/>
          </a:prstGeom>
          <a:solidFill>
            <a:srgbClr val="EF53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911CBD2-7234-430A-A75E-BA5B6D2907CE}"/>
              </a:ext>
            </a:extLst>
          </p:cNvPr>
          <p:cNvSpPr txBox="1"/>
          <p:nvPr/>
        </p:nvSpPr>
        <p:spPr>
          <a:xfrm>
            <a:off x="4480850" y="3985853"/>
            <a:ext cx="57383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itchFamily="18" charset="0"/>
              </a:rPr>
              <a:t>3</a:t>
            </a: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2CC1782F-BF91-4E40-8FA6-9E4342862128}"/>
              </a:ext>
            </a:extLst>
          </p:cNvPr>
          <p:cNvSpPr/>
          <p:nvPr/>
        </p:nvSpPr>
        <p:spPr>
          <a:xfrm>
            <a:off x="4011793" y="5235541"/>
            <a:ext cx="573835" cy="573835"/>
          </a:xfrm>
          <a:prstGeom prst="ellipse">
            <a:avLst/>
          </a:prstGeom>
          <a:solidFill>
            <a:srgbClr val="EF53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AA5AEB-FBA4-4181-B341-87B0AE4BE502}"/>
              </a:ext>
            </a:extLst>
          </p:cNvPr>
          <p:cNvSpPr txBox="1"/>
          <p:nvPr/>
        </p:nvSpPr>
        <p:spPr>
          <a:xfrm>
            <a:off x="4008023" y="5357384"/>
            <a:ext cx="57383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itchFamily="18" charset="0"/>
              </a:rPr>
              <a:t>4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2BFC7E-AE29-4134-A9D8-DFAFDD64D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3" name="Текст 1">
            <a:extLst>
              <a:ext uri="{FF2B5EF4-FFF2-40B4-BE49-F238E27FC236}">
                <a16:creationId xmlns:a16="http://schemas.microsoft.com/office/drawing/2014/main" id="{EADB603D-5560-4CF4-8F06-309F733BAEA3}"/>
              </a:ext>
            </a:extLst>
          </p:cNvPr>
          <p:cNvSpPr txBox="1">
            <a:spLocks/>
          </p:cNvSpPr>
          <p:nvPr/>
        </p:nvSpPr>
        <p:spPr>
          <a:xfrm>
            <a:off x="57488" y="2265315"/>
            <a:ext cx="3735167" cy="460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Центр гарантийной поддержки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DEF7763-8508-4FFE-96EB-3371BFF264B5}"/>
              </a:ext>
            </a:extLst>
          </p:cNvPr>
          <p:cNvSpPr/>
          <p:nvPr/>
        </p:nvSpPr>
        <p:spPr>
          <a:xfrm>
            <a:off x="347140" y="3733800"/>
            <a:ext cx="3034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подбор ФИНАНСИРОВАНИЯ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4B90581-6A3A-435C-9FA2-A022C7F53419}"/>
              </a:ext>
            </a:extLst>
          </p:cNvPr>
          <p:cNvSpPr/>
          <p:nvPr/>
        </p:nvSpPr>
        <p:spPr>
          <a:xfrm>
            <a:off x="305138" y="3357628"/>
            <a:ext cx="3891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ПОРУЧИТЕЛЬСТВО в качестве залога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A9E54F0-EF72-42AE-963F-902F442C4795}"/>
              </a:ext>
            </a:extLst>
          </p:cNvPr>
          <p:cNvSpPr/>
          <p:nvPr/>
        </p:nvSpPr>
        <p:spPr>
          <a:xfrm>
            <a:off x="181313" y="3416266"/>
            <a:ext cx="95250" cy="9525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CA423A0-205C-4E3B-AFC3-32E4CEEE620B}"/>
              </a:ext>
            </a:extLst>
          </p:cNvPr>
          <p:cNvSpPr/>
          <p:nvPr/>
        </p:nvSpPr>
        <p:spPr>
          <a:xfrm>
            <a:off x="179422" y="3817897"/>
            <a:ext cx="95250" cy="9525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085C72-E1A6-4452-869D-2FE9F1422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05" y="5025682"/>
            <a:ext cx="1552458" cy="15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id="{1D9F087B-0920-4951-B759-CF680C34F390}"/>
              </a:ext>
            </a:extLst>
          </p:cNvPr>
          <p:cNvSpPr/>
          <p:nvPr/>
        </p:nvSpPr>
        <p:spPr>
          <a:xfrm>
            <a:off x="2276272" y="1307565"/>
            <a:ext cx="7208196" cy="5287788"/>
          </a:xfrm>
          <a:prstGeom prst="ellipse">
            <a:avLst/>
          </a:prstGeom>
          <a:noFill/>
          <a:ln w="3810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414BD8E-7469-4B33-A1F9-0743B05BBA80}"/>
              </a:ext>
            </a:extLst>
          </p:cNvPr>
          <p:cNvSpPr/>
          <p:nvPr/>
        </p:nvSpPr>
        <p:spPr>
          <a:xfrm>
            <a:off x="8140843" y="2085496"/>
            <a:ext cx="3485996" cy="3464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34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F8AC318E-EC4D-430B-B103-A907F3D28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286672" cy="460375"/>
          </a:xfrm>
        </p:spPr>
        <p:txBody>
          <a:bodyPr/>
          <a:lstStyle/>
          <a:p>
            <a:r>
              <a:rPr lang="ru-RU" dirty="0"/>
              <a:t>Центр компетенций в сфере с/х кооперации и поддержки фермеров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A3812D-6C30-4CE1-8D38-7A358DADD0F4}"/>
              </a:ext>
            </a:extLst>
          </p:cNvPr>
          <p:cNvSpPr/>
          <p:nvPr/>
        </p:nvSpPr>
        <p:spPr>
          <a:xfrm>
            <a:off x="304800" y="2085496"/>
            <a:ext cx="3485996" cy="3464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34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3F27CED-DE2E-48E2-BD6E-30FAF1E2F86B}"/>
              </a:ext>
            </a:extLst>
          </p:cNvPr>
          <p:cNvSpPr/>
          <p:nvPr/>
        </p:nvSpPr>
        <p:spPr>
          <a:xfrm>
            <a:off x="869941" y="3442217"/>
            <a:ext cx="2745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Содействие в регистрации </a:t>
            </a:r>
            <a:b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прав</a:t>
            </a:r>
            <a: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на земельные участки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321ABEE-15C3-44CC-A85D-1C6F7E1361FB}"/>
              </a:ext>
            </a:extLst>
          </p:cNvPr>
          <p:cNvSpPr/>
          <p:nvPr/>
        </p:nvSpPr>
        <p:spPr>
          <a:xfrm>
            <a:off x="834838" y="4065879"/>
            <a:ext cx="2476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Помощь в оформлении </a:t>
            </a:r>
            <a:b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деклараций,</a:t>
            </a:r>
            <a: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лицензий, сертификатов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5180EEC-F6B1-4D19-8947-7C53698C623E}"/>
              </a:ext>
            </a:extLst>
          </p:cNvPr>
          <p:cNvSpPr/>
          <p:nvPr/>
        </p:nvSpPr>
        <p:spPr>
          <a:xfrm>
            <a:off x="869941" y="2982995"/>
            <a:ext cx="274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Открытие бизнеса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07C53C4-D61B-4A9F-A7E3-844C03909A5E}"/>
              </a:ext>
            </a:extLst>
          </p:cNvPr>
          <p:cNvSpPr/>
          <p:nvPr/>
        </p:nvSpPr>
        <p:spPr>
          <a:xfrm>
            <a:off x="734825" y="417428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1F4C982-424B-49A9-9F96-126DB0B98A2A}"/>
              </a:ext>
            </a:extLst>
          </p:cNvPr>
          <p:cNvSpPr/>
          <p:nvPr/>
        </p:nvSpPr>
        <p:spPr>
          <a:xfrm>
            <a:off x="734825" y="3558019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CB28FA40-F99C-471F-B819-F1FEDE88D61B}"/>
              </a:ext>
            </a:extLst>
          </p:cNvPr>
          <p:cNvSpPr/>
          <p:nvPr/>
        </p:nvSpPr>
        <p:spPr>
          <a:xfrm>
            <a:off x="734825" y="3076802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F2E2B76-CBBC-480C-B835-DCE27B3126BC}"/>
              </a:ext>
            </a:extLst>
          </p:cNvPr>
          <p:cNvSpPr/>
          <p:nvPr/>
        </p:nvSpPr>
        <p:spPr>
          <a:xfrm>
            <a:off x="4220821" y="2085496"/>
            <a:ext cx="3485996" cy="3464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34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2CAD230-D647-471A-9E45-28635359AE59}"/>
              </a:ext>
            </a:extLst>
          </p:cNvPr>
          <p:cNvSpPr/>
          <p:nvPr/>
        </p:nvSpPr>
        <p:spPr>
          <a:xfrm>
            <a:off x="565161" y="2419941"/>
            <a:ext cx="274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КОНСУЛЬТИРОВАНИЕ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73005D-F89F-44F8-81FB-C1CD99F66FFE}"/>
              </a:ext>
            </a:extLst>
          </p:cNvPr>
          <p:cNvSpPr/>
          <p:nvPr/>
        </p:nvSpPr>
        <p:spPr>
          <a:xfrm>
            <a:off x="4523957" y="2440148"/>
            <a:ext cx="274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ФИНАНСИРОВАНИЕ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335AEF0-AA13-4DDC-A1C3-E810786582F9}"/>
              </a:ext>
            </a:extLst>
          </p:cNvPr>
          <p:cNvSpPr/>
          <p:nvPr/>
        </p:nvSpPr>
        <p:spPr>
          <a:xfrm>
            <a:off x="4523957" y="407199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C07305A-D97F-416D-9CD6-AF3392429825}"/>
              </a:ext>
            </a:extLst>
          </p:cNvPr>
          <p:cNvSpPr/>
          <p:nvPr/>
        </p:nvSpPr>
        <p:spPr>
          <a:xfrm>
            <a:off x="4523957" y="2978206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D078DC-F64F-4770-B079-237C27F924DA}"/>
              </a:ext>
            </a:extLst>
          </p:cNvPr>
          <p:cNvSpPr/>
          <p:nvPr/>
        </p:nvSpPr>
        <p:spPr>
          <a:xfrm>
            <a:off x="4815955" y="2867206"/>
            <a:ext cx="2863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оиск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 источников финансирования,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подготовка документов</a:t>
            </a:r>
            <a: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в банки и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лизинговые компании)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7929DA8-0E30-40E2-B99E-94B1C52A61CF}"/>
              </a:ext>
            </a:extLst>
          </p:cNvPr>
          <p:cNvSpPr/>
          <p:nvPr/>
        </p:nvSpPr>
        <p:spPr>
          <a:xfrm>
            <a:off x="4725815" y="3962600"/>
            <a:ext cx="2754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Содействие в получении мер господдержки (подготовка пакета документов для участия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в</a:t>
            </a:r>
            <a: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конкурсах на получение грантов, субсидий)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D7EA91B-C248-433B-A7BE-F4CF5B30FB8E}"/>
              </a:ext>
            </a:extLst>
          </p:cNvPr>
          <p:cNvSpPr/>
          <p:nvPr/>
        </p:nvSpPr>
        <p:spPr>
          <a:xfrm>
            <a:off x="8303611" y="2419941"/>
            <a:ext cx="274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ПРОДВИЖЕНИЕ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AA60146-268A-4126-A7B9-9AD4B5B3D9A2}"/>
              </a:ext>
            </a:extLst>
          </p:cNvPr>
          <p:cNvSpPr/>
          <p:nvPr/>
        </p:nvSpPr>
        <p:spPr>
          <a:xfrm>
            <a:off x="8562475" y="3031760"/>
            <a:ext cx="2999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Маркетинговые исследования,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продвижение товаров и услуг </a:t>
            </a:r>
            <a:b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на рынке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CDFE4E0-85EB-4E02-97E0-DB619FF34F3E}"/>
              </a:ext>
            </a:extLst>
          </p:cNvPr>
          <p:cNvSpPr/>
          <p:nvPr/>
        </p:nvSpPr>
        <p:spPr>
          <a:xfrm>
            <a:off x="8562474" y="4070733"/>
            <a:ext cx="2999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Участие в российских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и международных выставках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EF5A609-81ED-47BA-B291-FBF40A43E394}"/>
              </a:ext>
            </a:extLst>
          </p:cNvPr>
          <p:cNvSpPr/>
          <p:nvPr/>
        </p:nvSpPr>
        <p:spPr>
          <a:xfrm>
            <a:off x="8405211" y="312159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437C8AF-A682-4FF9-99AE-BEFB2F0DD4D4}"/>
              </a:ext>
            </a:extLst>
          </p:cNvPr>
          <p:cNvSpPr/>
          <p:nvPr/>
        </p:nvSpPr>
        <p:spPr>
          <a:xfrm>
            <a:off x="8405211" y="4132752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1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F082E02-9462-40D5-9640-3C569D5E7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5400" dirty="0"/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35CEC-8661-484B-BE7D-C1C43B81A501}"/>
              </a:ext>
            </a:extLst>
          </p:cNvPr>
          <p:cNvSpPr txBox="1"/>
          <p:nvPr/>
        </p:nvSpPr>
        <p:spPr>
          <a:xfrm>
            <a:off x="4706938" y="5522433"/>
            <a:ext cx="43640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+7 (3952) 202-102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info@mb38.ru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mb38.ru</a:t>
            </a:r>
          </a:p>
        </p:txBody>
      </p:sp>
    </p:spTree>
    <p:extLst>
      <p:ext uri="{BB962C8B-B14F-4D97-AF65-F5344CB8AC3E}">
        <p14:creationId xmlns:p14="http://schemas.microsoft.com/office/powerpoint/2010/main" val="88399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D37D78A-A4AA-48F3-9581-57279722DB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034756" cy="824880"/>
          </a:xfrm>
        </p:spPr>
        <p:txBody>
          <a:bodyPr/>
          <a:lstStyle/>
          <a:p>
            <a:r>
              <a:rPr lang="ru-RU" b="1" dirty="0">
                <a:solidFill>
                  <a:srgbClr val="ED5539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Центр «Мой бизнес» </a:t>
            </a:r>
            <a:r>
              <a:rPr lang="en-US" sz="2400" dirty="0"/>
              <a:t>- </a:t>
            </a: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единое окно </a:t>
            </a:r>
            <a:br>
              <a:rPr lang="en-US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поддержки предпринимательства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ED5C82C-BF76-4BC7-96B0-F4DD1FC4F3F1}"/>
              </a:ext>
            </a:extLst>
          </p:cNvPr>
          <p:cNvSpPr/>
          <p:nvPr/>
        </p:nvSpPr>
        <p:spPr>
          <a:xfrm>
            <a:off x="382031" y="1814718"/>
            <a:ext cx="4274107" cy="1872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2FCAE2-F5FA-476F-A350-3B15DFAE2979}"/>
              </a:ext>
            </a:extLst>
          </p:cNvPr>
          <p:cNvSpPr txBox="1"/>
          <p:nvPr/>
        </p:nvSpPr>
        <p:spPr>
          <a:xfrm>
            <a:off x="479834" y="2253098"/>
            <a:ext cx="3955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«БИЗНЕС СТАРТ» </a:t>
            </a:r>
            <a:r>
              <a:rPr lang="en-US" b="1" dirty="0">
                <a:latin typeface="Circe Bold" panose="020B0602020203020203" pitchFamily="34" charset="-52"/>
              </a:rPr>
              <a:t> </a:t>
            </a:r>
            <a:endParaRPr lang="ru-RU" b="1" dirty="0">
              <a:latin typeface="Circe Bold" panose="020B0602020203020203" pitchFamily="34" charset="-52"/>
            </a:endParaRPr>
          </a:p>
          <a:p>
            <a:r>
              <a:rPr lang="ru-RU" sz="1400" dirty="0">
                <a:latin typeface="Circe Light" panose="020B0402020203020203" pitchFamily="34" charset="-52"/>
              </a:rPr>
              <a:t>обучение, составление бизнес-планов, регистрация бизнеса, сертификация и поиск первичного финансирования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368650B-EDA7-45E1-BBD6-76541127F847}"/>
              </a:ext>
            </a:extLst>
          </p:cNvPr>
          <p:cNvSpPr/>
          <p:nvPr/>
        </p:nvSpPr>
        <p:spPr>
          <a:xfrm>
            <a:off x="4900111" y="1814718"/>
            <a:ext cx="4274107" cy="1872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F455A6-8055-4286-8112-0D5557801268}"/>
              </a:ext>
            </a:extLst>
          </p:cNvPr>
          <p:cNvSpPr txBox="1"/>
          <p:nvPr/>
        </p:nvSpPr>
        <p:spPr>
          <a:xfrm>
            <a:off x="5124407" y="2382943"/>
            <a:ext cx="353020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«РАЗВИТИЕ БИЗНЕСА»  </a:t>
            </a:r>
            <a:r>
              <a:rPr lang="ru-RU" sz="1400" dirty="0">
                <a:latin typeface="Circe Light" panose="020B0402020203020203" pitchFamily="34" charset="-52"/>
              </a:rPr>
              <a:t>маркетинг и продвижение продукции (товаров, услуг),</a:t>
            </a:r>
            <a:r>
              <a:rPr lang="en-US" sz="1400" dirty="0">
                <a:latin typeface="Circe Light" panose="020B0402020203020203" pitchFamily="34" charset="-52"/>
              </a:rPr>
              <a:t> </a:t>
            </a:r>
            <a:r>
              <a:rPr lang="ru-RU" sz="1400" dirty="0">
                <a:latin typeface="Circe Light" panose="020B0402020203020203" pitchFamily="34" charset="-52"/>
              </a:rPr>
              <a:t>скоринг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A681BC-B94C-4E23-9E67-CCFD0DB64398}"/>
              </a:ext>
            </a:extLst>
          </p:cNvPr>
          <p:cNvSpPr/>
          <p:nvPr/>
        </p:nvSpPr>
        <p:spPr>
          <a:xfrm>
            <a:off x="386195" y="4409099"/>
            <a:ext cx="4274107" cy="1872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B836DD-08C3-446F-9FF6-4088E5E8B2C6}"/>
              </a:ext>
            </a:extLst>
          </p:cNvPr>
          <p:cNvSpPr txBox="1"/>
          <p:nvPr/>
        </p:nvSpPr>
        <p:spPr>
          <a:xfrm>
            <a:off x="631807" y="4968567"/>
            <a:ext cx="3649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«ФИНАНСИРОВАНИЕ» </a:t>
            </a:r>
            <a:br>
              <a:rPr lang="en-US" b="1" dirty="0">
                <a:latin typeface="Circe Light" panose="020B0402020203020203" pitchFamily="34" charset="-52"/>
              </a:rPr>
            </a:br>
            <a:r>
              <a:rPr lang="ru-RU" sz="1400" dirty="0">
                <a:latin typeface="Circe Light" panose="020B0402020203020203" pitchFamily="34" charset="-52"/>
              </a:rPr>
              <a:t>проектов с использованием инструментов государственной поддержки, </a:t>
            </a:r>
            <a:br>
              <a:rPr lang="en-US" sz="1400" dirty="0">
                <a:latin typeface="Circe Light" panose="020B0402020203020203" pitchFamily="34" charset="-52"/>
              </a:rPr>
            </a:br>
            <a:r>
              <a:rPr lang="ru-RU" sz="1400" dirty="0">
                <a:latin typeface="Circe Light" panose="020B0402020203020203" pitchFamily="34" charset="-52"/>
              </a:rPr>
              <a:t>гарантийная поддержка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FCA452E-3880-4620-9605-05A373BF5B73}"/>
              </a:ext>
            </a:extLst>
          </p:cNvPr>
          <p:cNvSpPr/>
          <p:nvPr/>
        </p:nvSpPr>
        <p:spPr>
          <a:xfrm>
            <a:off x="4900111" y="4409098"/>
            <a:ext cx="4274107" cy="1872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E743FC-C094-45CF-BC42-F14BC9E515E7}"/>
              </a:ext>
            </a:extLst>
          </p:cNvPr>
          <p:cNvSpPr txBox="1"/>
          <p:nvPr/>
        </p:nvSpPr>
        <p:spPr>
          <a:xfrm>
            <a:off x="5124407" y="4933554"/>
            <a:ext cx="3431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«МАСШТАБИРОВАНИЕ» </a:t>
            </a:r>
            <a:r>
              <a:rPr lang="ru-RU" sz="1400" dirty="0">
                <a:latin typeface="Circe Light" panose="020B0402020203020203" pitchFamily="34" charset="-52"/>
              </a:rPr>
              <a:t>вывод товаров и услуг на экспорт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0B5AEA-D9CC-4BCB-B378-4052155E9732}"/>
              </a:ext>
            </a:extLst>
          </p:cNvPr>
          <p:cNvSpPr/>
          <p:nvPr/>
        </p:nvSpPr>
        <p:spPr>
          <a:xfrm>
            <a:off x="578927" y="1552490"/>
            <a:ext cx="524456" cy="524456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8F931CD-30C1-453D-981B-DB10060746D1}"/>
              </a:ext>
            </a:extLst>
          </p:cNvPr>
          <p:cNvSpPr/>
          <p:nvPr/>
        </p:nvSpPr>
        <p:spPr>
          <a:xfrm>
            <a:off x="578927" y="4146870"/>
            <a:ext cx="524456" cy="524456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E9CABE-1665-4711-BC80-64EB63FFD44B}"/>
              </a:ext>
            </a:extLst>
          </p:cNvPr>
          <p:cNvSpPr/>
          <p:nvPr/>
        </p:nvSpPr>
        <p:spPr>
          <a:xfrm>
            <a:off x="5214302" y="1552490"/>
            <a:ext cx="524456" cy="524456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AFA6CE7-D4DE-4D27-B2D7-F74718B1A7E0}"/>
              </a:ext>
            </a:extLst>
          </p:cNvPr>
          <p:cNvSpPr/>
          <p:nvPr/>
        </p:nvSpPr>
        <p:spPr>
          <a:xfrm>
            <a:off x="5214302" y="4146870"/>
            <a:ext cx="524456" cy="524456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C053AC-F2A2-4949-9164-0D8AF8558080}"/>
              </a:ext>
            </a:extLst>
          </p:cNvPr>
          <p:cNvSpPr txBox="1"/>
          <p:nvPr/>
        </p:nvSpPr>
        <p:spPr>
          <a:xfrm>
            <a:off x="578926" y="1658183"/>
            <a:ext cx="524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602020203020203" pitchFamily="34" charset="-52"/>
              </a:rPr>
              <a:t>1</a:t>
            </a:r>
            <a:endParaRPr lang="ru-RU" sz="14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A5408D-FB24-4100-B6D4-AEC0C26C3AD3}"/>
              </a:ext>
            </a:extLst>
          </p:cNvPr>
          <p:cNvSpPr txBox="1"/>
          <p:nvPr/>
        </p:nvSpPr>
        <p:spPr>
          <a:xfrm>
            <a:off x="5214301" y="1657211"/>
            <a:ext cx="524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602020203020203" pitchFamily="34" charset="-52"/>
              </a:rPr>
              <a:t>2</a:t>
            </a:r>
            <a:endParaRPr lang="ru-RU" sz="14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90AFCA-69DC-4F1D-B1CA-106B962DFA45}"/>
              </a:ext>
            </a:extLst>
          </p:cNvPr>
          <p:cNvSpPr txBox="1"/>
          <p:nvPr/>
        </p:nvSpPr>
        <p:spPr>
          <a:xfrm>
            <a:off x="5214301" y="4254600"/>
            <a:ext cx="524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602020203020203" pitchFamily="34" charset="-52"/>
              </a:rPr>
              <a:t>4</a:t>
            </a:r>
            <a:endParaRPr lang="ru-RU" sz="14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90B8B7-55DB-44EC-8504-42F7C43A3E22}"/>
              </a:ext>
            </a:extLst>
          </p:cNvPr>
          <p:cNvSpPr txBox="1"/>
          <p:nvPr/>
        </p:nvSpPr>
        <p:spPr>
          <a:xfrm>
            <a:off x="578925" y="4253944"/>
            <a:ext cx="524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602020203020203" pitchFamily="34" charset="-52"/>
              </a:rPr>
              <a:t>3</a:t>
            </a:r>
            <a:endParaRPr lang="ru-RU" sz="14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2E3BD5-90E6-4D7B-A47D-AE6D2E672BD4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3FF13F9-6A3D-4719-9EC2-429AA21EB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8F95DD-EB0A-4DCA-B7AE-8042D176C9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2415" y="4271831"/>
            <a:ext cx="1095201" cy="174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E175A-78E2-494B-A799-46E85C848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60" y="2472982"/>
            <a:ext cx="1591557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113520" cy="460375"/>
          </a:xfrm>
        </p:spPr>
        <p:txBody>
          <a:bodyPr/>
          <a:lstStyle/>
          <a:p>
            <a:r>
              <a:rPr lang="ru-RU" dirty="0"/>
              <a:t>ВНЕДРЕНИЕ КОНСОЛИДИРОВАННЫХ МЕР ПОДДЕРЖКИ СМСП</a:t>
            </a:r>
          </a:p>
        </p:txBody>
      </p:sp>
      <p:grpSp>
        <p:nvGrpSpPr>
          <p:cNvPr id="3" name="Группа 104"/>
          <p:cNvGrpSpPr/>
          <p:nvPr/>
        </p:nvGrpSpPr>
        <p:grpSpPr>
          <a:xfrm>
            <a:off x="8055237" y="2880624"/>
            <a:ext cx="3714750" cy="3132350"/>
            <a:chOff x="8073525" y="2368559"/>
            <a:chExt cx="3714750" cy="3132350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4EA3812D-6C30-4CE1-8D38-7A358DADD0F4}"/>
                </a:ext>
              </a:extLst>
            </p:cNvPr>
            <p:cNvSpPr/>
            <p:nvPr/>
          </p:nvSpPr>
          <p:spPr>
            <a:xfrm>
              <a:off x="8073525" y="2368559"/>
              <a:ext cx="3714750" cy="3132350"/>
            </a:xfrm>
            <a:prstGeom prst="rect">
              <a:avLst/>
            </a:prstGeom>
            <a:solidFill>
              <a:srgbClr val="FCF9F0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Группа 46"/>
            <p:cNvGrpSpPr/>
            <p:nvPr/>
          </p:nvGrpSpPr>
          <p:grpSpPr>
            <a:xfrm>
              <a:off x="8286192" y="3136455"/>
              <a:ext cx="3239477" cy="276999"/>
              <a:chOff x="535755" y="3276957"/>
              <a:chExt cx="3239477" cy="276999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B16A3110-695E-4D52-B4F5-14595FA11163}"/>
                  </a:ext>
                </a:extLst>
              </p:cNvPr>
              <p:cNvSpPr/>
              <p:nvPr/>
            </p:nvSpPr>
            <p:spPr>
              <a:xfrm>
                <a:off x="535755" y="3359374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E397AE7F-B2D1-4154-870E-2D4526CA002F}"/>
                  </a:ext>
                </a:extLst>
              </p:cNvPr>
              <p:cNvSpPr/>
              <p:nvPr/>
            </p:nvSpPr>
            <p:spPr>
              <a:xfrm>
                <a:off x="631915" y="3276957"/>
                <a:ext cx="314331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Создание диалога «Бизнес-Власть»</a:t>
                </a: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irce ExtraLight" panose="020B0302020203020203" pitchFamily="34" charset="-52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6684CEA0-9E80-4E0C-B66C-3697BD196DEC}"/>
                </a:ext>
              </a:extLst>
            </p:cNvPr>
            <p:cNvSpPr/>
            <p:nvPr/>
          </p:nvSpPr>
          <p:spPr>
            <a:xfrm>
              <a:off x="8195109" y="2583230"/>
              <a:ext cx="33178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rgbClr val="ED5539"/>
                  </a:solidFill>
                  <a:latin typeface="Circe Bold" panose="020B0602020203020203" pitchFamily="34" charset="-52"/>
                  <a:cs typeface="Times New Roman" pitchFamily="18" charset="0"/>
                </a:rPr>
                <a:t>Развитие 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5" name="Группа 58"/>
            <p:cNvGrpSpPr/>
            <p:nvPr/>
          </p:nvGrpSpPr>
          <p:grpSpPr>
            <a:xfrm>
              <a:off x="8286192" y="3616895"/>
              <a:ext cx="3248621" cy="461665"/>
              <a:chOff x="535755" y="3794805"/>
              <a:chExt cx="3248621" cy="461665"/>
            </a:xfrm>
          </p:grpSpPr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B16A3110-695E-4D52-B4F5-14595FA11163}"/>
                  </a:ext>
                </a:extLst>
              </p:cNvPr>
              <p:cNvSpPr/>
              <p:nvPr/>
            </p:nvSpPr>
            <p:spPr>
              <a:xfrm>
                <a:off x="535755" y="3950374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E397AE7F-B2D1-4154-870E-2D4526CA002F}"/>
                  </a:ext>
                </a:extLst>
              </p:cNvPr>
              <p:cNvSpPr/>
              <p:nvPr/>
            </p:nvSpPr>
            <p:spPr>
              <a:xfrm>
                <a:off x="641059" y="3794805"/>
                <a:ext cx="31433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Повышение внутри отраслевой кооперации 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бизнес-сообщества</a:t>
                </a:r>
                <a:endParaRPr lang="ru-RU" sz="1200" b="1" dirty="0">
                  <a:solidFill>
                    <a:prstClr val="black"/>
                  </a:solidFill>
                  <a:latin typeface="Circe ExtraLight" panose="020B0302020203020203" pitchFamily="34" charset="-52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61"/>
            <p:cNvGrpSpPr/>
            <p:nvPr/>
          </p:nvGrpSpPr>
          <p:grpSpPr>
            <a:xfrm>
              <a:off x="8286192" y="4282000"/>
              <a:ext cx="3239477" cy="461665"/>
              <a:chOff x="535755" y="4541374"/>
              <a:chExt cx="3239477" cy="461665"/>
            </a:xfrm>
          </p:grpSpPr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B16A3110-695E-4D52-B4F5-14595FA11163}"/>
                  </a:ext>
                </a:extLst>
              </p:cNvPr>
              <p:cNvSpPr/>
              <p:nvPr/>
            </p:nvSpPr>
            <p:spPr>
              <a:xfrm>
                <a:off x="535755" y="4623791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E397AE7F-B2D1-4154-870E-2D4526CA002F}"/>
                  </a:ext>
                </a:extLst>
              </p:cNvPr>
              <p:cNvSpPr/>
              <p:nvPr/>
            </p:nvSpPr>
            <p:spPr>
              <a:xfrm>
                <a:off x="631915" y="4541374"/>
                <a:ext cx="31433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irce ExtraLight" panose="020B0302020203020203" pitchFamily="34" charset="-52"/>
                    <a:ea typeface="+mn-ea"/>
                    <a:cs typeface="Times New Roman" pitchFamily="18" charset="0"/>
                  </a:rPr>
                  <a:t>Разработка региональных отраслевых программ</a:t>
                </a:r>
              </a:p>
            </p:txBody>
          </p:sp>
        </p:grpSp>
      </p:grpSp>
      <p:grpSp>
        <p:nvGrpSpPr>
          <p:cNvPr id="7" name="Группа 103"/>
          <p:cNvGrpSpPr/>
          <p:nvPr/>
        </p:nvGrpSpPr>
        <p:grpSpPr>
          <a:xfrm>
            <a:off x="4161731" y="2880624"/>
            <a:ext cx="3714750" cy="3132349"/>
            <a:chOff x="4114457" y="2368560"/>
            <a:chExt cx="3714750" cy="3132349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76B5FED0-8603-403D-9B01-65F7A55199E8}"/>
                </a:ext>
              </a:extLst>
            </p:cNvPr>
            <p:cNvSpPr/>
            <p:nvPr/>
          </p:nvSpPr>
          <p:spPr>
            <a:xfrm>
              <a:off x="4114457" y="2368560"/>
              <a:ext cx="3714750" cy="3132349"/>
            </a:xfrm>
            <a:prstGeom prst="rect">
              <a:avLst/>
            </a:prstGeom>
            <a:solidFill>
              <a:srgbClr val="FCF9F0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Группа 50"/>
            <p:cNvGrpSpPr/>
            <p:nvPr/>
          </p:nvGrpSpPr>
          <p:grpSpPr>
            <a:xfrm>
              <a:off x="4405977" y="3055765"/>
              <a:ext cx="3261492" cy="461665"/>
              <a:chOff x="4415121" y="3276957"/>
              <a:chExt cx="3261492" cy="461665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51C17614-C1D4-4911-BFCD-72DB308F2F78}"/>
                  </a:ext>
                </a:extLst>
              </p:cNvPr>
              <p:cNvSpPr/>
              <p:nvPr/>
            </p:nvSpPr>
            <p:spPr>
              <a:xfrm>
                <a:off x="4415121" y="3349918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2225F904-5BA1-4D1B-AB45-AD5FDD6A6D1C}"/>
                  </a:ext>
                </a:extLst>
              </p:cNvPr>
              <p:cNvSpPr/>
              <p:nvPr/>
            </p:nvSpPr>
            <p:spPr>
              <a:xfrm>
                <a:off x="4533296" y="3276957"/>
                <a:ext cx="31433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irce ExtraLight" panose="020B0302020203020203" pitchFamily="34" charset="-52"/>
                    <a:ea typeface="+mn-ea"/>
                    <a:cs typeface="Times New Roman" pitchFamily="18" charset="0"/>
                  </a:rPr>
                  <a:t>Обучение служб сервиса отрасли гостеприимства </a:t>
                </a:r>
              </a:p>
            </p:txBody>
          </p:sp>
        </p:grp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4160F526-49B5-4B6A-8324-64DA8BAB20D3}"/>
                </a:ext>
              </a:extLst>
            </p:cNvPr>
            <p:cNvSpPr/>
            <p:nvPr/>
          </p:nvSpPr>
          <p:spPr>
            <a:xfrm>
              <a:off x="4358775" y="2596653"/>
              <a:ext cx="33178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39"/>
                  </a:solidFill>
                  <a:effectLst/>
                  <a:uLnTx/>
                  <a:uFillTx/>
                  <a:latin typeface="Circe Bold" panose="020B0602020203020203" pitchFamily="34" charset="-52"/>
                  <a:ea typeface="+mn-ea"/>
                  <a:cs typeface="Times New Roman" pitchFamily="18" charset="0"/>
                </a:rPr>
                <a:t>Обучение, сопровождение</a:t>
              </a:r>
            </a:p>
          </p:txBody>
        </p:sp>
        <p:grpSp>
          <p:nvGrpSpPr>
            <p:cNvPr id="9" name="Группа 64"/>
            <p:cNvGrpSpPr/>
            <p:nvPr/>
          </p:nvGrpSpPr>
          <p:grpSpPr>
            <a:xfrm>
              <a:off x="4405977" y="3544881"/>
              <a:ext cx="3261492" cy="289951"/>
              <a:chOff x="4415121" y="3617116"/>
              <a:chExt cx="3261492" cy="289951"/>
            </a:xfrm>
          </p:grpSpPr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51C17614-C1D4-4911-BFCD-72DB308F2F78}"/>
                  </a:ext>
                </a:extLst>
              </p:cNvPr>
              <p:cNvSpPr/>
              <p:nvPr/>
            </p:nvSpPr>
            <p:spPr>
              <a:xfrm>
                <a:off x="4415121" y="3690077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2225F904-5BA1-4D1B-AB45-AD5FDD6A6D1C}"/>
                  </a:ext>
                </a:extLst>
              </p:cNvPr>
              <p:cNvSpPr/>
              <p:nvPr/>
            </p:nvSpPr>
            <p:spPr>
              <a:xfrm>
                <a:off x="4533296" y="3617116"/>
                <a:ext cx="3143317" cy="28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Сопровождение  инновационных 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страт-ап</a:t>
                </a:r>
                <a:endParaRPr lang="ru-RU" sz="1200" b="1" dirty="0">
                  <a:solidFill>
                    <a:prstClr val="black"/>
                  </a:solidFill>
                  <a:latin typeface="Circe ExtraLight" panose="020B0302020203020203" pitchFamily="34" charset="-52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67"/>
            <p:cNvGrpSpPr/>
            <p:nvPr/>
          </p:nvGrpSpPr>
          <p:grpSpPr>
            <a:xfrm>
              <a:off x="4405977" y="3862283"/>
              <a:ext cx="3261492" cy="1015663"/>
              <a:chOff x="4415121" y="3959290"/>
              <a:chExt cx="3261492" cy="1015663"/>
            </a:xfrm>
          </p:grpSpPr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51C17614-C1D4-4911-BFCD-72DB308F2F78}"/>
                  </a:ext>
                </a:extLst>
              </p:cNvPr>
              <p:cNvSpPr/>
              <p:nvPr/>
            </p:nvSpPr>
            <p:spPr>
              <a:xfrm>
                <a:off x="4415121" y="4032251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2225F904-5BA1-4D1B-AB45-AD5FDD6A6D1C}"/>
                  </a:ext>
                </a:extLst>
              </p:cNvPr>
              <p:cNvSpPr/>
              <p:nvPr/>
            </p:nvSpPr>
            <p:spPr>
              <a:xfrm>
                <a:off x="4533296" y="3959290"/>
                <a:ext cx="31433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Специализированные программы для граждан планирующих начать свое дело (соц.контракт,  соц.предпринимательство, вовлечение молодежи в развитие 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бизнес-проектов</a:t>
                </a: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)</a:t>
                </a:r>
              </a:p>
            </p:txBody>
          </p:sp>
        </p:grpSp>
        <p:grpSp>
          <p:nvGrpSpPr>
            <p:cNvPr id="11" name="Группа 70"/>
            <p:cNvGrpSpPr/>
            <p:nvPr/>
          </p:nvGrpSpPr>
          <p:grpSpPr>
            <a:xfrm>
              <a:off x="4405977" y="4905398"/>
              <a:ext cx="3261492" cy="487569"/>
              <a:chOff x="4415121" y="4333941"/>
              <a:chExt cx="3261492" cy="487569"/>
            </a:xfrm>
          </p:grpSpPr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id="{51C17614-C1D4-4911-BFCD-72DB308F2F78}"/>
                  </a:ext>
                </a:extLst>
              </p:cNvPr>
              <p:cNvSpPr/>
              <p:nvPr/>
            </p:nvSpPr>
            <p:spPr>
              <a:xfrm>
                <a:off x="4415121" y="4370326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2225F904-5BA1-4D1B-AB45-AD5FDD6A6D1C}"/>
                  </a:ext>
                </a:extLst>
              </p:cNvPr>
              <p:cNvSpPr/>
              <p:nvPr/>
            </p:nvSpPr>
            <p:spPr>
              <a:xfrm>
                <a:off x="4533296" y="4333941"/>
                <a:ext cx="3143317" cy="4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07943">
                  <a:lnSpc>
                    <a:spcPct val="107000"/>
                  </a:lnSpc>
                </a:pP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«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Цифровизация</a:t>
                </a: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» (маркировка)</a:t>
                </a:r>
              </a:p>
              <a:p>
                <a:pPr defTabSz="1007943">
                  <a:lnSpc>
                    <a:spcPct val="107000"/>
                  </a:lnSpc>
                </a:pP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с./х. товаропроизводителей</a:t>
                </a:r>
              </a:p>
            </p:txBody>
          </p:sp>
        </p:grpSp>
      </p:grpSp>
      <p:grpSp>
        <p:nvGrpSpPr>
          <p:cNvPr id="12" name="Группа 102"/>
          <p:cNvGrpSpPr/>
          <p:nvPr/>
        </p:nvGrpSpPr>
        <p:grpSpPr>
          <a:xfrm>
            <a:off x="213360" y="2880624"/>
            <a:ext cx="3714750" cy="3149049"/>
            <a:chOff x="286512" y="2341128"/>
            <a:chExt cx="3714750" cy="3149049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1112149-E312-4E91-B662-5B856A63669C}"/>
                </a:ext>
              </a:extLst>
            </p:cNvPr>
            <p:cNvSpPr/>
            <p:nvPr/>
          </p:nvSpPr>
          <p:spPr>
            <a:xfrm>
              <a:off x="286512" y="2341128"/>
              <a:ext cx="3714750" cy="3149049"/>
            </a:xfrm>
            <a:prstGeom prst="rect">
              <a:avLst/>
            </a:prstGeom>
            <a:solidFill>
              <a:srgbClr val="FCF9F0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Группа 96"/>
            <p:cNvGrpSpPr/>
            <p:nvPr/>
          </p:nvGrpSpPr>
          <p:grpSpPr>
            <a:xfrm>
              <a:off x="474904" y="3003968"/>
              <a:ext cx="3280477" cy="461665"/>
              <a:chOff x="584632" y="3095408"/>
              <a:chExt cx="3280477" cy="461665"/>
            </a:xfrm>
          </p:grpSpPr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E850CD43-A222-4F60-9E74-DA4FB8A7384F}"/>
                  </a:ext>
                </a:extLst>
              </p:cNvPr>
              <p:cNvSpPr/>
              <p:nvPr/>
            </p:nvSpPr>
            <p:spPr>
              <a:xfrm>
                <a:off x="584632" y="3159416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5977B2D-4783-4332-88CA-139076772B0B}"/>
                  </a:ext>
                </a:extLst>
              </p:cNvPr>
              <p:cNvSpPr/>
              <p:nvPr/>
            </p:nvSpPr>
            <p:spPr>
              <a:xfrm>
                <a:off x="721792" y="3095408"/>
                <a:ext cx="31433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Концепцию позиционирования продукции (товаров, работ, услуг) на рынке</a:t>
                </a:r>
                <a:endParaRPr lang="ru-RU" sz="1200" dirty="0"/>
              </a:p>
            </p:txBody>
          </p:sp>
        </p:grp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42CAD230-D647-471A-9E45-28635359AE59}"/>
                </a:ext>
              </a:extLst>
            </p:cNvPr>
            <p:cNvSpPr/>
            <p:nvPr/>
          </p:nvSpPr>
          <p:spPr>
            <a:xfrm>
              <a:off x="408735" y="2513857"/>
              <a:ext cx="33178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39"/>
                  </a:solidFill>
                  <a:effectLst/>
                  <a:uLnTx/>
                  <a:uFillTx/>
                  <a:latin typeface="Circe Bold" panose="020B0602020203020203" pitchFamily="34" charset="-52"/>
                  <a:ea typeface="+mn-ea"/>
                  <a:cs typeface="Times New Roman" pitchFamily="18" charset="0"/>
                </a:rPr>
                <a:t>Продвижение (маркетинг) </a:t>
              </a:r>
            </a:p>
          </p:txBody>
        </p:sp>
        <p:grpSp>
          <p:nvGrpSpPr>
            <p:cNvPr id="14" name="Группа 101"/>
            <p:cNvGrpSpPr/>
            <p:nvPr/>
          </p:nvGrpSpPr>
          <p:grpSpPr>
            <a:xfrm>
              <a:off x="465760" y="4216090"/>
              <a:ext cx="3335341" cy="646331"/>
              <a:chOff x="584632" y="4356078"/>
              <a:chExt cx="3335341" cy="646331"/>
            </a:xfrm>
          </p:grpSpPr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E850CD43-A222-4F60-9E74-DA4FB8A7384F}"/>
                  </a:ext>
                </a:extLst>
              </p:cNvPr>
              <p:cNvSpPr/>
              <p:nvPr/>
            </p:nvSpPr>
            <p:spPr>
              <a:xfrm>
                <a:off x="584632" y="4458113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5977B2D-4783-4332-88CA-139076772B0B}"/>
                  </a:ext>
                </a:extLst>
              </p:cNvPr>
              <p:cNvSpPr/>
              <p:nvPr/>
            </p:nvSpPr>
            <p:spPr>
              <a:xfrm>
                <a:off x="776656" y="4356078"/>
                <a:ext cx="31433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irce ExtraLight" panose="020B0302020203020203" pitchFamily="34" charset="-52"/>
                    <a:ea typeface="+mn-ea"/>
                    <a:cs typeface="Times New Roman" pitchFamily="18" charset="0"/>
                  </a:rPr>
                  <a:t>Популяризация и продвижение </a:t>
                </a: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(товаров, работ, услуг) на внутреннем и внешнем рынке</a:t>
                </a: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irce ExtraLight" panose="020B0302020203020203" pitchFamily="34" charset="-52"/>
                    <a:ea typeface="+mn-ea"/>
                    <a:cs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15" name="Группа 95"/>
            <p:cNvGrpSpPr/>
            <p:nvPr/>
          </p:nvGrpSpPr>
          <p:grpSpPr>
            <a:xfrm>
              <a:off x="474904" y="3527794"/>
              <a:ext cx="3239477" cy="276999"/>
              <a:chOff x="593776" y="3514493"/>
              <a:chExt cx="3239477" cy="276999"/>
            </a:xfrm>
          </p:grpSpPr>
          <p:grpSp>
            <p:nvGrpSpPr>
              <p:cNvPr id="16" name="Группа 73"/>
              <p:cNvGrpSpPr/>
              <p:nvPr/>
            </p:nvGrpSpPr>
            <p:grpSpPr>
              <a:xfrm>
                <a:off x="593776" y="3514493"/>
                <a:ext cx="3239477" cy="276999"/>
                <a:chOff x="8317765" y="3540341"/>
                <a:chExt cx="3239477" cy="276999"/>
              </a:xfrm>
            </p:grpSpPr>
            <p:sp>
              <p:nvSpPr>
                <p:cNvPr id="75" name="Овал 74">
                  <a:extLst>
                    <a:ext uri="{FF2B5EF4-FFF2-40B4-BE49-F238E27FC236}">
                      <a16:creationId xmlns:a16="http://schemas.microsoft.com/office/drawing/2014/main" id="{E850CD43-A222-4F60-9E74-DA4FB8A7384F}"/>
                    </a:ext>
                  </a:extLst>
                </p:cNvPr>
                <p:cNvSpPr/>
                <p:nvPr/>
              </p:nvSpPr>
              <p:spPr>
                <a:xfrm>
                  <a:off x="8317765" y="3622758"/>
                  <a:ext cx="100013" cy="100013"/>
                </a:xfrm>
                <a:prstGeom prst="ellipse">
                  <a:avLst/>
                </a:prstGeom>
                <a:solidFill>
                  <a:srgbClr val="ED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Прямоугольник 75">
                  <a:extLst>
                    <a:ext uri="{FF2B5EF4-FFF2-40B4-BE49-F238E27FC236}">
                      <a16:creationId xmlns:a16="http://schemas.microsoft.com/office/drawing/2014/main" id="{95977B2D-4783-4332-88CA-139076772B0B}"/>
                    </a:ext>
                  </a:extLst>
                </p:cNvPr>
                <p:cNvSpPr/>
                <p:nvPr/>
              </p:nvSpPr>
              <p:spPr>
                <a:xfrm>
                  <a:off x="8413925" y="3540341"/>
                  <a:ext cx="314331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irce ExtraLight" panose="020B0302020203020203" pitchFamily="34" charset="-52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8" name="Прямоугольник 87"/>
              <p:cNvSpPr/>
              <p:nvPr/>
            </p:nvSpPr>
            <p:spPr>
              <a:xfrm>
                <a:off x="721792" y="3514493"/>
                <a:ext cx="304855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</a:pP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Визуальный концепт фирменного стиля</a:t>
                </a:r>
              </a:p>
            </p:txBody>
          </p:sp>
        </p:grpSp>
        <p:grpSp>
          <p:nvGrpSpPr>
            <p:cNvPr id="17" name="Группа 97"/>
            <p:cNvGrpSpPr/>
            <p:nvPr/>
          </p:nvGrpSpPr>
          <p:grpSpPr>
            <a:xfrm>
              <a:off x="474904" y="3866954"/>
              <a:ext cx="3466160" cy="289951"/>
              <a:chOff x="593776" y="4000956"/>
              <a:chExt cx="3466160" cy="289951"/>
            </a:xfrm>
          </p:grpSpPr>
          <p:grpSp>
            <p:nvGrpSpPr>
              <p:cNvPr id="18" name="Группа 76"/>
              <p:cNvGrpSpPr/>
              <p:nvPr/>
            </p:nvGrpSpPr>
            <p:grpSpPr>
              <a:xfrm>
                <a:off x="593776" y="4000956"/>
                <a:ext cx="3239477" cy="276999"/>
                <a:chOff x="8317765" y="3540341"/>
                <a:chExt cx="3239477" cy="276999"/>
              </a:xfrm>
            </p:grpSpPr>
            <p:sp>
              <p:nvSpPr>
                <p:cNvPr id="78" name="Овал 77">
                  <a:extLst>
                    <a:ext uri="{FF2B5EF4-FFF2-40B4-BE49-F238E27FC236}">
                      <a16:creationId xmlns:a16="http://schemas.microsoft.com/office/drawing/2014/main" id="{E850CD43-A222-4F60-9E74-DA4FB8A7384F}"/>
                    </a:ext>
                  </a:extLst>
                </p:cNvPr>
                <p:cNvSpPr/>
                <p:nvPr/>
              </p:nvSpPr>
              <p:spPr>
                <a:xfrm>
                  <a:off x="8317765" y="3622758"/>
                  <a:ext cx="100013" cy="100013"/>
                </a:xfrm>
                <a:prstGeom prst="ellipse">
                  <a:avLst/>
                </a:prstGeom>
                <a:solidFill>
                  <a:srgbClr val="ED5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Прямоугольник 78">
                  <a:extLst>
                    <a:ext uri="{FF2B5EF4-FFF2-40B4-BE49-F238E27FC236}">
                      <a16:creationId xmlns:a16="http://schemas.microsoft.com/office/drawing/2014/main" id="{95977B2D-4783-4332-88CA-139076772B0B}"/>
                    </a:ext>
                  </a:extLst>
                </p:cNvPr>
                <p:cNvSpPr/>
                <p:nvPr/>
              </p:nvSpPr>
              <p:spPr>
                <a:xfrm>
                  <a:off x="8413925" y="3540341"/>
                  <a:ext cx="314331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irce ExtraLight" panose="020B0302020203020203" pitchFamily="34" charset="-52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9" name="Прямоугольник 88"/>
              <p:cNvSpPr/>
              <p:nvPr/>
            </p:nvSpPr>
            <p:spPr>
              <a:xfrm>
                <a:off x="773450" y="4000956"/>
                <a:ext cx="3286486" cy="28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07943">
                  <a:lnSpc>
                    <a:spcPct val="107000"/>
                  </a:lnSpc>
                  <a:tabLst>
                    <a:tab pos="683895" algn="l"/>
                  </a:tabLst>
                </a:pPr>
                <a:r>
                  <a:rPr lang="ru-RU" sz="1200" b="1" dirty="0">
                    <a:solidFill>
                      <a:prstClr val="black"/>
                    </a:solidFill>
                    <a:latin typeface="Circe ExtraLight" panose="020B0302020203020203" pitchFamily="34" charset="-52"/>
                    <a:cs typeface="Times New Roman" pitchFamily="18" charset="0"/>
                  </a:rPr>
                  <a:t>Автоматизация продаж </a:t>
                </a:r>
                <a:endParaRPr lang="ru-RU" sz="1200" dirty="0">
                  <a:latin typeface="Times New Roman"/>
                  <a:ea typeface="Calibri"/>
                  <a:cs typeface="Times New Roman"/>
                </a:endParaRPr>
              </a:p>
            </p:txBody>
          </p:sp>
        </p:grp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5977B2D-4783-4332-88CA-139076772B0B}"/>
                </a:ext>
              </a:extLst>
            </p:cNvPr>
            <p:cNvSpPr/>
            <p:nvPr/>
          </p:nvSpPr>
          <p:spPr>
            <a:xfrm>
              <a:off x="571064" y="4884435"/>
              <a:ext cx="31433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95977B2D-4783-4332-88CA-139076772B0B}"/>
              </a:ext>
            </a:extLst>
          </p:cNvPr>
          <p:cNvSpPr/>
          <p:nvPr/>
        </p:nvSpPr>
        <p:spPr>
          <a:xfrm>
            <a:off x="563296" y="5374330"/>
            <a:ext cx="3143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Кооперация товаропроизводителей и </a:t>
            </a:r>
            <a:r>
              <a:rPr lang="ru-RU" sz="1200" b="1" dirty="0" err="1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ретейлеров</a:t>
            </a:r>
            <a:r>
              <a:rPr lang="ru-RU" sz="12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E850CD43-A222-4F60-9E74-DA4FB8A7384F}"/>
              </a:ext>
            </a:extLst>
          </p:cNvPr>
          <p:cNvSpPr/>
          <p:nvPr/>
        </p:nvSpPr>
        <p:spPr>
          <a:xfrm>
            <a:off x="389560" y="5439789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2225F904-5BA1-4D1B-AB45-AD5FDD6A6D1C}"/>
              </a:ext>
            </a:extLst>
          </p:cNvPr>
          <p:cNvSpPr/>
          <p:nvPr/>
        </p:nvSpPr>
        <p:spPr>
          <a:xfrm>
            <a:off x="8436290" y="5249123"/>
            <a:ext cx="314331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Создание «канала взаимодействия» институтов развития и </a:t>
            </a:r>
            <a:r>
              <a:rPr lang="ru-RU" sz="1200" b="1" dirty="0" err="1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бизнес-сообщетва</a:t>
            </a:r>
            <a:endParaRPr lang="ru-RU" sz="1200" b="1" dirty="0">
              <a:solidFill>
                <a:prstClr val="black"/>
              </a:solidFill>
              <a:latin typeface="Circe ExtraLight" panose="020B0302020203020203" pitchFamily="34" charset="-52"/>
              <a:cs typeface="Times New Roman" pitchFamily="18" charset="0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B16A3110-695E-4D52-B4F5-14595FA11163}"/>
              </a:ext>
            </a:extLst>
          </p:cNvPr>
          <p:cNvSpPr/>
          <p:nvPr/>
        </p:nvSpPr>
        <p:spPr>
          <a:xfrm>
            <a:off x="8246568" y="5321490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8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B4EE47C-2833-43DE-9378-1AE3F395A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8670925" cy="460375"/>
          </a:xfrm>
        </p:spPr>
        <p:txBody>
          <a:bodyPr/>
          <a:lstStyle/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Как получить поддержку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9626D6E-36A9-474A-9B76-42E732C2AEDC}"/>
              </a:ext>
            </a:extLst>
          </p:cNvPr>
          <p:cNvGrpSpPr/>
          <p:nvPr/>
        </p:nvGrpSpPr>
        <p:grpSpPr>
          <a:xfrm>
            <a:off x="4640262" y="1730044"/>
            <a:ext cx="2738600" cy="2738600"/>
            <a:chOff x="4726699" y="2059700"/>
            <a:chExt cx="2738600" cy="273860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50131D4-A40D-4431-AED4-32A2A64366F8}"/>
                </a:ext>
              </a:extLst>
            </p:cNvPr>
            <p:cNvSpPr/>
            <p:nvPr/>
          </p:nvSpPr>
          <p:spPr>
            <a:xfrm>
              <a:off x="4726699" y="2059700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689297C-E28F-4B70-9EC1-67DF6ACD1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797" y="2209797"/>
              <a:ext cx="2438405" cy="243840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2086A8C-24CA-4657-ADA0-8719102C5118}"/>
              </a:ext>
            </a:extLst>
          </p:cNvPr>
          <p:cNvGrpSpPr/>
          <p:nvPr/>
        </p:nvGrpSpPr>
        <p:grpSpPr>
          <a:xfrm>
            <a:off x="8686270" y="1783727"/>
            <a:ext cx="2738600" cy="2738600"/>
            <a:chOff x="8254875" y="2059698"/>
            <a:chExt cx="2738600" cy="27386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DBA80E0-B66F-4D6A-B97E-B408D92180FD}"/>
                </a:ext>
              </a:extLst>
            </p:cNvPr>
            <p:cNvSpPr/>
            <p:nvPr/>
          </p:nvSpPr>
          <p:spPr>
            <a:xfrm>
              <a:off x="8254875" y="2059698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74DC987-B36E-4A98-8155-E16B4CDD5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014" y="2209796"/>
              <a:ext cx="2432323" cy="2438404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F1E4D0E-228A-40C3-851D-E47389690077}"/>
              </a:ext>
            </a:extLst>
          </p:cNvPr>
          <p:cNvGrpSpPr/>
          <p:nvPr/>
        </p:nvGrpSpPr>
        <p:grpSpPr>
          <a:xfrm>
            <a:off x="609459" y="1783727"/>
            <a:ext cx="2738600" cy="2738600"/>
            <a:chOff x="442037" y="2082558"/>
            <a:chExt cx="2738600" cy="27386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24C58783-EEA6-4174-958A-564649B5E7AD}"/>
                </a:ext>
              </a:extLst>
            </p:cNvPr>
            <p:cNvSpPr/>
            <p:nvPr/>
          </p:nvSpPr>
          <p:spPr>
            <a:xfrm>
              <a:off x="442037" y="2082558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1E70CA2-2ACD-4894-9863-ABDC789F2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08" y="2209798"/>
              <a:ext cx="2423259" cy="2438404"/>
            </a:xfrm>
            <a:prstGeom prst="rect">
              <a:avLst/>
            </a:prstGeom>
          </p:spPr>
        </p:pic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5B58F56-7C1B-4C16-8088-19908F5AB448}"/>
              </a:ext>
            </a:extLst>
          </p:cNvPr>
          <p:cNvSpPr/>
          <p:nvPr/>
        </p:nvSpPr>
        <p:spPr>
          <a:xfrm>
            <a:off x="609460" y="4768839"/>
            <a:ext cx="27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Звонок на единую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горячую линию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1DD592-1763-4174-BED0-BCE1D518FE35}"/>
              </a:ext>
            </a:extLst>
          </p:cNvPr>
          <p:cNvSpPr/>
          <p:nvPr/>
        </p:nvSpPr>
        <p:spPr>
          <a:xfrm>
            <a:off x="4213844" y="4768839"/>
            <a:ext cx="3426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Обращение 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«Получить поддержку» на сайте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85349AC-CBAE-4083-B600-E40AA26191C8}"/>
              </a:ext>
            </a:extLst>
          </p:cNvPr>
          <p:cNvSpPr/>
          <p:nvPr/>
        </p:nvSpPr>
        <p:spPr>
          <a:xfrm>
            <a:off x="8276118" y="4768839"/>
            <a:ext cx="3426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Личное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обращение в Центр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B1CE24B-2775-4D43-910C-3662BE832E03}"/>
              </a:ext>
            </a:extLst>
          </p:cNvPr>
          <p:cNvSpPr/>
          <p:nvPr/>
        </p:nvSpPr>
        <p:spPr>
          <a:xfrm>
            <a:off x="609459" y="5374690"/>
            <a:ext cx="27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D5539"/>
                </a:solidFill>
                <a:latin typeface="Circe Light" panose="020B0402020203020203" pitchFamily="34" charset="-52"/>
                <a:cs typeface="Times New Roman" pitchFamily="18" charset="0"/>
              </a:rPr>
              <a:t>8 (3952) 202-102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0BFBF95-2404-4AE3-A455-752ACF34D333}"/>
              </a:ext>
            </a:extLst>
          </p:cNvPr>
          <p:cNvSpPr/>
          <p:nvPr/>
        </p:nvSpPr>
        <p:spPr>
          <a:xfrm>
            <a:off x="4213843" y="5374690"/>
            <a:ext cx="3426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ED5539"/>
                </a:solidFill>
                <a:latin typeface="Circe Light" panose="020B0402020203020203" pitchFamily="34" charset="-52"/>
                <a:cs typeface="Times New Roman" pitchFamily="18" charset="0"/>
              </a:rPr>
              <a:t>WWW.MB38.RU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FC896A4-1C94-4F7A-9171-17689598A117}"/>
              </a:ext>
            </a:extLst>
          </p:cNvPr>
          <p:cNvSpPr/>
          <p:nvPr/>
        </p:nvSpPr>
        <p:spPr>
          <a:xfrm>
            <a:off x="8455434" y="5362453"/>
            <a:ext cx="3188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ED5539"/>
                </a:solidFill>
                <a:latin typeface="Circe Light" panose="020B0402020203020203" pitchFamily="34" charset="-52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ED5539"/>
                </a:solidFill>
                <a:latin typeface="Circe Light" panose="020B0402020203020203" pitchFamily="34" charset="-52"/>
                <a:cs typeface="Times New Roman" pitchFamily="18" charset="0"/>
              </a:rPr>
              <a:t>г. Иркутск, ул. Рабочая 2«А» / 4</a:t>
            </a:r>
          </a:p>
        </p:txBody>
      </p:sp>
    </p:spTree>
    <p:extLst>
      <p:ext uri="{BB962C8B-B14F-4D97-AF65-F5344CB8AC3E}">
        <p14:creationId xmlns:p14="http://schemas.microsoft.com/office/powerpoint/2010/main" val="266448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377519"/>
            <a:ext cx="8670925" cy="460375"/>
          </a:xfrm>
        </p:spPr>
        <p:txBody>
          <a:bodyPr/>
          <a:lstStyle/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Центр поддержки предпринимательства</a:t>
            </a:r>
          </a:p>
        </p:txBody>
      </p:sp>
      <p:sp>
        <p:nvSpPr>
          <p:cNvPr id="108" name="Заголовок 1">
            <a:extLst>
              <a:ext uri="{FF2B5EF4-FFF2-40B4-BE49-F238E27FC236}">
                <a16:creationId xmlns:a16="http://schemas.microsoft.com/office/drawing/2014/main" id="{05342F67-1305-47F6-88C0-1446756635F0}"/>
              </a:ext>
            </a:extLst>
          </p:cNvPr>
          <p:cNvSpPr txBox="1">
            <a:spLocks/>
          </p:cNvSpPr>
          <p:nvPr/>
        </p:nvSpPr>
        <p:spPr>
          <a:xfrm>
            <a:off x="905095" y="3080757"/>
            <a:ext cx="1714474" cy="307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32919D2C-0A85-4B38-8931-ECBEA5D479B5}"/>
              </a:ext>
            </a:extLst>
          </p:cNvPr>
          <p:cNvSpPr txBox="1">
            <a:spLocks/>
          </p:cNvSpPr>
          <p:nvPr/>
        </p:nvSpPr>
        <p:spPr>
          <a:xfrm>
            <a:off x="795112" y="5481819"/>
            <a:ext cx="3548099" cy="42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kern="150" dirty="0">
              <a:ea typeface="SimSun" panose="02010600030101010101" pitchFamily="2" charset="-122"/>
              <a:cs typeface="Mangal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46BC71-25BD-4F0A-8156-7CED5438DFD7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9FA0230-767E-40B0-B46C-497EA543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D6F041D-9DD0-485B-8F6B-2053F1727082}"/>
              </a:ext>
            </a:extLst>
          </p:cNvPr>
          <p:cNvSpPr/>
          <p:nvPr/>
        </p:nvSpPr>
        <p:spPr>
          <a:xfrm>
            <a:off x="412239" y="2940520"/>
            <a:ext cx="8604250" cy="1695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Заголовок 1">
            <a:extLst>
              <a:ext uri="{FF2B5EF4-FFF2-40B4-BE49-F238E27FC236}">
                <a16:creationId xmlns:a16="http://schemas.microsoft.com/office/drawing/2014/main" id="{CA80B5B6-F1E7-4615-A10C-5E46C7E2F039}"/>
              </a:ext>
            </a:extLst>
          </p:cNvPr>
          <p:cNvSpPr txBox="1">
            <a:spLocks/>
          </p:cNvSpPr>
          <p:nvPr/>
        </p:nvSpPr>
        <p:spPr>
          <a:xfrm>
            <a:off x="843858" y="3095994"/>
            <a:ext cx="2530988" cy="307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5539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0" name="Заголовок 1">
            <a:extLst>
              <a:ext uri="{FF2B5EF4-FFF2-40B4-BE49-F238E27FC236}">
                <a16:creationId xmlns:a16="http://schemas.microsoft.com/office/drawing/2014/main" id="{9225E6D3-785F-4F18-8C4D-64D2D995E946}"/>
              </a:ext>
            </a:extLst>
          </p:cNvPr>
          <p:cNvSpPr txBox="1">
            <a:spLocks/>
          </p:cNvSpPr>
          <p:nvPr/>
        </p:nvSpPr>
        <p:spPr>
          <a:xfrm>
            <a:off x="4662209" y="4079472"/>
            <a:ext cx="3669087" cy="337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50" dirty="0">
                <a:ea typeface="SimSun" panose="02010600030101010101" pitchFamily="2" charset="-122"/>
                <a:cs typeface="Mangal"/>
              </a:rPr>
              <a:t>Информационные кампании в СМИ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605754" y="3044375"/>
            <a:ext cx="3852716" cy="241204"/>
            <a:chOff x="655181" y="3480981"/>
            <a:chExt cx="3852716" cy="241204"/>
          </a:xfrm>
        </p:grpSpPr>
        <p:sp>
          <p:nvSpPr>
            <p:cNvPr id="127" name="Заголовок 1">
              <a:extLst>
                <a:ext uri="{FF2B5EF4-FFF2-40B4-BE49-F238E27FC236}">
                  <a16:creationId xmlns:a16="http://schemas.microsoft.com/office/drawing/2014/main" id="{396931B6-3AB8-4102-BA91-91CEF588A609}"/>
                </a:ext>
              </a:extLst>
            </p:cNvPr>
            <p:cNvSpPr txBox="1">
              <a:spLocks/>
            </p:cNvSpPr>
            <p:nvPr/>
          </p:nvSpPr>
          <p:spPr>
            <a:xfrm>
              <a:off x="838810" y="3480981"/>
              <a:ext cx="3669087" cy="24120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Азбука предпринимателей </a:t>
              </a:r>
            </a:p>
          </p:txBody>
        </p: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C9C17DCF-A2F7-4D9B-916C-DC4102201B81}"/>
                </a:ext>
              </a:extLst>
            </p:cNvPr>
            <p:cNvSpPr/>
            <p:nvPr/>
          </p:nvSpPr>
          <p:spPr>
            <a:xfrm>
              <a:off x="655181" y="3571307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6" name="Овал 135">
            <a:extLst>
              <a:ext uri="{FF2B5EF4-FFF2-40B4-BE49-F238E27FC236}">
                <a16:creationId xmlns:a16="http://schemas.microsoft.com/office/drawing/2014/main" id="{375DF220-3035-4A04-8CFF-95F58B20C4C3}"/>
              </a:ext>
            </a:extLst>
          </p:cNvPr>
          <p:cNvSpPr/>
          <p:nvPr/>
        </p:nvSpPr>
        <p:spPr>
          <a:xfrm>
            <a:off x="4509655" y="4185942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A283A81-1B50-44BE-814F-462CECAC1066}"/>
              </a:ext>
            </a:extLst>
          </p:cNvPr>
          <p:cNvGrpSpPr/>
          <p:nvPr/>
        </p:nvGrpSpPr>
        <p:grpSpPr>
          <a:xfrm>
            <a:off x="567371" y="3025178"/>
            <a:ext cx="12100344" cy="2010596"/>
            <a:chOff x="611046" y="6817935"/>
            <a:chExt cx="12100344" cy="2010596"/>
          </a:xfrm>
        </p:grpSpPr>
        <p:sp>
          <p:nvSpPr>
            <p:cNvPr id="138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716744" y="7797445"/>
              <a:ext cx="3072332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"</a:t>
              </a:r>
              <a:r>
                <a:rPr lang="ru-RU" sz="1600" b="1" kern="150" dirty="0" err="1">
                  <a:ea typeface="SimSun" panose="02010600030101010101" pitchFamily="2" charset="-122"/>
                  <a:cs typeface="Mangal"/>
                </a:rPr>
                <a:t>Digital</a:t>
              </a: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 навыки и цифровые сервисы для </a:t>
              </a:r>
              <a:r>
                <a:rPr lang="ru-RU" sz="1600" b="1" kern="150" dirty="0" err="1">
                  <a:ea typeface="SimSun" panose="02010600030101010101" pitchFamily="2" charset="-122"/>
                  <a:cs typeface="Mangal"/>
                </a:rPr>
                <a:t>самозанятых</a:t>
              </a: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"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39" name="Заголовок 1">
              <a:extLst>
                <a:ext uri="{FF2B5EF4-FFF2-40B4-BE49-F238E27FC236}">
                  <a16:creationId xmlns:a16="http://schemas.microsoft.com/office/drawing/2014/main" id="{5C4F6C4D-91C5-4C22-A501-08378E246F4F}"/>
                </a:ext>
              </a:extLst>
            </p:cNvPr>
            <p:cNvSpPr txBox="1">
              <a:spLocks/>
            </p:cNvSpPr>
            <p:nvPr/>
          </p:nvSpPr>
          <p:spPr>
            <a:xfrm>
              <a:off x="840311" y="7195349"/>
              <a:ext cx="3072332" cy="2412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"</a:t>
              </a:r>
              <a:r>
                <a:rPr lang="ru-RU" sz="1600" b="1" kern="150" dirty="0" err="1">
                  <a:ea typeface="SimSun" panose="02010600030101010101" pitchFamily="2" charset="-122"/>
                  <a:cs typeface="Mangal"/>
                </a:rPr>
                <a:t>Маркетплейс</a:t>
              </a: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 - как источник развития"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40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708612" y="7427139"/>
              <a:ext cx="3852093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Дискуссионный клуб предпринимателей</a:t>
              </a:r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34173" y="7384419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4F2D6A39-B4D2-4133-9476-E6EAE6C1B6EF}"/>
                </a:ext>
              </a:extLst>
            </p:cNvPr>
            <p:cNvSpPr/>
            <p:nvPr/>
          </p:nvSpPr>
          <p:spPr>
            <a:xfrm>
              <a:off x="611046" y="7923803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514182" y="7508567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Овал 144">
              <a:extLst>
                <a:ext uri="{FF2B5EF4-FFF2-40B4-BE49-F238E27FC236}">
                  <a16:creationId xmlns:a16="http://schemas.microsoft.com/office/drawing/2014/main" id="{AFB7D31A-A726-4AC9-B8A3-A2DC4A038A75}"/>
                </a:ext>
              </a:extLst>
            </p:cNvPr>
            <p:cNvSpPr/>
            <p:nvPr/>
          </p:nvSpPr>
          <p:spPr>
            <a:xfrm>
              <a:off x="4497707" y="6960305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Заголовок 1">
              <a:extLst>
                <a:ext uri="{FF2B5EF4-FFF2-40B4-BE49-F238E27FC236}">
                  <a16:creationId xmlns:a16="http://schemas.microsoft.com/office/drawing/2014/main" id="{C3205AB3-D1DA-4914-808C-E9019837EF3D}"/>
                </a:ext>
              </a:extLst>
            </p:cNvPr>
            <p:cNvSpPr txBox="1">
              <a:spLocks/>
            </p:cNvSpPr>
            <p:nvPr/>
          </p:nvSpPr>
          <p:spPr>
            <a:xfrm>
              <a:off x="4649449" y="6817935"/>
              <a:ext cx="3224733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"Эффективные рекламные коммуникации"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37" name="Заголовок 1">
              <a:extLst>
                <a:ext uri="{FF2B5EF4-FFF2-40B4-BE49-F238E27FC236}">
                  <a16:creationId xmlns:a16="http://schemas.microsoft.com/office/drawing/2014/main" id="{8D07533E-4BFD-4994-B396-B912DA7C16BE}"/>
                </a:ext>
              </a:extLst>
            </p:cNvPr>
            <p:cNvSpPr txBox="1">
              <a:spLocks/>
            </p:cNvSpPr>
            <p:nvPr/>
          </p:nvSpPr>
          <p:spPr>
            <a:xfrm>
              <a:off x="10165085" y="8520754"/>
              <a:ext cx="2546305" cy="30777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noProof="0" dirty="0">
                  <a:solidFill>
                    <a:srgbClr val="ED5539"/>
                  </a:solidFill>
                  <a:latin typeface="Circe" panose="020B0502020203020203" pitchFamily="34" charset="-52"/>
                  <a:cs typeface="Times New Roman" panose="02020603050405020304" pitchFamily="18" charset="0"/>
                </a:rPr>
                <a:t>ОБУЧЕНИЕ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D6F041D-9DD0-485B-8F6B-2053F1727082}"/>
              </a:ext>
            </a:extLst>
          </p:cNvPr>
          <p:cNvSpPr/>
          <p:nvPr/>
        </p:nvSpPr>
        <p:spPr>
          <a:xfrm>
            <a:off x="416358" y="4864055"/>
            <a:ext cx="8604250" cy="1695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639812" y="5344983"/>
            <a:ext cx="7815362" cy="1099640"/>
            <a:chOff x="623336" y="5476788"/>
            <a:chExt cx="7815362" cy="109964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623336" y="5504295"/>
              <a:ext cx="7815362" cy="863562"/>
              <a:chOff x="623336" y="5504295"/>
              <a:chExt cx="7815362" cy="863562"/>
            </a:xfrm>
          </p:grpSpPr>
          <p:sp>
            <p:nvSpPr>
              <p:cNvPr id="117" name="Заголовок 1">
                <a:extLst>
                  <a:ext uri="{FF2B5EF4-FFF2-40B4-BE49-F238E27FC236}">
                    <a16:creationId xmlns:a16="http://schemas.microsoft.com/office/drawing/2014/main" id="{647B9E88-2B73-4844-890C-725D79EC64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9292" y="6121373"/>
                <a:ext cx="3809406" cy="24648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R="0" lvl="0" indent="0" algn="l" fontAlgn="auto"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1600" b="1" kern="150" dirty="0">
                    <a:ea typeface="SimSun" panose="02010600030101010101" pitchFamily="2" charset="-122"/>
                    <a:cs typeface="Mangal"/>
                  </a:rPr>
                  <a:t>Курс «подготовка бизнес-плана»</a:t>
                </a:r>
              </a:p>
            </p:txBody>
          </p:sp>
          <p:sp>
            <p:nvSpPr>
              <p:cNvPr id="118" name="Заголовок 1">
                <a:extLst>
                  <a:ext uri="{FF2B5EF4-FFF2-40B4-BE49-F238E27FC236}">
                    <a16:creationId xmlns:a16="http://schemas.microsoft.com/office/drawing/2014/main" id="{DDDCF0C9-85D9-407D-B128-AFC98ADEC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6065" y="5504295"/>
                <a:ext cx="3837908" cy="46779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defRPr/>
                </a:pPr>
                <a:r>
                  <a:rPr lang="ru-RU" sz="1600" b="1" kern="150" dirty="0">
                    <a:ea typeface="SimSun" panose="02010600030101010101" pitchFamily="2" charset="-122"/>
                    <a:cs typeface="Mangal"/>
                  </a:rPr>
                  <a:t>Курс «Финансирование бизнеса: гранты и субсидии»</a:t>
                </a:r>
              </a:p>
            </p:txBody>
          </p: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56F9FB05-CCC3-4C1B-809C-90648330F4E3}"/>
                  </a:ext>
                </a:extLst>
              </p:cNvPr>
              <p:cNvSpPr/>
              <p:nvPr/>
            </p:nvSpPr>
            <p:spPr>
              <a:xfrm>
                <a:off x="623336" y="5543942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Овал 122">
                <a:extLst>
                  <a:ext uri="{FF2B5EF4-FFF2-40B4-BE49-F238E27FC236}">
                    <a16:creationId xmlns:a16="http://schemas.microsoft.com/office/drawing/2014/main" id="{A737F0BB-863D-4347-A72B-42C2BBC77B7C}"/>
                  </a:ext>
                </a:extLst>
              </p:cNvPr>
              <p:cNvSpPr/>
              <p:nvPr/>
            </p:nvSpPr>
            <p:spPr>
              <a:xfrm>
                <a:off x="623336" y="6161191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Овал 123">
                <a:extLst>
                  <a:ext uri="{FF2B5EF4-FFF2-40B4-BE49-F238E27FC236}">
                    <a16:creationId xmlns:a16="http://schemas.microsoft.com/office/drawing/2014/main" id="{FCC0B0A9-0C97-4F21-817E-F511D28F1A9E}"/>
                  </a:ext>
                </a:extLst>
              </p:cNvPr>
              <p:cNvSpPr/>
              <p:nvPr/>
            </p:nvSpPr>
            <p:spPr>
              <a:xfrm>
                <a:off x="4426625" y="6219322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37B7A4BE-0A4D-43DA-B36C-C5DB750F0581}"/>
                  </a:ext>
                </a:extLst>
              </p:cNvPr>
              <p:cNvSpPr/>
              <p:nvPr/>
            </p:nvSpPr>
            <p:spPr>
              <a:xfrm>
                <a:off x="4409631" y="5593948"/>
                <a:ext cx="100013" cy="100013"/>
              </a:xfrm>
              <a:prstGeom prst="ellipse">
                <a:avLst/>
              </a:prstGeom>
              <a:solidFill>
                <a:srgbClr val="ED55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960747" y="5476788"/>
              <a:ext cx="30668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kern="150" dirty="0">
                  <a:latin typeface="+mj-lt"/>
                  <a:ea typeface="SimSun" panose="02010600030101010101" pitchFamily="2" charset="-122"/>
                  <a:cs typeface="Mangal"/>
                </a:rPr>
                <a:t>Акселератор –социальный проект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56628" y="5991653"/>
              <a:ext cx="31181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kern="150" dirty="0">
                  <a:latin typeface="+mj-lt"/>
                  <a:ea typeface="SimSun" panose="02010600030101010101" pitchFamily="2" charset="-122"/>
                  <a:cs typeface="Mangal"/>
                </a:rPr>
                <a:t>Акселератор – производственный </a:t>
              </a:r>
            </a:p>
            <a:p>
              <a:r>
                <a:rPr lang="ru-RU" sz="1600" b="1" kern="150" dirty="0">
                  <a:latin typeface="+mj-lt"/>
                  <a:ea typeface="SimSun" panose="02010600030101010101" pitchFamily="2" charset="-122"/>
                  <a:cs typeface="Mangal"/>
                </a:rPr>
                <a:t>проект</a:t>
              </a:r>
            </a:p>
          </p:txBody>
        </p:sp>
      </p:grpSp>
      <p:sp>
        <p:nvSpPr>
          <p:cNvPr id="129" name="Заголовок 1">
            <a:extLst>
              <a:ext uri="{FF2B5EF4-FFF2-40B4-BE49-F238E27FC236}">
                <a16:creationId xmlns:a16="http://schemas.microsoft.com/office/drawing/2014/main" id="{90EC6388-69DD-40F1-B31C-77D583D6B4A6}"/>
              </a:ext>
            </a:extLst>
          </p:cNvPr>
          <p:cNvSpPr txBox="1">
            <a:spLocks/>
          </p:cNvSpPr>
          <p:nvPr/>
        </p:nvSpPr>
        <p:spPr>
          <a:xfrm>
            <a:off x="1036489" y="5035774"/>
            <a:ext cx="4243187" cy="265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kern="150" dirty="0">
                <a:ea typeface="SimSun" panose="02010600030101010101" pitchFamily="2" charset="-122"/>
                <a:cs typeface="Mangal"/>
              </a:rPr>
              <a:t>Курс для участия в «</a:t>
            </a:r>
            <a:r>
              <a:rPr lang="ru-RU" sz="1600" b="1" kern="150" dirty="0" err="1">
                <a:ea typeface="SimSun" panose="02010600030101010101" pitchFamily="2" charset="-122"/>
                <a:cs typeface="Mangal"/>
              </a:rPr>
              <a:t>World</a:t>
            </a:r>
            <a:r>
              <a:rPr lang="ru-RU" sz="1600" b="1" kern="150" dirty="0">
                <a:ea typeface="SimSun" panose="02010600030101010101" pitchFamily="2" charset="-122"/>
                <a:cs typeface="Mangal"/>
              </a:rPr>
              <a:t> </a:t>
            </a:r>
            <a:r>
              <a:rPr lang="ru-RU" sz="1600" b="1" kern="150" dirty="0" err="1">
                <a:ea typeface="SimSun" panose="02010600030101010101" pitchFamily="2" charset="-122"/>
                <a:cs typeface="Mangal"/>
              </a:rPr>
              <a:t>Skills</a:t>
            </a:r>
            <a:r>
              <a:rPr lang="ru-RU" sz="1600" b="1" kern="150" dirty="0">
                <a:ea typeface="SimSun" panose="02010600030101010101" pitchFamily="2" charset="-122"/>
                <a:cs typeface="Mangal"/>
              </a:rPr>
              <a:t>»</a:t>
            </a: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D0D29911-FBDC-48D1-96DA-A82720AA122D}"/>
              </a:ext>
            </a:extLst>
          </p:cNvPr>
          <p:cNvSpPr/>
          <p:nvPr/>
        </p:nvSpPr>
        <p:spPr>
          <a:xfrm>
            <a:off x="627876" y="512934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444587" y="4981004"/>
            <a:ext cx="3839694" cy="241203"/>
            <a:chOff x="655181" y="4058365"/>
            <a:chExt cx="3839694" cy="241203"/>
          </a:xfrm>
        </p:grpSpPr>
        <p:sp>
          <p:nvSpPr>
            <p:cNvPr id="128" name="Заголовок 1">
              <a:extLst>
                <a:ext uri="{FF2B5EF4-FFF2-40B4-BE49-F238E27FC236}">
                  <a16:creationId xmlns:a16="http://schemas.microsoft.com/office/drawing/2014/main" id="{0C6BF299-879B-4DCA-93E6-E329231EF563}"/>
                </a:ext>
              </a:extLst>
            </p:cNvPr>
            <p:cNvSpPr txBox="1">
              <a:spLocks/>
            </p:cNvSpPr>
            <p:nvPr/>
          </p:nvSpPr>
          <p:spPr>
            <a:xfrm>
              <a:off x="825788" y="4058365"/>
              <a:ext cx="3669087" cy="2412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Курс </a:t>
              </a:r>
              <a:r>
                <a:rPr lang="ru-RU" sz="1600" b="1" kern="0" dirty="0"/>
                <a:t>«Развитие социальных проектов»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id="{48CE5C4F-692D-40D8-A9AD-F75137C08625}"/>
                </a:ext>
              </a:extLst>
            </p:cNvPr>
            <p:cNvSpPr/>
            <p:nvPr/>
          </p:nvSpPr>
          <p:spPr>
            <a:xfrm>
              <a:off x="655181" y="4146352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8D07533E-4BFD-4994-B396-B912DA7C16BE}"/>
              </a:ext>
            </a:extLst>
          </p:cNvPr>
          <p:cNvSpPr txBox="1">
            <a:spLocks/>
          </p:cNvSpPr>
          <p:nvPr/>
        </p:nvSpPr>
        <p:spPr>
          <a:xfrm>
            <a:off x="9645695" y="1812002"/>
            <a:ext cx="2546305" cy="307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КОНСУЛЬТАЦИИ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D6F041D-9DD0-485B-8F6B-2053F1727082}"/>
              </a:ext>
            </a:extLst>
          </p:cNvPr>
          <p:cNvSpPr/>
          <p:nvPr/>
        </p:nvSpPr>
        <p:spPr>
          <a:xfrm>
            <a:off x="432834" y="1066411"/>
            <a:ext cx="8604250" cy="1695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39926" y="1302680"/>
            <a:ext cx="8083945" cy="1186304"/>
            <a:chOff x="574023" y="1376820"/>
            <a:chExt cx="8083945" cy="1186304"/>
          </a:xfrm>
        </p:grpSpPr>
        <p:sp>
          <p:nvSpPr>
            <p:cNvPr id="48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895490" y="1376820"/>
              <a:ext cx="3072332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Правовое обеспечение</a:t>
              </a:r>
            </a:p>
          </p:txBody>
        </p:sp>
        <p:sp>
          <p:nvSpPr>
            <p:cNvPr id="49" name="Заголовок 1">
              <a:extLst>
                <a:ext uri="{FF2B5EF4-FFF2-40B4-BE49-F238E27FC236}">
                  <a16:creationId xmlns:a16="http://schemas.microsoft.com/office/drawing/2014/main" id="{5C4F6C4D-91C5-4C22-A501-08378E246F4F}"/>
                </a:ext>
              </a:extLst>
            </p:cNvPr>
            <p:cNvSpPr txBox="1">
              <a:spLocks/>
            </p:cNvSpPr>
            <p:nvPr/>
          </p:nvSpPr>
          <p:spPr>
            <a:xfrm>
              <a:off x="862539" y="2282247"/>
              <a:ext cx="3072332" cy="2412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indent="0" algn="l" fontAlgn="auto"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Вопросы получения субсидий</a:t>
              </a:r>
            </a:p>
          </p:txBody>
        </p:sp>
        <p:sp>
          <p:nvSpPr>
            <p:cNvPr id="50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714364" y="2308090"/>
              <a:ext cx="3852093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Меры</a:t>
              </a:r>
              <a:r>
                <a:rPr lang="en-US" sz="1600" b="1" kern="150" dirty="0">
                  <a:ea typeface="SimSun" panose="02010600030101010101" pitchFamily="2" charset="-122"/>
                  <a:cs typeface="Mangal"/>
                </a:rPr>
                <a:t> </a:t>
              </a: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государственной поддержки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574023" y="2339511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4F2D6A39-B4D2-4133-9476-E6EAE6C1B6EF}"/>
                </a:ext>
              </a:extLst>
            </p:cNvPr>
            <p:cNvSpPr/>
            <p:nvPr/>
          </p:nvSpPr>
          <p:spPr>
            <a:xfrm>
              <a:off x="608561" y="1470224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561124" y="2397756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AFB7D31A-A726-4AC9-B8A3-A2DC4A038A75}"/>
                </a:ext>
              </a:extLst>
            </p:cNvPr>
            <p:cNvSpPr/>
            <p:nvPr/>
          </p:nvSpPr>
          <p:spPr>
            <a:xfrm>
              <a:off x="582249" y="1849495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Заголовок 1">
              <a:extLst>
                <a:ext uri="{FF2B5EF4-FFF2-40B4-BE49-F238E27FC236}">
                  <a16:creationId xmlns:a16="http://schemas.microsoft.com/office/drawing/2014/main" id="{C3205AB3-D1DA-4914-808C-E9019837EF3D}"/>
                </a:ext>
              </a:extLst>
            </p:cNvPr>
            <p:cNvSpPr txBox="1">
              <a:spLocks/>
            </p:cNvSpPr>
            <p:nvPr/>
          </p:nvSpPr>
          <p:spPr>
            <a:xfrm>
              <a:off x="890509" y="1814216"/>
              <a:ext cx="3224733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Привлечение инвестиций</a:t>
              </a:r>
            </a:p>
          </p:txBody>
        </p:sp>
        <p:sp>
          <p:nvSpPr>
            <p:cNvPr id="56" name="Заголовок 1">
              <a:extLst>
                <a:ext uri="{FF2B5EF4-FFF2-40B4-BE49-F238E27FC236}">
                  <a16:creationId xmlns:a16="http://schemas.microsoft.com/office/drawing/2014/main" id="{DDDCF0C9-85D9-407D-B128-AFC98ADECD25}"/>
                </a:ext>
              </a:extLst>
            </p:cNvPr>
            <p:cNvSpPr txBox="1">
              <a:spLocks/>
            </p:cNvSpPr>
            <p:nvPr/>
          </p:nvSpPr>
          <p:spPr>
            <a:xfrm>
              <a:off x="4699633" y="1912598"/>
              <a:ext cx="3837908" cy="31985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Подготовка кластерных проектов</a:t>
              </a: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37B7A4BE-0A4D-43DA-B36C-C5DB750F0581}"/>
                </a:ext>
              </a:extLst>
            </p:cNvPr>
            <p:cNvSpPr/>
            <p:nvPr/>
          </p:nvSpPr>
          <p:spPr>
            <a:xfrm>
              <a:off x="4557912" y="1994013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4694500" y="1380231"/>
              <a:ext cx="3963468" cy="42747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Консультирование по вопросам с</a:t>
              </a:r>
              <a:r>
                <a:rPr lang="ru-RU" sz="1600" b="1" kern="150" dirty="0" err="1">
                  <a:ea typeface="SimSun" panose="02010600030101010101" pitchFamily="2" charset="-122"/>
                  <a:cs typeface="Mangal"/>
                </a:rPr>
                <a:t>ертификации</a:t>
              </a: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, лицензирования</a:t>
              </a: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A737F0BB-863D-4347-A72B-42C2BBC77B7C}"/>
                </a:ext>
              </a:extLst>
            </p:cNvPr>
            <p:cNvSpPr/>
            <p:nvPr/>
          </p:nvSpPr>
          <p:spPr>
            <a:xfrm>
              <a:off x="4561022" y="1580954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B3315B0-C9FE-4430-838D-99826F007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08" y="2622100"/>
            <a:ext cx="146812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9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D6F041D-9DD0-485B-8F6B-2053F1727082}"/>
              </a:ext>
            </a:extLst>
          </p:cNvPr>
          <p:cNvSpPr/>
          <p:nvPr/>
        </p:nvSpPr>
        <p:spPr>
          <a:xfrm>
            <a:off x="527569" y="4818746"/>
            <a:ext cx="8604250" cy="1695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1" y="459897"/>
            <a:ext cx="8542638" cy="355649"/>
          </a:xfrm>
        </p:spPr>
        <p:txBody>
          <a:bodyPr/>
          <a:lstStyle/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Услуги Центра поддержки предпринимательства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46BC71-25BD-4F0A-8156-7CED5438DFD7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9FA0230-767E-40B0-B46C-497EA543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6F041D-9DD0-485B-8F6B-2053F1727082}"/>
              </a:ext>
            </a:extLst>
          </p:cNvPr>
          <p:cNvSpPr/>
          <p:nvPr/>
        </p:nvSpPr>
        <p:spPr>
          <a:xfrm>
            <a:off x="539925" y="2854022"/>
            <a:ext cx="8604250" cy="1695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82262" y="3755978"/>
            <a:ext cx="8017148" cy="2176389"/>
            <a:chOff x="574023" y="263135"/>
            <a:chExt cx="8017148" cy="2176389"/>
          </a:xfrm>
        </p:grpSpPr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895490" y="1376820"/>
              <a:ext cx="3338758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Услуги по разработке маркетинговой стратегии и проведение рекламной компании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5C4F6C4D-91C5-4C22-A501-08378E246F4F}"/>
                </a:ext>
              </a:extLst>
            </p:cNvPr>
            <p:cNvSpPr txBox="1">
              <a:spLocks/>
            </p:cNvSpPr>
            <p:nvPr/>
          </p:nvSpPr>
          <p:spPr>
            <a:xfrm>
              <a:off x="870776" y="2191631"/>
              <a:ext cx="3297569" cy="2412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endParaRPr lang="ru-RU" sz="16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739078" y="2118620"/>
              <a:ext cx="3852093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ru-RU" sz="1600" b="1" kern="0" dirty="0"/>
                <a:t>Н</a:t>
              </a: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астройка </a:t>
              </a:r>
              <a:r>
                <a:rPr lang="ru-RU" sz="1600" b="1" kern="150" dirty="0" err="1">
                  <a:ea typeface="SimSun" panose="02010600030101010101" pitchFamily="2" charset="-122"/>
                  <a:cs typeface="Mangal"/>
                </a:rPr>
                <a:t>таргетированной</a:t>
              </a: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 рекламы в социальных сетях 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574023" y="2339511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F2D6A39-B4D2-4133-9476-E6EAE6C1B6EF}"/>
                </a:ext>
              </a:extLst>
            </p:cNvPr>
            <p:cNvSpPr/>
            <p:nvPr/>
          </p:nvSpPr>
          <p:spPr>
            <a:xfrm>
              <a:off x="583847" y="1593792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561124" y="2290664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927843" y="263135"/>
              <a:ext cx="3476527" cy="42747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ru-RU" sz="1600" b="1" kern="0" dirty="0"/>
                <a:t>Изготовление и трансляция ролика в эфире радиостанции Иркутской области</a:t>
              </a:r>
              <a:endParaRPr lang="ru-RU" sz="16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737F0BB-863D-4347-A72B-42C2BBC77B7C}"/>
                </a:ext>
              </a:extLst>
            </p:cNvPr>
            <p:cNvSpPr/>
            <p:nvPr/>
          </p:nvSpPr>
          <p:spPr>
            <a:xfrm>
              <a:off x="4552784" y="1605668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44F64D5-66D1-45AC-A07F-31F19EA00E5E}"/>
              </a:ext>
            </a:extLst>
          </p:cNvPr>
          <p:cNvSpPr txBox="1">
            <a:spLocks/>
          </p:cNvSpPr>
          <p:nvPr/>
        </p:nvSpPr>
        <p:spPr>
          <a:xfrm>
            <a:off x="843311" y="5668026"/>
            <a:ext cx="3473316" cy="427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kern="150" dirty="0">
                <a:ea typeface="SimSun" panose="02010600030101010101" pitchFamily="2" charset="-122"/>
                <a:cs typeface="Mangal"/>
              </a:rPr>
              <a:t>Услуги по разработке фирменного стиля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701710" y="3127360"/>
            <a:ext cx="8050704" cy="2171141"/>
            <a:chOff x="574023" y="1368582"/>
            <a:chExt cx="8050704" cy="2171141"/>
          </a:xfrm>
        </p:grpSpPr>
        <p:sp>
          <p:nvSpPr>
            <p:cNvPr id="25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804873" y="1368582"/>
              <a:ext cx="3338758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ru-RU" sz="1600" b="1" kern="0" dirty="0"/>
                <a:t>Изготовление полиграфической продукции </a:t>
              </a:r>
              <a:endParaRPr lang="ru-RU" sz="16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5C4F6C4D-91C5-4C22-A501-08378E246F4F}"/>
                </a:ext>
              </a:extLst>
            </p:cNvPr>
            <p:cNvSpPr txBox="1">
              <a:spLocks/>
            </p:cNvSpPr>
            <p:nvPr/>
          </p:nvSpPr>
          <p:spPr>
            <a:xfrm>
              <a:off x="870776" y="2191631"/>
              <a:ext cx="3297569" cy="2412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endParaRPr lang="ru-RU" sz="16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27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772634" y="3284689"/>
              <a:ext cx="3852093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Оказание услуг по созданию сайта (50%)</a:t>
              </a: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574023" y="2339511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4F2D6A39-B4D2-4133-9476-E6EAE6C1B6EF}"/>
                </a:ext>
              </a:extLst>
            </p:cNvPr>
            <p:cNvSpPr/>
            <p:nvPr/>
          </p:nvSpPr>
          <p:spPr>
            <a:xfrm>
              <a:off x="583847" y="1593792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561124" y="2290664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A737F0BB-863D-4347-A72B-42C2BBC77B7C}"/>
                </a:ext>
              </a:extLst>
            </p:cNvPr>
            <p:cNvSpPr/>
            <p:nvPr/>
          </p:nvSpPr>
          <p:spPr>
            <a:xfrm>
              <a:off x="4552784" y="1605668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D6F041D-9DD0-485B-8F6B-2053F1727082}"/>
              </a:ext>
            </a:extLst>
          </p:cNvPr>
          <p:cNvSpPr/>
          <p:nvPr/>
        </p:nvSpPr>
        <p:spPr>
          <a:xfrm>
            <a:off x="507767" y="1009842"/>
            <a:ext cx="8604250" cy="1695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661163" y="1232847"/>
            <a:ext cx="8083945" cy="1070942"/>
            <a:chOff x="574023" y="1368582"/>
            <a:chExt cx="8083945" cy="1070942"/>
          </a:xfrm>
        </p:grpSpPr>
        <p:sp>
          <p:nvSpPr>
            <p:cNvPr id="38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804873" y="1368582"/>
              <a:ext cx="3338758" cy="2550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ru-RU" sz="1600" b="1" kern="150" dirty="0">
                  <a:ea typeface="SimSun" panose="02010600030101010101" pitchFamily="2" charset="-122"/>
                  <a:cs typeface="Mangal"/>
                </a:rPr>
                <a:t>Услуги по организации и проведению </a:t>
              </a:r>
              <a:r>
                <a:rPr lang="ru-RU" sz="1600" b="1" kern="150" dirty="0" err="1">
                  <a:ea typeface="SimSun" panose="02010600030101010101" pitchFamily="2" charset="-122"/>
                  <a:cs typeface="Mangal"/>
                </a:rPr>
                <a:t>бизнес-миссий</a:t>
              </a:r>
              <a:endParaRPr lang="ru-RU" sz="16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39" name="Заголовок 1">
              <a:extLst>
                <a:ext uri="{FF2B5EF4-FFF2-40B4-BE49-F238E27FC236}">
                  <a16:creationId xmlns:a16="http://schemas.microsoft.com/office/drawing/2014/main" id="{5C4F6C4D-91C5-4C22-A501-08378E246F4F}"/>
                </a:ext>
              </a:extLst>
            </p:cNvPr>
            <p:cNvSpPr txBox="1">
              <a:spLocks/>
            </p:cNvSpPr>
            <p:nvPr/>
          </p:nvSpPr>
          <p:spPr>
            <a:xfrm>
              <a:off x="870776" y="2191631"/>
              <a:ext cx="3297569" cy="2412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endParaRPr lang="ru-RU" sz="16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574023" y="2339511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F2D6A39-B4D2-4133-9476-E6EAE6C1B6EF}"/>
                </a:ext>
              </a:extLst>
            </p:cNvPr>
            <p:cNvSpPr/>
            <p:nvPr/>
          </p:nvSpPr>
          <p:spPr>
            <a:xfrm>
              <a:off x="583847" y="1593792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561124" y="2290664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4694500" y="1454372"/>
              <a:ext cx="3963468" cy="42747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ru-RU" sz="1600" b="1" kern="0" dirty="0"/>
                <a:t>Сопровождение участия в государственных закупках и коммерческих тендерах</a:t>
              </a:r>
              <a:endParaRPr lang="ru-RU" sz="16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A737F0BB-863D-4347-A72B-42C2BBC77B7C}"/>
                </a:ext>
              </a:extLst>
            </p:cNvPr>
            <p:cNvSpPr/>
            <p:nvPr/>
          </p:nvSpPr>
          <p:spPr>
            <a:xfrm>
              <a:off x="4552784" y="1605668"/>
              <a:ext cx="100013" cy="100013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01A263D1-C0A0-4E81-95AD-4F29BC325CC1}"/>
              </a:ext>
            </a:extLst>
          </p:cNvPr>
          <p:cNvSpPr txBox="1">
            <a:spLocks/>
          </p:cNvSpPr>
          <p:nvPr/>
        </p:nvSpPr>
        <p:spPr>
          <a:xfrm>
            <a:off x="922789" y="1962161"/>
            <a:ext cx="3546805" cy="255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kern="150" dirty="0">
                <a:ea typeface="SimSun" panose="02010600030101010101" pitchFamily="2" charset="-122"/>
                <a:cs typeface="Mangal"/>
              </a:rPr>
              <a:t>Услуги по организации и проведению выставок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B44F64D5-66D1-45AC-A07F-31F19EA00E5E}"/>
              </a:ext>
            </a:extLst>
          </p:cNvPr>
          <p:cNvSpPr txBox="1">
            <a:spLocks/>
          </p:cNvSpPr>
          <p:nvPr/>
        </p:nvSpPr>
        <p:spPr>
          <a:xfrm>
            <a:off x="4888695" y="3111424"/>
            <a:ext cx="4020413" cy="427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kern="0" dirty="0"/>
              <a:t>Услуг по настройке работы кассовых аппаратов для последующего формирования и подачи налоговых деклараций</a:t>
            </a:r>
            <a:endParaRPr lang="ru-RU" sz="1600" b="1" kern="150" dirty="0">
              <a:ea typeface="SimSun" panose="02010600030101010101" pitchFamily="2" charset="-122"/>
              <a:cs typeface="Mangal"/>
            </a:endParaRPr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B44F64D5-66D1-45AC-A07F-31F19EA00E5E}"/>
              </a:ext>
            </a:extLst>
          </p:cNvPr>
          <p:cNvSpPr txBox="1">
            <a:spLocks/>
          </p:cNvSpPr>
          <p:nvPr/>
        </p:nvSpPr>
        <p:spPr>
          <a:xfrm>
            <a:off x="4890093" y="1971920"/>
            <a:ext cx="4020413" cy="427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kern="0" dirty="0"/>
              <a:t>Услуг по открытию личного кабинета на электронных торговых площадках и предоставление ЭЦП</a:t>
            </a:r>
            <a:endParaRPr lang="ru-RU" sz="1600" b="1" kern="150" dirty="0">
              <a:ea typeface="SimSun" panose="02010600030101010101" pitchFamily="2" charset="-122"/>
              <a:cs typeface="Mangal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B44F64D5-66D1-45AC-A07F-31F19EA00E5E}"/>
              </a:ext>
            </a:extLst>
          </p:cNvPr>
          <p:cNvSpPr txBox="1">
            <a:spLocks/>
          </p:cNvSpPr>
          <p:nvPr/>
        </p:nvSpPr>
        <p:spPr>
          <a:xfrm>
            <a:off x="5015928" y="3951721"/>
            <a:ext cx="4020413" cy="427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kern="0" dirty="0"/>
              <a:t>Услуг по подготовке бизнес-плана </a:t>
            </a:r>
            <a:endParaRPr lang="ru-RU" sz="1600" b="1" kern="150" dirty="0"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60925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941" y="424786"/>
            <a:ext cx="8670925" cy="460375"/>
          </a:xfrm>
        </p:spPr>
        <p:txBody>
          <a:bodyPr/>
          <a:lstStyle/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Центр поддержки предпринимательства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46BC71-25BD-4F0A-8156-7CED5438DFD7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9FA0230-767E-40B0-B46C-497EA543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88867"/>
              </p:ext>
            </p:extLst>
          </p:nvPr>
        </p:nvGraphicFramePr>
        <p:xfrm>
          <a:off x="797859" y="920272"/>
          <a:ext cx="8535922" cy="56662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12024">
                  <a:extLst>
                    <a:ext uri="{9D8B030D-6E8A-4147-A177-3AD203B41FA5}">
                      <a16:colId xmlns:a16="http://schemas.microsoft.com/office/drawing/2014/main" val="2399461303"/>
                    </a:ext>
                  </a:extLst>
                </a:gridCol>
                <a:gridCol w="2223898">
                  <a:extLst>
                    <a:ext uri="{9D8B030D-6E8A-4147-A177-3AD203B41FA5}">
                      <a16:colId xmlns:a16="http://schemas.microsoft.com/office/drawing/2014/main" val="2675599696"/>
                    </a:ext>
                  </a:extLst>
                </a:gridCol>
              </a:tblGrid>
              <a:tr h="478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5539"/>
                          </a:solidFill>
                          <a:effectLst/>
                          <a:uLnTx/>
                          <a:uFillTx/>
                        </a:rPr>
                        <a:t>Фонд финансирует до 90 % от стоимости услуги</a:t>
                      </a:r>
                      <a:endParaRPr lang="ru-RU" sz="16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услуг исполнителей</a:t>
                      </a:r>
                      <a:endParaRPr lang="ru-RU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4344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ru-RU" sz="1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 hMerge="1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ru-RU" sz="11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2117759858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400" kern="0" dirty="0">
                          <a:effectLst/>
                        </a:rPr>
                        <a:t>30 000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42784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400" kern="0" dirty="0">
                          <a:effectLst/>
                        </a:rPr>
                        <a:t>12 000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43414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400" kern="0" dirty="0">
                          <a:effectLst/>
                        </a:rPr>
                        <a:t>20 000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564903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Услуги по обслуживанию и настройке работы кассовых аппаратов для последующего формирования и подачи налоговых деклараций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400" kern="0" dirty="0">
                          <a:effectLst/>
                        </a:rPr>
                        <a:t>14 000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51525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Услуги по модернизации/созданию </a:t>
                      </a:r>
                      <a:r>
                        <a:rPr kumimoji="0" lang="en-US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WEB - </a:t>
                      </a: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сайта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en-US" sz="1400" kern="0" dirty="0">
                          <a:effectLst/>
                        </a:rPr>
                        <a:t>8</a:t>
                      </a:r>
                      <a:r>
                        <a:rPr lang="ru-RU" sz="1400" kern="0" dirty="0">
                          <a:effectLst/>
                        </a:rPr>
                        <a:t>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29149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Сопровождение участия в государственных закупках и коммерческих тендерах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400" kern="0" dirty="0">
                          <a:effectLst/>
                        </a:rPr>
                        <a:t>10 000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41865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Услуги по организации и проведению бизнес-миссий, выставок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400" kern="0" dirty="0">
                          <a:effectLst/>
                        </a:rPr>
                        <a:t>50 000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642022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Услуги по сопровождению и выводу на маркетплейсы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400" kern="0" dirty="0">
                          <a:effectLst/>
                        </a:rPr>
                        <a:t>50 000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89389"/>
                  </a:ext>
                </a:extLst>
              </a:tr>
              <a:tr h="573620"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Подготовка и написание бизнес-планов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400" kern="150" dirty="0">
                          <a:effectLst/>
                        </a:rPr>
                        <a:t>50 000</a:t>
                      </a:r>
                      <a:r>
                        <a:rPr lang="ru-RU" sz="1400" kern="150" baseline="0" dirty="0">
                          <a:effectLst/>
                        </a:rPr>
                        <a:t>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B84DA4-1C96-4646-8354-EFB04C591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56" y="2919224"/>
            <a:ext cx="1468120" cy="146812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1A8B055-8C41-4823-8D80-E54F5D3C37A9}"/>
              </a:ext>
            </a:extLst>
          </p:cNvPr>
          <p:cNvSpPr/>
          <p:nvPr/>
        </p:nvSpPr>
        <p:spPr>
          <a:xfrm>
            <a:off x="541891" y="156518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24A6341-A805-4357-9F78-84304C2E8A95}"/>
              </a:ext>
            </a:extLst>
          </p:cNvPr>
          <p:cNvSpPr/>
          <p:nvPr/>
        </p:nvSpPr>
        <p:spPr>
          <a:xfrm>
            <a:off x="566770" y="328022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8BD3303-EF8B-4D0B-9E10-81A399EB1A83}"/>
              </a:ext>
            </a:extLst>
          </p:cNvPr>
          <p:cNvSpPr/>
          <p:nvPr/>
        </p:nvSpPr>
        <p:spPr>
          <a:xfrm>
            <a:off x="539897" y="396020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DDA7B6C-7242-4CFF-B074-CBDC71A7386C}"/>
              </a:ext>
            </a:extLst>
          </p:cNvPr>
          <p:cNvSpPr/>
          <p:nvPr/>
        </p:nvSpPr>
        <p:spPr>
          <a:xfrm>
            <a:off x="550855" y="566916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7C41E88-F99D-4ABD-BAF4-92A2374A1535}"/>
              </a:ext>
            </a:extLst>
          </p:cNvPr>
          <p:cNvSpPr/>
          <p:nvPr/>
        </p:nvSpPr>
        <p:spPr>
          <a:xfrm>
            <a:off x="532398" y="2153067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F3B66D5-B044-4181-860F-A131F3D7AD3B}"/>
              </a:ext>
            </a:extLst>
          </p:cNvPr>
          <p:cNvSpPr/>
          <p:nvPr/>
        </p:nvSpPr>
        <p:spPr>
          <a:xfrm>
            <a:off x="539897" y="2719179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0EF0296-0A53-4326-913B-AF993C13A8C2}"/>
              </a:ext>
            </a:extLst>
          </p:cNvPr>
          <p:cNvSpPr/>
          <p:nvPr/>
        </p:nvSpPr>
        <p:spPr>
          <a:xfrm>
            <a:off x="532399" y="4428137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C5BD7DC-133F-4938-84D9-4C3584CBACF4}"/>
              </a:ext>
            </a:extLst>
          </p:cNvPr>
          <p:cNvSpPr/>
          <p:nvPr/>
        </p:nvSpPr>
        <p:spPr>
          <a:xfrm>
            <a:off x="532096" y="5085276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CAD689A-A687-4A98-99CC-B2DFA9D5A4D5}"/>
              </a:ext>
            </a:extLst>
          </p:cNvPr>
          <p:cNvSpPr/>
          <p:nvPr/>
        </p:nvSpPr>
        <p:spPr>
          <a:xfrm>
            <a:off x="532095" y="623917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3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3D3D33C5-8263-40FF-B968-A6F7ADF018AC}"/>
              </a:ext>
            </a:extLst>
          </p:cNvPr>
          <p:cNvSpPr/>
          <p:nvPr/>
        </p:nvSpPr>
        <p:spPr>
          <a:xfrm>
            <a:off x="357631" y="1296522"/>
            <a:ext cx="1453707" cy="145210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3581160-9E20-46D3-A320-DFCB17C3C371}"/>
              </a:ext>
            </a:extLst>
          </p:cNvPr>
          <p:cNvSpPr/>
          <p:nvPr/>
        </p:nvSpPr>
        <p:spPr>
          <a:xfrm>
            <a:off x="297807" y="3207638"/>
            <a:ext cx="1513531" cy="145210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495B26A-F9F0-4DEA-9430-A9DF3D9A69B9}"/>
              </a:ext>
            </a:extLst>
          </p:cNvPr>
          <p:cNvSpPr/>
          <p:nvPr/>
        </p:nvSpPr>
        <p:spPr>
          <a:xfrm>
            <a:off x="275863" y="5035993"/>
            <a:ext cx="1535475" cy="145210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378C189-CF2C-47BB-B817-E65C0F79A503}"/>
              </a:ext>
            </a:extLst>
          </p:cNvPr>
          <p:cNvSpPr/>
          <p:nvPr/>
        </p:nvSpPr>
        <p:spPr>
          <a:xfrm>
            <a:off x="2589430" y="1901348"/>
            <a:ext cx="4415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Рабочее пространство, не требующее затрат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C356DC7-634D-476E-BA49-F48320DA5AE4}"/>
              </a:ext>
            </a:extLst>
          </p:cNvPr>
          <p:cNvSpPr/>
          <p:nvPr/>
        </p:nvSpPr>
        <p:spPr>
          <a:xfrm>
            <a:off x="2326445" y="3267683"/>
            <a:ext cx="661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КОНФЕРЕНЦ-ЗАЛ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B1FBD6D-2455-4C4D-8441-F6F2EE2BD16A}"/>
              </a:ext>
            </a:extLst>
          </p:cNvPr>
          <p:cNvSpPr/>
          <p:nvPr/>
        </p:nvSpPr>
        <p:spPr>
          <a:xfrm>
            <a:off x="2316717" y="5238704"/>
            <a:ext cx="422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ПЕРЕГОВОРНЫЕ КОМНАТЫ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24FB892-2773-4F70-9A3C-0515ED86A805}"/>
              </a:ext>
            </a:extLst>
          </p:cNvPr>
          <p:cNvSpPr/>
          <p:nvPr/>
        </p:nvSpPr>
        <p:spPr>
          <a:xfrm>
            <a:off x="2589429" y="2223025"/>
            <a:ext cx="6326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Работа в коллективе разносторонних профессий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0824264-F011-42B2-96CA-8D4B356D1520}"/>
              </a:ext>
            </a:extLst>
          </p:cNvPr>
          <p:cNvSpPr/>
          <p:nvPr/>
        </p:nvSpPr>
        <p:spPr>
          <a:xfrm>
            <a:off x="2589433" y="3676889"/>
            <a:ext cx="4090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Конгресс система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EE9265A-78B0-4825-97D8-6DA6C37BEBB1}"/>
              </a:ext>
            </a:extLst>
          </p:cNvPr>
          <p:cNvSpPr/>
          <p:nvPr/>
        </p:nvSpPr>
        <p:spPr>
          <a:xfrm>
            <a:off x="2589433" y="3977456"/>
            <a:ext cx="3746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Видеопроекторы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879F94F-C88E-4C64-9CD7-093E8A6D23F2}"/>
              </a:ext>
            </a:extLst>
          </p:cNvPr>
          <p:cNvSpPr/>
          <p:nvPr/>
        </p:nvSpPr>
        <p:spPr>
          <a:xfrm>
            <a:off x="2589433" y="4273878"/>
            <a:ext cx="3746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Система видеоконференцсвязи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23F557-6F36-4AD7-A53E-75629CC27391}"/>
              </a:ext>
            </a:extLst>
          </p:cNvPr>
          <p:cNvSpPr/>
          <p:nvPr/>
        </p:nvSpPr>
        <p:spPr>
          <a:xfrm>
            <a:off x="2589433" y="5620848"/>
            <a:ext cx="4755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4 переговорные комнаты, 3 человека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8C42CC6-627A-4B04-A5B6-39CB1E033DDF}"/>
              </a:ext>
            </a:extLst>
          </p:cNvPr>
          <p:cNvSpPr/>
          <p:nvPr/>
        </p:nvSpPr>
        <p:spPr>
          <a:xfrm>
            <a:off x="2589432" y="5959657"/>
            <a:ext cx="553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1 вместительная переговорная комната,  до 12 человек</a:t>
            </a:r>
          </a:p>
        </p:txBody>
      </p:sp>
      <p:sp>
        <p:nvSpPr>
          <p:cNvPr id="19" name="Текст 1">
            <a:extLst>
              <a:ext uri="{FF2B5EF4-FFF2-40B4-BE49-F238E27FC236}">
                <a16:creationId xmlns:a16="http://schemas.microsoft.com/office/drawing/2014/main" id="{C8BF0BE6-D178-4374-AAD4-3FAEBAA2338C}"/>
              </a:ext>
            </a:extLst>
          </p:cNvPr>
          <p:cNvSpPr txBox="1">
            <a:spLocks/>
          </p:cNvSpPr>
          <p:nvPr/>
        </p:nvSpPr>
        <p:spPr>
          <a:xfrm>
            <a:off x="297807" y="459897"/>
            <a:ext cx="4791307" cy="46037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Помещения для бизнеса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D5EA33D-95A9-4BCC-A503-39293931B2A1}"/>
              </a:ext>
            </a:extLst>
          </p:cNvPr>
          <p:cNvSpPr/>
          <p:nvPr/>
        </p:nvSpPr>
        <p:spPr>
          <a:xfrm>
            <a:off x="2418948" y="198047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6722CE3-2F8E-42DF-834B-F068FFE77281}"/>
              </a:ext>
            </a:extLst>
          </p:cNvPr>
          <p:cNvSpPr/>
          <p:nvPr/>
        </p:nvSpPr>
        <p:spPr>
          <a:xfrm>
            <a:off x="2418948" y="231039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410AEEB-7894-4A28-89D3-74182BA11FD5}"/>
              </a:ext>
            </a:extLst>
          </p:cNvPr>
          <p:cNvSpPr/>
          <p:nvPr/>
        </p:nvSpPr>
        <p:spPr>
          <a:xfrm>
            <a:off x="2418948" y="378298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858BF1-D4B0-40A3-8B3F-EF0296642A2A}"/>
              </a:ext>
            </a:extLst>
          </p:cNvPr>
          <p:cNvSpPr/>
          <p:nvPr/>
        </p:nvSpPr>
        <p:spPr>
          <a:xfrm>
            <a:off x="2418950" y="407196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F8EA45B-0944-42CA-B39D-B75B5ABF02CF}"/>
              </a:ext>
            </a:extLst>
          </p:cNvPr>
          <p:cNvSpPr/>
          <p:nvPr/>
        </p:nvSpPr>
        <p:spPr>
          <a:xfrm>
            <a:off x="2418949" y="436141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1831EC1-C102-4390-A771-9B5C9360057D}"/>
              </a:ext>
            </a:extLst>
          </p:cNvPr>
          <p:cNvSpPr/>
          <p:nvPr/>
        </p:nvSpPr>
        <p:spPr>
          <a:xfrm>
            <a:off x="2418949" y="571940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998F4F9-8F24-4480-9A74-571B7405093B}"/>
              </a:ext>
            </a:extLst>
          </p:cNvPr>
          <p:cNvSpPr/>
          <p:nvPr/>
        </p:nvSpPr>
        <p:spPr>
          <a:xfrm>
            <a:off x="2418948" y="605896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83F1DC-E996-4465-8562-8D8809F5E58F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ADF52E4-8E9D-4373-9285-F826E6368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7273BB-742B-466E-89F2-2142547067D1}"/>
              </a:ext>
            </a:extLst>
          </p:cNvPr>
          <p:cNvSpPr/>
          <p:nvPr/>
        </p:nvSpPr>
        <p:spPr>
          <a:xfrm>
            <a:off x="2316717" y="1505849"/>
            <a:ext cx="661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КОВОРКИНГ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DAE49-CD90-4906-B81E-4FDD8DCBDA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655" y="2799492"/>
            <a:ext cx="1474386" cy="1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8A8647-0589-49C2-964D-D8902C8B6F56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31853C8F-07D0-4BD8-B381-C95C67E15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675" y="400574"/>
            <a:ext cx="8764419" cy="4603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Центр сертификации, стандартизации и испытаний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DF96787-EE6E-41FB-A93B-A5EDD1E46877}"/>
              </a:ext>
            </a:extLst>
          </p:cNvPr>
          <p:cNvCxnSpPr>
            <a:cxnSpLocks/>
          </p:cNvCxnSpPr>
          <p:nvPr/>
        </p:nvCxnSpPr>
        <p:spPr>
          <a:xfrm>
            <a:off x="-3161" y="3912634"/>
            <a:ext cx="9171327" cy="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08696284-07D7-441E-89A8-F73B61335245}"/>
              </a:ext>
            </a:extLst>
          </p:cNvPr>
          <p:cNvSpPr/>
          <p:nvPr/>
        </p:nvSpPr>
        <p:spPr>
          <a:xfrm>
            <a:off x="2353602" y="3790490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5EE5C44-70F0-45AE-92DD-CAC20A7FB8B0}"/>
              </a:ext>
            </a:extLst>
          </p:cNvPr>
          <p:cNvSpPr/>
          <p:nvPr/>
        </p:nvSpPr>
        <p:spPr>
          <a:xfrm>
            <a:off x="6949069" y="3779221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3F49245-0071-410D-9201-59364C0F6D9F}"/>
              </a:ext>
            </a:extLst>
          </p:cNvPr>
          <p:cNvSpPr/>
          <p:nvPr/>
        </p:nvSpPr>
        <p:spPr>
          <a:xfrm>
            <a:off x="9012943" y="3756744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56C6EF2-FCB3-4998-BFCE-E90A3A697E27}"/>
              </a:ext>
            </a:extLst>
          </p:cNvPr>
          <p:cNvSpPr/>
          <p:nvPr/>
        </p:nvSpPr>
        <p:spPr>
          <a:xfrm>
            <a:off x="4860147" y="3791914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9C1E707-3248-46C2-9ADF-657226834FB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4985124" y="3267864"/>
            <a:ext cx="5198" cy="52405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93BC5B6-5EC9-474C-9A6D-32B035935F2A}"/>
              </a:ext>
            </a:extLst>
          </p:cNvPr>
          <p:cNvSpPr txBox="1">
            <a:spLocks/>
          </p:cNvSpPr>
          <p:nvPr/>
        </p:nvSpPr>
        <p:spPr>
          <a:xfrm>
            <a:off x="371475" y="1535124"/>
            <a:ext cx="3714750" cy="36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Bold" panose="020B06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17CC4AB-38D7-4E9B-9BBD-04411B74AD34}"/>
              </a:ext>
            </a:extLst>
          </p:cNvPr>
          <p:cNvSpPr txBox="1">
            <a:spLocks/>
          </p:cNvSpPr>
          <p:nvPr/>
        </p:nvSpPr>
        <p:spPr>
          <a:xfrm>
            <a:off x="4238625" y="1535124"/>
            <a:ext cx="3714750" cy="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Bold" panose="020B06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4A68348-EA2A-4D2D-9A78-6F6953AAC392}"/>
              </a:ext>
            </a:extLst>
          </p:cNvPr>
          <p:cNvSpPr/>
          <p:nvPr/>
        </p:nvSpPr>
        <p:spPr>
          <a:xfrm>
            <a:off x="447675" y="1251983"/>
            <a:ext cx="8589521" cy="2326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6853D9-5A18-49F2-A807-AEFD369B11AC}"/>
              </a:ext>
            </a:extLst>
          </p:cNvPr>
          <p:cNvSpPr txBox="1"/>
          <p:nvPr/>
        </p:nvSpPr>
        <p:spPr>
          <a:xfrm>
            <a:off x="658449" y="1658355"/>
            <a:ext cx="8167972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С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ертификация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 и декларирование соответствия оборудования, технологических процессов,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Услуги испытательной лаборатории: испытания на разрыв, сжатие, изгиб, усталость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5131F6-CD48-4D4C-8854-8D31E2501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83016"/>
              </p:ext>
            </p:extLst>
          </p:nvPr>
        </p:nvGraphicFramePr>
        <p:xfrm>
          <a:off x="1307912" y="4246968"/>
          <a:ext cx="7883025" cy="18653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584765">
                  <a:extLst>
                    <a:ext uri="{9D8B030D-6E8A-4147-A177-3AD203B41FA5}">
                      <a16:colId xmlns:a16="http://schemas.microsoft.com/office/drawing/2014/main" val="2829701987"/>
                    </a:ext>
                  </a:extLst>
                </a:gridCol>
                <a:gridCol w="2298260">
                  <a:extLst>
                    <a:ext uri="{9D8B030D-6E8A-4147-A177-3AD203B41FA5}">
                      <a16:colId xmlns:a16="http://schemas.microsoft.com/office/drawing/2014/main" val="2801943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услуг исполнителей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01323"/>
                  </a:ext>
                </a:extLst>
              </a:tr>
              <a:tr h="45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работ по сертификации</a:t>
                      </a: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разработка ТУ, СТО</a:t>
                      </a: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100 000 руб.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36002"/>
                  </a:ext>
                </a:extLst>
              </a:tr>
              <a:tr h="433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работ по декларированию соответствия (разработка ТУ, СТО)</a:t>
                      </a:r>
                      <a:endParaRPr kumimoji="0" lang="ru-RU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100 000 руб.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3317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3A9A7E5-D7AF-4A94-ADCD-13CA988085DA}"/>
              </a:ext>
            </a:extLst>
          </p:cNvPr>
          <p:cNvSpPr txBox="1"/>
          <p:nvPr/>
        </p:nvSpPr>
        <p:spPr>
          <a:xfrm>
            <a:off x="246715" y="424696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Фонд финансирует до 75 % от стоимости услуги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0608B31-0EF5-4068-8D6B-D8E91DA4CE0D}"/>
              </a:ext>
            </a:extLst>
          </p:cNvPr>
          <p:cNvSpPr/>
          <p:nvPr/>
        </p:nvSpPr>
        <p:spPr>
          <a:xfrm>
            <a:off x="932475" y="5242351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5572E3F-9C6E-43BA-BF2A-B67366F534EA}"/>
              </a:ext>
            </a:extLst>
          </p:cNvPr>
          <p:cNvSpPr/>
          <p:nvPr/>
        </p:nvSpPr>
        <p:spPr>
          <a:xfrm>
            <a:off x="932475" y="5894329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75904-06E7-4EC4-BA92-5D4261336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449882-9A30-4C5F-AACE-9F1771E384FE}"/>
              </a:ext>
            </a:extLst>
          </p:cNvPr>
          <p:cNvSpPr txBox="1"/>
          <p:nvPr/>
        </p:nvSpPr>
        <p:spPr>
          <a:xfrm>
            <a:off x="3452238" y="1362314"/>
            <a:ext cx="2016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4020202020204" charset="-52"/>
                <a:cs typeface="Times New Roman" panose="02020603050405020304" pitchFamily="18" charset="0"/>
              </a:rPr>
              <a:t>СОДЕЙСТВИЕ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C9A9AF-D285-45EA-AB3B-3CFC405AE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0" y="2633679"/>
            <a:ext cx="1417161" cy="14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15698"/>
      </p:ext>
    </p:extLst>
  </p:cSld>
  <p:clrMapOvr>
    <a:masterClrMapping/>
  </p:clrMapOvr>
</p:sld>
</file>

<file path=ppt/theme/theme1.xml><?xml version="1.0" encoding="utf-8"?>
<a:theme xmlns:a="http://schemas.openxmlformats.org/drawingml/2006/main" name="Мой Бизне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</TotalTime>
  <Words>1354</Words>
  <Application>Microsoft Office PowerPoint</Application>
  <PresentationFormat>Широкоэкранный</PresentationFormat>
  <Paragraphs>246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Circe Light</vt:lpstr>
      <vt:lpstr>Circe</vt:lpstr>
      <vt:lpstr>Montserrat SemiBold</vt:lpstr>
      <vt:lpstr>Calibri</vt:lpstr>
      <vt:lpstr>Calibri Light</vt:lpstr>
      <vt:lpstr>Circe ExtraLight</vt:lpstr>
      <vt:lpstr>Circe Bold</vt:lpstr>
      <vt:lpstr>Times New Roman</vt:lpstr>
      <vt:lpstr>Arial</vt:lpstr>
      <vt:lpstr>Мой 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Шут Александр Андреевич</dc:creator>
  <cp:lastModifiedBy>Анна Игоревна Серебренникова</cp:lastModifiedBy>
  <cp:revision>152</cp:revision>
  <cp:lastPrinted>2022-01-27T03:34:48Z</cp:lastPrinted>
  <dcterms:created xsi:type="dcterms:W3CDTF">2021-05-05T05:27:08Z</dcterms:created>
  <dcterms:modified xsi:type="dcterms:W3CDTF">2022-02-02T10:11:25Z</dcterms:modified>
</cp:coreProperties>
</file>