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8" r:id="rId2"/>
  </p:sldMasterIdLst>
  <p:notesMasterIdLst>
    <p:notesMasterId r:id="rId35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286" r:id="rId18"/>
    <p:sldId id="355" r:id="rId19"/>
    <p:sldId id="356" r:id="rId20"/>
    <p:sldId id="307" r:id="rId21"/>
    <p:sldId id="357" r:id="rId22"/>
    <p:sldId id="358" r:id="rId23"/>
    <p:sldId id="328" r:id="rId24"/>
    <p:sldId id="359" r:id="rId25"/>
    <p:sldId id="360" r:id="rId26"/>
    <p:sldId id="361" r:id="rId27"/>
    <p:sldId id="362" r:id="rId28"/>
    <p:sldId id="329" r:id="rId29"/>
    <p:sldId id="363" r:id="rId30"/>
    <p:sldId id="364" r:id="rId31"/>
    <p:sldId id="293" r:id="rId32"/>
    <p:sldId id="294" r:id="rId33"/>
    <p:sldId id="295" r:id="rId3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E26518"/>
    <a:srgbClr val="9F5FCF"/>
    <a:srgbClr val="C1FBFF"/>
    <a:srgbClr val="FFFF66"/>
    <a:srgbClr val="FFCCFF"/>
    <a:srgbClr val="FF99FF"/>
    <a:srgbClr val="DF87D2"/>
    <a:srgbClr val="FF993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3837" autoAdjust="0"/>
  </p:normalViewPr>
  <p:slideViewPr>
    <p:cSldViewPr>
      <p:cViewPr varScale="1">
        <p:scale>
          <a:sx n="104" d="100"/>
          <a:sy n="104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20011554615031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8528033922156797E-3"/>
                  <c:y val="0.1409232079021539"/>
                </c:manualLayout>
              </c:layout>
              <c:spPr>
                <a:noFill/>
                <a:ln w="2327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66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1.2108341409091754E-3"/>
                  <c:y val="0.128467116547353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66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66"/>
                      <a:t>1 383 812,1</a:t>
                    </a:r>
                  </a:p>
                </c:rich>
              </c:tx>
              <c:spPr>
                <a:noFill/>
                <a:ln w="23274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6.9190120794662482E-3"/>
                  <c:y val="0.162567943293537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66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66" dirty="0"/>
                      <a:t>1 401 </a:t>
                    </a:r>
                    <a:r>
                      <a:rPr lang="en-US" sz="1466" dirty="0" smtClean="0"/>
                      <a:t>543,3</a:t>
                    </a:r>
                    <a:endParaRPr lang="en-US" sz="1466" dirty="0"/>
                  </a:p>
                </c:rich>
              </c:tx>
              <c:spPr>
                <a:noFill/>
                <a:ln w="23274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 w="2327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4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 год</c:v>
                </c:pt>
                <c:pt idx="1">
                  <c:v>План 2021 год</c:v>
                </c:pt>
                <c:pt idx="2">
                  <c:v>Факт 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1157705.5</c:v>
                </c:pt>
                <c:pt idx="1">
                  <c:v>1383812.1</c:v>
                </c:pt>
                <c:pt idx="2">
                  <c:v>1401543.3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81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45825.4</c:v>
                </c:pt>
                <c:pt idx="1">
                  <c:v>30582.2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1"/>
              <c:layout>
                <c:manualLayout>
                  <c:x val="7.3487205125356447E-2"/>
                  <c:y val="-4.19962608447283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5609.7</c:v>
                </c:pt>
                <c:pt idx="1">
                  <c:v>133550.1</c:v>
                </c:pt>
                <c:pt idx="2">
                  <c:v>905.2</c:v>
                </c:pt>
                <c:pt idx="3">
                  <c:v>9187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7606468436"/>
          <c:y val="0.78839676658807667"/>
          <c:w val="0.52998910295240853"/>
          <c:h val="0.19595371686286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5997</c:v>
                </c:pt>
                <c:pt idx="1">
                  <c:v>5817.1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 (факт) </c:v>
                </c:pt>
                <c:pt idx="1">
                  <c:v>2021 год (план)</c:v>
                </c:pt>
                <c:pt idx="2">
                  <c:v>2021 год (факт)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2396633.7999999998</c:v>
                </c:pt>
                <c:pt idx="1">
                  <c:v>2904975.9</c:v>
                </c:pt>
                <c:pt idx="2">
                  <c:v>2776758.1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307378545241002E-2"/>
          <c:y val="0.14015286910314245"/>
          <c:w val="0.92662931732746268"/>
          <c:h val="0.83598182200474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BFC-4D13-BAB9-A28B973312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FC-4D13-BAB9-A28B9733124F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FC-4D13-BAB9-A28B973312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BFC-4D13-BAB9-A28B973312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FC-4D13-BAB9-A28B973312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BFC-4D13-BAB9-A28B9733124F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FC-4D13-BAB9-A28B9733124F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9BFC-4D13-BAB9-A28B9733124F}"/>
              </c:ext>
            </c:extLst>
          </c:dPt>
          <c:dLbls>
            <c:dLbl>
              <c:idx val="2"/>
              <c:layout>
                <c:manualLayout>
                  <c:x val="0.14794671340372612"/>
                  <c:y val="0.165139511009659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FC-4D13-BAB9-A28B9733124F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FC-4D13-BAB9-A28B9733124F}"/>
                </c:ext>
              </c:extLst>
            </c:dLbl>
            <c:dLbl>
              <c:idx val="5"/>
              <c:layout>
                <c:manualLayout>
                  <c:x val="8.2616528433249722E-2"/>
                  <c:y val="2.88522109995071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44661363683562"/>
                      <c:h val="0.1722608899311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BFC-4D13-BAB9-A28B9733124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расходы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МБТ общего характера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#\ ##0.0</c:formatCode>
                <c:ptCount val="8"/>
                <c:pt idx="0">
                  <c:v>232249.1</c:v>
                </c:pt>
                <c:pt idx="1">
                  <c:v>87265.9</c:v>
                </c:pt>
                <c:pt idx="2">
                  <c:v>1955000.5</c:v>
                </c:pt>
                <c:pt idx="3">
                  <c:v>149463.79999999999</c:v>
                </c:pt>
                <c:pt idx="4">
                  <c:v>76407.399999999994</c:v>
                </c:pt>
                <c:pt idx="5">
                  <c:v>149252</c:v>
                </c:pt>
                <c:pt idx="6">
                  <c:v>81088.3</c:v>
                </c:pt>
                <c:pt idx="7">
                  <c:v>45648.3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C-4D13-BAB9-A28B973312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5113.1000000000004</c:v>
                </c:pt>
                <c:pt idx="1">
                  <c:v>227136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643259</c:v>
                </c:pt>
                <c:pt idx="1">
                  <c:v>1096446.7</c:v>
                </c:pt>
                <c:pt idx="2">
                  <c:v>97633.8</c:v>
                </c:pt>
                <c:pt idx="3">
                  <c:v>1103.5</c:v>
                </c:pt>
                <c:pt idx="4">
                  <c:v>17161.8</c:v>
                </c:pt>
                <c:pt idx="5">
                  <c:v>99395.7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8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8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89058324184885551"/>
          <c:h val="0.5829708097928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2236.6</c:v>
                </c:pt>
                <c:pt idx="1">
                  <c:v>143741.29999999999</c:v>
                </c:pt>
                <c:pt idx="2">
                  <c:v>1651.7</c:v>
                </c:pt>
                <c:pt idx="3">
                  <c:v>1834.2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Lbls>
            <c:dLbl>
              <c:idx val="0"/>
              <c:layout>
                <c:manualLayout>
                  <c:x val="-0.18291113501938114"/>
                  <c:y val="-0.120301829356582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0.11711852868048656"/>
                  <c:y val="-0.237287854087561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0.11508893533270531"/>
                  <c:y val="-0.126639802942574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684690957011443"/>
                  <c:y val="0.1042711106795653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Подымахинское сельское поселение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5965.2</c:v>
                </c:pt>
                <c:pt idx="1">
                  <c:v>1486</c:v>
                </c:pt>
                <c:pt idx="2">
                  <c:v>1935.8</c:v>
                </c:pt>
                <c:pt idx="3">
                  <c:v>2723.7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22222222222222"/>
          <c:y val="8.7891447833397963E-3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59.9</c:v>
                </c:pt>
                <c:pt idx="1">
                  <c:v>322.89999999999998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2021 год – 2 919 766,2 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1 401 543,3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1 506 091,2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12 860,8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- 729,1  </a:t>
          </a:r>
          <a:r>
            <a:rPr lang="ru-RU" sz="14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</a:t>
          </a: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4 260,0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2 182,0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4 977,7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7 763,0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4 243,0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13.8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        2 50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Проведение Всероссийской переписи населения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  426.3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1 129.1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1 035.1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5" custScaleX="177851" custScaleY="161163" custLinFactX="-56199" custLinFactNeighborX="-100000" custLinFactNeighborY="23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5" custScaleX="419619" custScaleY="217303" custLinFactX="128305" custLinFactNeighborX="200000" custLinFactNeighborY="255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5" custScaleX="286063" custScaleY="128443" custLinFactX="42459" custLinFactNeighborX="100000" custLinFactNeighborY="51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5" custScaleX="364267" custScaleY="119795" custLinFactX="-200000" custLinFactNeighborX="-267009" custLinFactNeighborY="489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5" custScaleX="133286" custLinFactX="-54692" custLinFactNeighborX="-100000" custLinFactNeighborY="39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5" custScaleX="319139" custScaleY="141899" custLinFactX="100000" custLinFactNeighborX="141278" custLinFactNeighborY="438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ADA75F6B-7D77-434C-B127-A9CDC5D96DB2}" type="pres">
      <dgm:prSet presAssocID="{6E06B4F0-5F40-4F04-BBCD-A62588262EA7}" presName="comp" presStyleCnt="0"/>
      <dgm:spPr/>
    </dgm:pt>
    <dgm:pt modelId="{56BDB317-1221-4853-87B8-352A8D7EBDDD}" type="pres">
      <dgm:prSet presAssocID="{6E06B4F0-5F40-4F04-BBCD-A62588262EA7}" presName="rect2" presStyleLbl="node1" presStyleIdx="3" presStyleCnt="5" custScaleX="199514" custScaleY="109804" custLinFactX="41250" custLinFactNeighborX="100000" custLinFactNeighborY="20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4C468-5904-4247-8BDC-AF6DE0A21E1F}" type="pres">
      <dgm:prSet presAssocID="{6E06B4F0-5F40-4F04-BBCD-A62588262EA7}" presName="rect1" presStyleLbl="lnNode1" presStyleIdx="3" presStyleCnt="5" custScaleX="308256" custScaleY="145856" custLinFactX="-137418" custLinFactNeighborX="-200000" custLinFactNeighborY="1758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362A7AD-9F25-4EE7-AF96-D9C9B1A62D35}" type="pres">
      <dgm:prSet presAssocID="{79016432-A103-4806-A7A0-5DC1A7670CDC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4" presStyleCnt="5" custScaleX="282170" custScaleY="96331" custLinFactX="-12683" custLinFactNeighborX="-100000" custLinFactNeighborY="2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4" presStyleCnt="5" custScaleX="306694" custScaleY="154638" custLinFactX="200000" custLinFactNeighborX="277576" custLinFactNeighborY="30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28A02427-697B-4490-8B77-BCB3A3D2523A}" type="presOf" srcId="{6E06B4F0-5F40-4F04-BBCD-A62588262EA7}" destId="{56BDB317-1221-4853-87B8-352A8D7EBDDD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6FE8AF2A-72A0-4E51-9A24-549A0118DBDC}" type="presParOf" srcId="{73EF5683-3FA3-4661-993F-384398A7AF48}" destId="{ADA75F6B-7D77-434C-B127-A9CDC5D96DB2}" srcOrd="6" destOrd="0" presId="urn:microsoft.com/office/officeart/2008/layout/AlternatingPictureBlocks"/>
    <dgm:cxn modelId="{20D929CC-7ADC-4FE9-8EE2-C6E30F34923F}" type="presParOf" srcId="{ADA75F6B-7D77-434C-B127-A9CDC5D96DB2}" destId="{56BDB317-1221-4853-87B8-352A8D7EBDDD}" srcOrd="0" destOrd="0" presId="urn:microsoft.com/office/officeart/2008/layout/AlternatingPictureBlocks"/>
    <dgm:cxn modelId="{3BD3FDA2-60A1-4D8C-86A7-B6C2C8A3B31B}" type="presParOf" srcId="{ADA75F6B-7D77-434C-B127-A9CDC5D96DB2}" destId="{B454C468-5904-4247-8BDC-AF6DE0A21E1F}" srcOrd="1" destOrd="0" presId="urn:microsoft.com/office/officeart/2008/layout/AlternatingPictureBlocks"/>
    <dgm:cxn modelId="{FD92301C-0C27-4587-AA6F-EBF4F5A37C86}" type="presParOf" srcId="{73EF5683-3FA3-4661-993F-384398A7AF48}" destId="{3362A7AD-9F25-4EE7-AF96-D9C9B1A62D35}" srcOrd="7" destOrd="0" presId="urn:microsoft.com/office/officeart/2008/layout/AlternatingPictureBlocks"/>
    <dgm:cxn modelId="{9466D9BE-1999-46FA-AEC0-A9F8A45E5CD6}" type="presParOf" srcId="{73EF5683-3FA3-4661-993F-384398A7AF48}" destId="{613F56C7-D45E-4D36-88C2-8218A8D7F5B1}" srcOrd="8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79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94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88501" custScaleY="180524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654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81022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00C0DD-E40A-485D-B702-9636F5D44CA4}" type="presOf" srcId="{721D01E9-6EDF-4467-97D1-A123CCA56977}" destId="{FA271F03-B031-4CAA-9A95-49A06179296A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D3B3775-2C6F-4BEB-AFC6-5A6E2FF23712}" type="presOf" srcId="{A9304502-2C3F-4D6A-8C46-2931E0C9A704}" destId="{190F60A8-85FE-46C4-8155-014F5E606585}" srcOrd="0" destOrd="0" presId="urn:microsoft.com/office/officeart/2005/8/layout/equation1"/>
    <dgm:cxn modelId="{5A360C7C-13CD-4796-81DA-2F09E6AE15F9}" type="presOf" srcId="{E2E143C8-905A-4FB3-A0C3-6F056577FD9E}" destId="{4808FD08-84CB-4EFB-AE49-916838E8D945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C3454A4F-E25B-4C18-9127-5C980CF5A62B}" type="presOf" srcId="{044EB8BC-EE81-4519-A6EC-F681D6EE4E4C}" destId="{8097F6F5-3EFA-4272-8574-76054B97D297}" srcOrd="0" destOrd="0" presId="urn:microsoft.com/office/officeart/2005/8/layout/equation1"/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DFE12033-F01F-44E0-A4F3-4AE61B679563}" type="presParOf" srcId="{A0301953-E3FF-40C9-A83B-34E4F8F736C4}" destId="{D078EED4-A74C-481C-BF09-C16612F9F6AF}" srcOrd="0" destOrd="0" presId="urn:microsoft.com/office/officeart/2005/8/layout/equation1"/>
    <dgm:cxn modelId="{F7BE309C-DA0C-4619-A7FB-CBD8AA139BBC}" type="presParOf" srcId="{A0301953-E3FF-40C9-A83B-34E4F8F736C4}" destId="{22466329-2B8D-4835-8C07-7DA1BE9D74EB}" srcOrd="1" destOrd="0" presId="urn:microsoft.com/office/officeart/2005/8/layout/equation1"/>
    <dgm:cxn modelId="{C8455BA4-5EB6-463A-A2CD-AE8869FA7E7B}" type="presParOf" srcId="{A0301953-E3FF-40C9-A83B-34E4F8F736C4}" destId="{4808FD08-84CB-4EFB-AE49-916838E8D945}" srcOrd="2" destOrd="0" presId="urn:microsoft.com/office/officeart/2005/8/layout/equation1"/>
    <dgm:cxn modelId="{FE593E8F-CDFF-45BC-8B86-DB073C612FE3}" type="presParOf" srcId="{A0301953-E3FF-40C9-A83B-34E4F8F736C4}" destId="{1DB25942-1A39-4B70-88BB-69FCA96C204C}" srcOrd="3" destOrd="0" presId="urn:microsoft.com/office/officeart/2005/8/layout/equation1"/>
    <dgm:cxn modelId="{03BD961B-BEB8-41D1-9C04-7D12F0DC7DF2}" type="presParOf" srcId="{A0301953-E3FF-40C9-A83B-34E4F8F736C4}" destId="{FA271F03-B031-4CAA-9A95-49A06179296A}" srcOrd="4" destOrd="0" presId="urn:microsoft.com/office/officeart/2005/8/layout/equation1"/>
    <dgm:cxn modelId="{15A08C71-F542-429E-B233-AFAFDCC7E634}" type="presParOf" srcId="{A0301953-E3FF-40C9-A83B-34E4F8F736C4}" destId="{11444948-7824-41D7-B236-9C24933E47C7}" srcOrd="5" destOrd="0" presId="urn:microsoft.com/office/officeart/2005/8/layout/equation1"/>
    <dgm:cxn modelId="{8120744C-E0C4-4545-AF8E-CC7DACFEFFAA}" type="presParOf" srcId="{A0301953-E3FF-40C9-A83B-34E4F8F736C4}" destId="{8097F6F5-3EFA-4272-8574-76054B97D297}" srcOrd="6" destOrd="0" presId="urn:microsoft.com/office/officeart/2005/8/layout/equation1"/>
    <dgm:cxn modelId="{EDA9EC01-E5FD-4301-B1BE-3767583F4375}" type="presParOf" srcId="{A0301953-E3FF-40C9-A83B-34E4F8F736C4}" destId="{628D152F-87D3-427B-8B21-A40EA5A9CF33}" srcOrd="7" destOrd="0" presId="urn:microsoft.com/office/officeart/2005/8/layout/equation1"/>
    <dgm:cxn modelId="{AA64C6FB-D541-4EBF-BF66-771FE5A81F8B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91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106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88501" custScaleY="180524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654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81022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3534802" y="756084"/>
          <a:ext cx="2760698" cy="949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633"/>
              </a:lnTo>
              <a:lnTo>
                <a:pt x="2760698" y="789633"/>
              </a:lnTo>
              <a:lnTo>
                <a:pt x="2760698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3534802" y="756084"/>
          <a:ext cx="970895" cy="949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633"/>
              </a:lnTo>
              <a:lnTo>
                <a:pt x="970895" y="789633"/>
              </a:lnTo>
              <a:lnTo>
                <a:pt x="970895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2705505" y="756084"/>
          <a:ext cx="829296" cy="949502"/>
        </a:xfrm>
        <a:custGeom>
          <a:avLst/>
          <a:gdLst/>
          <a:ahLst/>
          <a:cxnLst/>
          <a:rect l="0" t="0" r="0" b="0"/>
          <a:pathLst>
            <a:path>
              <a:moveTo>
                <a:pt x="829296" y="0"/>
              </a:moveTo>
              <a:lnTo>
                <a:pt x="829296" y="789633"/>
              </a:lnTo>
              <a:lnTo>
                <a:pt x="0" y="789633"/>
              </a:lnTo>
              <a:lnTo>
                <a:pt x="0" y="949502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761283" y="756084"/>
          <a:ext cx="2773518" cy="949502"/>
        </a:xfrm>
        <a:custGeom>
          <a:avLst/>
          <a:gdLst/>
          <a:ahLst/>
          <a:cxnLst/>
          <a:rect l="0" t="0" r="0" b="0"/>
          <a:pathLst>
            <a:path>
              <a:moveTo>
                <a:pt x="2773518" y="0"/>
              </a:moveTo>
              <a:lnTo>
                <a:pt x="2773518" y="789633"/>
              </a:lnTo>
              <a:lnTo>
                <a:pt x="0" y="789633"/>
              </a:lnTo>
              <a:lnTo>
                <a:pt x="0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288035" y="168092"/>
          <a:ext cx="6493533" cy="587992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2021 год – 2 919 766,2 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035" y="168092"/>
        <a:ext cx="6493533" cy="587992"/>
      </dsp:txXfrm>
    </dsp:sp>
    <dsp:sp modelId="{F71FC346-8D8C-4B7D-8713-752691AB0EC8}">
      <dsp:nvSpPr>
        <dsp:cNvPr id="0" name=""/>
        <dsp:cNvSpPr/>
      </dsp:nvSpPr>
      <dsp:spPr>
        <a:xfrm>
          <a:off x="0" y="1705587"/>
          <a:ext cx="1522566" cy="146263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1 401 543,3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05587"/>
        <a:ext cx="1522566" cy="1462638"/>
      </dsp:txXfrm>
    </dsp:sp>
    <dsp:sp modelId="{3339C3CB-4140-4111-B8F1-1A5D87E0DD53}">
      <dsp:nvSpPr>
        <dsp:cNvPr id="0" name=""/>
        <dsp:cNvSpPr/>
      </dsp:nvSpPr>
      <dsp:spPr>
        <a:xfrm>
          <a:off x="1944222" y="1705587"/>
          <a:ext cx="1522566" cy="146263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1 506 091,2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222" y="1705587"/>
        <a:ext cx="1522566" cy="1462638"/>
      </dsp:txXfrm>
    </dsp:sp>
    <dsp:sp modelId="{C6C07E92-C4EE-4DF3-87E5-0AEA588D179A}">
      <dsp:nvSpPr>
        <dsp:cNvPr id="0" name=""/>
        <dsp:cNvSpPr/>
      </dsp:nvSpPr>
      <dsp:spPr>
        <a:xfrm>
          <a:off x="3744413" y="1705587"/>
          <a:ext cx="1522566" cy="141473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12 860,8</a:t>
          </a:r>
        </a:p>
      </dsp:txBody>
      <dsp:txXfrm>
        <a:off x="3744413" y="1705587"/>
        <a:ext cx="1522566" cy="1414730"/>
      </dsp:txXfrm>
    </dsp:sp>
    <dsp:sp modelId="{F173BD88-A0D5-48EC-82E5-155B00027FF6}">
      <dsp:nvSpPr>
        <dsp:cNvPr id="0" name=""/>
        <dsp:cNvSpPr/>
      </dsp:nvSpPr>
      <dsp:spPr>
        <a:xfrm>
          <a:off x="5534217" y="1705587"/>
          <a:ext cx="1522566" cy="141680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- 729,1  </a:t>
          </a:r>
          <a:r>
            <a:rPr lang="ru-RU" sz="14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</a:t>
          </a:r>
        </a:p>
      </dsp:txBody>
      <dsp:txXfrm>
        <a:off x="5534217" y="1705587"/>
        <a:ext cx="1522566" cy="1416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78379" y="10922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87971" y="1687656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4 260,0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71" y="1687656"/>
        <a:ext cx="2072630" cy="652063"/>
      </dsp:txXfrm>
    </dsp:sp>
    <dsp:sp modelId="{89D11AFA-AF88-4AB4-BE11-3666CB1AA4C2}">
      <dsp:nvSpPr>
        <dsp:cNvPr id="0" name=""/>
        <dsp:cNvSpPr/>
      </dsp:nvSpPr>
      <dsp:spPr>
        <a:xfrm>
          <a:off x="2940057" y="383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168074" y="1666397"/>
          <a:ext cx="2035778" cy="6804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2 182,0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8074" y="1666397"/>
        <a:ext cx="2035778" cy="680408"/>
      </dsp:txXfrm>
    </dsp:sp>
    <dsp:sp modelId="{E6B852C3-D4CC-45C9-9C42-4D6F3E8D78DB}">
      <dsp:nvSpPr>
        <dsp:cNvPr id="0" name=""/>
        <dsp:cNvSpPr/>
      </dsp:nvSpPr>
      <dsp:spPr>
        <a:xfrm>
          <a:off x="5501734" y="10922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711326" y="1687656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4 977,7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1326" y="1687656"/>
        <a:ext cx="2072630" cy="652063"/>
      </dsp:txXfrm>
    </dsp:sp>
    <dsp:sp modelId="{4B1A2705-0104-4125-9A72-20003B85696D}">
      <dsp:nvSpPr>
        <dsp:cNvPr id="0" name=""/>
        <dsp:cNvSpPr/>
      </dsp:nvSpPr>
      <dsp:spPr>
        <a:xfrm>
          <a:off x="1659218" y="257968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1868810" y="4256420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4 243,0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8810" y="4256420"/>
        <a:ext cx="2072630" cy="652063"/>
      </dsp:txXfrm>
    </dsp:sp>
    <dsp:sp modelId="{30C9FFDF-CE37-42C3-B700-AA7AAA49BB7E}">
      <dsp:nvSpPr>
        <dsp:cNvPr id="0" name=""/>
        <dsp:cNvSpPr/>
      </dsp:nvSpPr>
      <dsp:spPr>
        <a:xfrm>
          <a:off x="4220895" y="257968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30487" y="4256420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7 763,0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0487" y="4256420"/>
        <a:ext cx="2072630" cy="652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1247052" y="360038"/>
          <a:ext cx="2703851" cy="11081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13.8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1247052" y="360038"/>
        <a:ext cx="2703851" cy="1108161"/>
      </dsp:txXfrm>
    </dsp:sp>
    <dsp:sp modelId="{EBBDD845-5043-4447-84EC-9DEBB6FEBD6B}">
      <dsp:nvSpPr>
        <dsp:cNvPr id="0" name=""/>
        <dsp:cNvSpPr/>
      </dsp:nvSpPr>
      <dsp:spPr>
        <a:xfrm>
          <a:off x="4611705" y="177597"/>
          <a:ext cx="2856459" cy="14941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4225550" y="1966334"/>
          <a:ext cx="4348987" cy="88317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     2 50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4225550" y="1966334"/>
        <a:ext cx="4348987" cy="883177"/>
      </dsp:txXfrm>
    </dsp:sp>
    <dsp:sp modelId="{6EC8D5BF-643B-45EE-9641-0E553B0C9059}">
      <dsp:nvSpPr>
        <dsp:cNvPr id="0" name=""/>
        <dsp:cNvSpPr/>
      </dsp:nvSpPr>
      <dsp:spPr>
        <a:xfrm>
          <a:off x="983947" y="1975912"/>
          <a:ext cx="2479663" cy="82371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1607102" y="3024338"/>
          <a:ext cx="2026333" cy="68760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1 129.1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1607102" y="3024338"/>
        <a:ext cx="2026333" cy="687602"/>
      </dsp:txXfrm>
    </dsp:sp>
    <dsp:sp modelId="{55FC6A32-887A-43FA-AC5D-09EB62901C8C}">
      <dsp:nvSpPr>
        <dsp:cNvPr id="0" name=""/>
        <dsp:cNvSpPr/>
      </dsp:nvSpPr>
      <dsp:spPr>
        <a:xfrm>
          <a:off x="4359667" y="2907614"/>
          <a:ext cx="2172465" cy="97570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B317-1221-4853-87B8-352A8D7EBDDD}">
      <dsp:nvSpPr>
        <dsp:cNvPr id="0" name=""/>
        <dsp:cNvSpPr/>
      </dsp:nvSpPr>
      <dsp:spPr>
        <a:xfrm>
          <a:off x="4631439" y="3960438"/>
          <a:ext cx="3033191" cy="75501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Проведение Всероссийской переписи населения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  426.3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4631439" y="3960438"/>
        <a:ext cx="3033191" cy="755015"/>
      </dsp:txXfrm>
    </dsp:sp>
    <dsp:sp modelId="{B454C468-5904-4247-8BDC-AF6DE0A21E1F}">
      <dsp:nvSpPr>
        <dsp:cNvPr id="0" name=""/>
        <dsp:cNvSpPr/>
      </dsp:nvSpPr>
      <dsp:spPr>
        <a:xfrm>
          <a:off x="1823120" y="3816426"/>
          <a:ext cx="2098381" cy="100291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526980" y="5026260"/>
          <a:ext cx="4289802" cy="66237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1 035.1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26980" y="5026260"/>
        <a:ext cx="4289802" cy="662374"/>
      </dsp:txXfrm>
    </dsp:sp>
    <dsp:sp modelId="{60D6BF8A-C700-451F-9C46-18C4E7A7F5E1}">
      <dsp:nvSpPr>
        <dsp:cNvPr id="0" name=""/>
        <dsp:cNvSpPr/>
      </dsp:nvSpPr>
      <dsp:spPr>
        <a:xfrm>
          <a:off x="5423523" y="4813976"/>
          <a:ext cx="2087748" cy="106329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3741" y="576066"/>
          <a:ext cx="1195638" cy="1145040"/>
        </a:xfrm>
        <a:prstGeom prst="ellipse">
          <a:avLst/>
        </a:prstGeom>
        <a:solidFill>
          <a:srgbClr val="DF87D2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79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8838" y="743753"/>
        <a:ext cx="845444" cy="809666"/>
      </dsp:txXfrm>
    </dsp:sp>
    <dsp:sp modelId="{4808FD08-84CB-4EFB-AE49-916838E8D945}">
      <dsp:nvSpPr>
        <dsp:cNvPr id="0" name=""/>
        <dsp:cNvSpPr/>
      </dsp:nvSpPr>
      <dsp:spPr>
        <a:xfrm>
          <a:off x="1247532" y="932180"/>
          <a:ext cx="367886" cy="367886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6295" y="1072860"/>
        <a:ext cx="270360" cy="86526"/>
      </dsp:txXfrm>
    </dsp:sp>
    <dsp:sp modelId="{FA271F03-B031-4CAA-9A95-49A06179296A}">
      <dsp:nvSpPr>
        <dsp:cNvPr id="0" name=""/>
        <dsp:cNvSpPr/>
      </dsp:nvSpPr>
      <dsp:spPr>
        <a:xfrm>
          <a:off x="1666923" y="485642"/>
          <a:ext cx="1177579" cy="126096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39375" y="670306"/>
        <a:ext cx="832675" cy="891635"/>
      </dsp:txXfrm>
    </dsp:sp>
    <dsp:sp modelId="{8097F6F5-3EFA-4272-8574-76054B97D297}">
      <dsp:nvSpPr>
        <dsp:cNvPr id="0" name=""/>
        <dsp:cNvSpPr/>
      </dsp:nvSpPr>
      <dsp:spPr>
        <a:xfrm>
          <a:off x="2896007" y="932180"/>
          <a:ext cx="367886" cy="367886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4770" y="1007965"/>
        <a:ext cx="270360" cy="216316"/>
      </dsp:txXfrm>
    </dsp:sp>
    <dsp:sp modelId="{190F60A8-85FE-46C4-8155-014F5E606585}">
      <dsp:nvSpPr>
        <dsp:cNvPr id="0" name=""/>
        <dsp:cNvSpPr/>
      </dsp:nvSpPr>
      <dsp:spPr>
        <a:xfrm>
          <a:off x="3315398" y="485642"/>
          <a:ext cx="1148199" cy="126096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6">
                  <a:lumMod val="25000"/>
                </a:schemeClr>
              </a:solidFill>
            </a:rPr>
            <a:t>94 рублей</a:t>
          </a:r>
          <a:endParaRPr lang="ru-RU" sz="17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483548" y="670306"/>
        <a:ext cx="811899" cy="8916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3741" y="576066"/>
          <a:ext cx="1195638" cy="1145040"/>
        </a:xfrm>
        <a:prstGeom prst="ellipse">
          <a:avLst/>
        </a:prstGeom>
        <a:solidFill>
          <a:srgbClr val="DF87D2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8838" y="743753"/>
        <a:ext cx="845444" cy="809666"/>
      </dsp:txXfrm>
    </dsp:sp>
    <dsp:sp modelId="{4808FD08-84CB-4EFB-AE49-916838E8D945}">
      <dsp:nvSpPr>
        <dsp:cNvPr id="0" name=""/>
        <dsp:cNvSpPr/>
      </dsp:nvSpPr>
      <dsp:spPr>
        <a:xfrm>
          <a:off x="1247532" y="932180"/>
          <a:ext cx="367886" cy="367886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6295" y="1072860"/>
        <a:ext cx="270360" cy="86526"/>
      </dsp:txXfrm>
    </dsp:sp>
    <dsp:sp modelId="{FA271F03-B031-4CAA-9A95-49A06179296A}">
      <dsp:nvSpPr>
        <dsp:cNvPr id="0" name=""/>
        <dsp:cNvSpPr/>
      </dsp:nvSpPr>
      <dsp:spPr>
        <a:xfrm>
          <a:off x="1666923" y="485642"/>
          <a:ext cx="1177579" cy="126096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39375" y="670306"/>
        <a:ext cx="832675" cy="891635"/>
      </dsp:txXfrm>
    </dsp:sp>
    <dsp:sp modelId="{8097F6F5-3EFA-4272-8574-76054B97D297}">
      <dsp:nvSpPr>
        <dsp:cNvPr id="0" name=""/>
        <dsp:cNvSpPr/>
      </dsp:nvSpPr>
      <dsp:spPr>
        <a:xfrm>
          <a:off x="2896007" y="932180"/>
          <a:ext cx="367886" cy="367886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4770" y="1007965"/>
        <a:ext cx="270360" cy="216316"/>
      </dsp:txXfrm>
    </dsp:sp>
    <dsp:sp modelId="{190F60A8-85FE-46C4-8155-014F5E606585}">
      <dsp:nvSpPr>
        <dsp:cNvPr id="0" name=""/>
        <dsp:cNvSpPr/>
      </dsp:nvSpPr>
      <dsp:spPr>
        <a:xfrm>
          <a:off x="3315398" y="485642"/>
          <a:ext cx="1148199" cy="126096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6">
                  <a:lumMod val="25000"/>
                </a:schemeClr>
              </a:solidFill>
            </a:rPr>
            <a:t>106 рублей</a:t>
          </a:r>
          <a:endParaRPr lang="ru-RU" sz="17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483548" y="670306"/>
        <a:ext cx="811899" cy="891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9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5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8464"/>
            <a:ext cx="9144000" cy="6866464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0484" y="-3"/>
              <a:ext cx="1219200" cy="685800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5267" y="3681862"/>
              <a:ext cx="4764617" cy="317613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333" y="3047058"/>
              <a:ext cx="3259667" cy="3810942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667" y="3590874"/>
              <a:ext cx="1818217" cy="326712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3"/>
              <a:ext cx="842433" cy="566668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3"/>
            <a:ext cx="5825202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C7CB81-0F18-4680-ACC9-12F98EC23D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5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0E97-DB7F-4877-86D1-BFE35446F2B3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F3311-EF9A-4456-9EB0-E9784EE8CDBA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8"/>
            <a:ext cx="6447501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5D599-13EC-4AC9-936A-72858D1B5431}" type="datetimeFigureOut">
              <a:rPr lang="en-US"/>
              <a:pPr>
                <a:defRPr/>
              </a:pPr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E388798-C444-485A-8950-DD5DB5609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4B72-6C2B-499E-91C5-5A136A3AF3A5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C0D09-01BF-4E18-9652-2DFCF5AE91B9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2160984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737246"/>
            <a:ext cx="3139217" cy="33041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4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737246"/>
            <a:ext cx="3139213" cy="33041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C2F99-F119-4E0B-8158-C58866046068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E4B18-B63B-4A94-92CA-863077F22BAB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30511-2ACA-40E4-8DE5-DFAE416771C1}" type="datetimeFigureOut">
              <a:rPr lang="en-US"/>
              <a:pPr>
                <a:defRPr/>
              </a:pPr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C20AE93-FD9C-4C6E-BE83-E76E0E72D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518F8-83AF-435E-93D6-1008C66EA4CC}" type="datetimeFigureOut">
              <a:rPr lang="ru-RU"/>
              <a:pPr>
                <a:defRPr/>
              </a:pPr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D18BD0-D822-4A8E-8D82-C3304957E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7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6"/>
            <a:ext cx="3385156" cy="55264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70"/>
            <a:ext cx="2890896" cy="2584449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D525-E195-454B-8DF3-E6A740F26E4D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453D-7552-42CA-A204-F863BF2295E7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2" y="609600"/>
            <a:ext cx="6447501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83989-5B68-467F-9FA5-4A4D7EC6E6A7}" type="datetimeFigureOut">
              <a:rPr lang="en-US"/>
              <a:pPr>
                <a:defRPr/>
              </a:pPr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01273AE-673D-4708-A93E-6401DEED8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400"/>
            <a:ext cx="6447501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C838-BE33-4018-899E-218986B37FB0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CD23-CE69-43DC-94A3-2C1DC0B09127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791389"/>
            <a:ext cx="457200" cy="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088" y="2886242"/>
            <a:ext cx="457200" cy="586136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400"/>
            <a:ext cx="6447501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88550-4ABB-4CC7-9BD3-E141D029382F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34E7-96E0-42C7-89DB-77EB647EC0B3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B1EF-2E8A-477F-A4C7-CEC9F6709DB5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1888D-5615-40AD-A6FA-C4EFA23F4824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791389"/>
            <a:ext cx="457200" cy="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088" y="2886242"/>
            <a:ext cx="457200" cy="5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3487-8B32-4BC2-B0DB-79457C6153A6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E2BB9-AFD3-4308-A054-351CFC3F8CE4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96F87-1CD6-42D7-AEB1-D7C9A3EF55BD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37F9-82C1-4BCC-B8C8-52D4C529950B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58F2-34F6-4FEC-8FB6-1383A1C990F3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D1B6-A337-4971-8DD8-6DA34EEA70A8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609601"/>
            <a:ext cx="5295113" cy="52514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7D620-0298-4A99-B786-083193D15F66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5A62-1E46-40F2-B7EC-01922DA786A8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4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6" y="228602"/>
            <a:ext cx="8591550" cy="10668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9"/>
            <a:ext cx="4251960" cy="49377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9"/>
            <a:ext cx="4251960" cy="49377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675"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fld id="{A46FCB7C-C12D-4160-8E09-71E8527820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3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41"/>
            <a:ext cx="8497092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504"/>
            <a:ext cx="21336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23.05.2022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504"/>
            <a:ext cx="42291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643938" y="6447494"/>
            <a:ext cx="461962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6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68601" tIns="34301" rIns="68601" bIns="3430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6" y="228600"/>
            <a:ext cx="8591550" cy="1066801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9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FC88794-62E4-466E-A5C5-5A1AC6B176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5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DADF"/>
            </a:gs>
            <a:gs pos="46000">
              <a:srgbClr val="FFFFCC"/>
            </a:gs>
            <a:gs pos="12000">
              <a:srgbClr val="C1E5FD"/>
            </a:gs>
            <a:gs pos="96001">
              <a:srgbClr val="D0EB96"/>
            </a:gs>
            <a:gs pos="100000">
              <a:srgbClr val="DFF1B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8464"/>
            <a:ext cx="9144000" cy="6866464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3"/>
              <a:ext cx="1219200" cy="685800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862"/>
              <a:ext cx="4764617" cy="317613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058"/>
              <a:ext cx="3259667" cy="3810942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90874"/>
              <a:ext cx="1818217" cy="326712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4077"/>
              <a:ext cx="448733" cy="2843923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609412"/>
            <a:ext cx="6446838" cy="13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2160451"/>
            <a:ext cx="6446838" cy="388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1" y="6041219"/>
            <a:ext cx="684213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/>
              <a:pPr>
                <a:defRPr/>
              </a:pPr>
              <a:t>5/23/2022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219"/>
            <a:ext cx="4722813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3664" y="6041219"/>
            <a:ext cx="511175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B25638C4-1B8C-429D-B5D5-4B2D62074070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7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-ukmo.ru/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124745"/>
            <a:ext cx="8007424" cy="31824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36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2021 год</a:t>
            </a:r>
          </a:p>
        </p:txBody>
      </p:sp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7" y="4307190"/>
            <a:ext cx="2304256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355" y="112323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386" y="4941167"/>
            <a:ext cx="3381375" cy="136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6" y="5493798"/>
            <a:ext cx="2304257" cy="12475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222" y="4617400"/>
            <a:ext cx="2880320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27584" y="215093"/>
            <a:ext cx="6336704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628800"/>
            <a:ext cx="7056784" cy="4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5496" y="116632"/>
            <a:ext cx="8640960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расходов бюджета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Усть-Кутского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муниципального образования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2020 - 2021 годы (тыс. руб.)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08437" y="1104110"/>
            <a:ext cx="6408390" cy="523220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2 776 758,1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95,6%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380 124,3 тыс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115,9 %. 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426208"/>
              </p:ext>
            </p:extLst>
          </p:nvPr>
        </p:nvGraphicFramePr>
        <p:xfrm>
          <a:off x="-1361896" y="2183656"/>
          <a:ext cx="11995744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052736"/>
            <a:ext cx="2011854" cy="143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04000"/>
              </a:schemeClr>
            </a:gs>
            <a:gs pos="94000">
              <a:schemeClr val="bg2">
                <a:shade val="96000"/>
                <a:lumMod val="82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35157"/>
              </p:ext>
            </p:extLst>
          </p:nvPr>
        </p:nvGraphicFramePr>
        <p:xfrm>
          <a:off x="179388" y="1060450"/>
          <a:ext cx="4896667" cy="5032849"/>
        </p:xfrm>
        <a:graphic>
          <a:graphicData uri="http://schemas.openxmlformats.org/drawingml/2006/table">
            <a:tbl>
              <a:tblPr/>
              <a:tblGrid>
                <a:gridCol w="259241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72225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2866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753333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67506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249 094,5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232 249,1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188,9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141,1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8241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12 531,8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11 704,8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51 865,8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24 500,2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87 432,5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87 265,9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3 488,2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3 488,1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01038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2 019 919,4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1 955 000,5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152 671,4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149 463,8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382,8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946571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79 803,6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76 407,4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59384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160 511,7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149 252,0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97027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5 977,0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5 817,1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54284"/>
                  </a:ext>
                </a:extLst>
              </a:tr>
              <a:tr h="49734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81 088,3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81 088,3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770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2 904 975,9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2 776 758,1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5791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87151"/>
            <a:ext cx="2395936" cy="136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388" y="100282"/>
            <a:ext cx="6192812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расходов бюджета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Усть-Кутского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муниципального образования в 2021 году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8332"/>
              </p:ext>
            </p:extLst>
          </p:nvPr>
        </p:nvGraphicFramePr>
        <p:xfrm>
          <a:off x="5274591" y="1520788"/>
          <a:ext cx="3851920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91264" cy="594668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1 год по функциональной структуре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(тыс. руб.)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159865"/>
              </p:ext>
            </p:extLst>
          </p:nvPr>
        </p:nvGraphicFramePr>
        <p:xfrm>
          <a:off x="251520" y="1411092"/>
          <a:ext cx="4752528" cy="4859184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37626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407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0429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731176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4 872.0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4 045.8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8 014.1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7 963.2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138 404.6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132 745.5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652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44 848.2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43 228.5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01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7201038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47 045.9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43 372.3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249 094.5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232 249.1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55916170"/>
              </p:ext>
            </p:extLst>
          </p:nvPr>
        </p:nvGraphicFramePr>
        <p:xfrm>
          <a:off x="5004048" y="1880828"/>
          <a:ext cx="363645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92080" y="1857988"/>
            <a:ext cx="23042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21" y="918472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197" y="2111629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28" y="500934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389" y="5551357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31981" y="815793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4624"/>
            <a:ext cx="8686800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  <a:endParaRPr lang="ru-RU" sz="2000" b="1" i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26500262"/>
              </p:ext>
            </p:extLst>
          </p:nvPr>
        </p:nvGraphicFramePr>
        <p:xfrm>
          <a:off x="539552" y="1397000"/>
          <a:ext cx="820891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4227" y="116557"/>
            <a:ext cx="8686800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2021 год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4572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125949150"/>
              </p:ext>
            </p:extLst>
          </p:nvPr>
        </p:nvGraphicFramePr>
        <p:xfrm>
          <a:off x="228599" y="980728"/>
          <a:ext cx="8702427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7688" y="87479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муниципального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2021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структуре 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(тыс. руб.)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7688" y="836712"/>
            <a:ext cx="343021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Мобилизационная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вневойсковая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подготовка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4" y="1552647"/>
            <a:ext cx="3150243" cy="1693626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01991"/>
              </p:ext>
            </p:extLst>
          </p:nvPr>
        </p:nvGraphicFramePr>
        <p:xfrm>
          <a:off x="395536" y="3429000"/>
          <a:ext cx="3384375" cy="9210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7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969">
                  <a:extLst>
                    <a:ext uri="{9D8B030D-6E8A-4147-A177-3AD203B41FA5}">
                      <a16:colId xmlns:a16="http://schemas.microsoft.com/office/drawing/2014/main" val="240236058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0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188,9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141,1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>
          <a:xfrm>
            <a:off x="4932040" y="756481"/>
            <a:ext cx="343021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71729"/>
              </p:ext>
            </p:extLst>
          </p:nvPr>
        </p:nvGraphicFramePr>
        <p:xfrm>
          <a:off x="4330800" y="2980225"/>
          <a:ext cx="4633688" cy="19609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15128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66207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62975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2673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12 248,7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11 418,7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12 531,8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11 701,8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552647"/>
            <a:ext cx="1944216" cy="1275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07" y="1608935"/>
            <a:ext cx="1871634" cy="1219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5229200"/>
            <a:ext cx="3096344" cy="1481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06" y="4570799"/>
            <a:ext cx="3612560" cy="189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89707"/>
            <a:ext cx="4455312" cy="44070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2817" y="2661424"/>
            <a:ext cx="4176464" cy="10556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пассажирских перевозок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общего пользования в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границах муниципального района в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" y="3809043"/>
            <a:ext cx="3821829" cy="286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59632" y="6182775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1 371,5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4112" y="3717032"/>
            <a:ext cx="1944216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 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" y="330094"/>
            <a:ext cx="340268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7148" t="18787" r="3310" b="15603"/>
          <a:stretch/>
        </p:blipFill>
        <p:spPr>
          <a:xfrm>
            <a:off x="4969044" y="4063780"/>
            <a:ext cx="3945756" cy="2091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729318" y="2899805"/>
            <a:ext cx="4307178" cy="9092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kumimoji="0" lang="ru-RU" sz="1600" b="1" u="none" strike="noStrike" kern="1200" cap="none" spc="0" normalizeH="0" baseline="0" noProof="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</a:t>
            </a:r>
            <a:r>
              <a:rPr lang="ru-RU" sz="16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6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деятельности </a:t>
            </a:r>
            <a:r>
              <a:rPr lang="ru-RU" sz="16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дорожного фонда в 2021 году</a:t>
            </a:r>
            <a:endParaRPr kumimoji="0" lang="ru-RU" sz="1600" b="1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9714" y="6182775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8 752,8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697771"/>
              </p:ext>
            </p:extLst>
          </p:nvPr>
        </p:nvGraphicFramePr>
        <p:xfrm>
          <a:off x="3563888" y="665202"/>
          <a:ext cx="5063480" cy="188254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2717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4348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8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6 441.3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6 213.6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36 352.2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9 545.8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8 972.3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8 640.8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51 865,8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24 500,2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83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01742"/>
              </p:ext>
            </p:extLst>
          </p:nvPr>
        </p:nvGraphicFramePr>
        <p:xfrm>
          <a:off x="3490792" y="830937"/>
          <a:ext cx="5364596" cy="13647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882.1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84 656.8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84 494.1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1 889.7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1 889.7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87 432.5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87 265.9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287524" y="734737"/>
            <a:ext cx="2592288" cy="155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10480"/>
            <a:ext cx="3349039" cy="207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7524" y="2397280"/>
            <a:ext cx="3780420" cy="181694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Расходы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техническое обслуживание эл/сетей,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находящихся в муниципальной собственности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 в п.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1 000,0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электросетей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с.Каймоново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п.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п. Ручей в сумме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17 752,4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за счет средств областного бюджета – 13 226,8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541526"/>
            <a:ext cx="2366291" cy="1902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498478"/>
            <a:ext cx="3203991" cy="2137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2934914" y="4888828"/>
            <a:ext cx="2688135" cy="13563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Приобретены: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многофункциональная установка комплексной очистки для промывки систем отопления и вакуумная машина – 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3 805,5 </a:t>
            </a:r>
            <a:r>
              <a:rPr lang="ru-RU" sz="1400" b="1" dirty="0" err="1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455"/>
          <a:stretch/>
        </p:blipFill>
        <p:spPr>
          <a:xfrm>
            <a:off x="147309" y="3464849"/>
            <a:ext cx="2197459" cy="128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73" y="593303"/>
            <a:ext cx="4016526" cy="2364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7028" r="20557" b="17754"/>
          <a:stretch/>
        </p:blipFill>
        <p:spPr>
          <a:xfrm>
            <a:off x="494686" y="593303"/>
            <a:ext cx="4001406" cy="234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99" y="5181209"/>
            <a:ext cx="2698016" cy="160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474" t="18160" r="11158" b="5370"/>
          <a:stretch/>
        </p:blipFill>
        <p:spPr>
          <a:xfrm>
            <a:off x="3529930" y="5112529"/>
            <a:ext cx="2698254" cy="168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 l="19978" t="19256" r="27252"/>
          <a:stretch/>
        </p:blipFill>
        <p:spPr>
          <a:xfrm>
            <a:off x="6527855" y="5082554"/>
            <a:ext cx="2213061" cy="178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10731" t="20980" r="23706" b="9877"/>
          <a:stretch/>
        </p:blipFill>
        <p:spPr>
          <a:xfrm>
            <a:off x="6796030" y="3250645"/>
            <a:ext cx="2219176" cy="151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7355160" cy="404664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году ( тыс. руб.)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762411"/>
            <a:ext cx="1584176" cy="9887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проживающих в поселении и нуждающихся в жилых помещениях граждан жилыми помещениями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949425" y="967484"/>
            <a:ext cx="1228228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599,0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195736" y="1124744"/>
            <a:ext cx="648072" cy="226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29926" y="799561"/>
            <a:ext cx="151216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территории поселения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7368516" y="949228"/>
            <a:ext cx="1296144" cy="66131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–           1 889,7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6444208" y="1124745"/>
            <a:ext cx="720080" cy="226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9772" y="3068960"/>
            <a:ext cx="4176464" cy="10395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31671" y="2911286"/>
            <a:ext cx="1609167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39 715,7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43242" y="4911255"/>
            <a:ext cx="1406202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2 900,0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414157" y="4856453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1 155,8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7175672" y="2991487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2 100,0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974749" y="4472385"/>
            <a:ext cx="1389339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сельскому поселению – 4 200,0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5539092" y="4745310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 поселению –  1 556,9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7275170" y="4563347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8 249,0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лево 34"/>
          <p:cNvSpPr/>
          <p:nvPr/>
        </p:nvSpPr>
        <p:spPr>
          <a:xfrm>
            <a:off x="1940838" y="3250645"/>
            <a:ext cx="554551" cy="1783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6696236" y="3283602"/>
            <a:ext cx="479436" cy="160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4517977" y="4149745"/>
            <a:ext cx="169996" cy="298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7258" y="4158590"/>
            <a:ext cx="184220" cy="64975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2187" y="4189617"/>
            <a:ext cx="211993" cy="5556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37749">
            <a:off x="2304126" y="4056808"/>
            <a:ext cx="149818" cy="9551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600005" y="4078995"/>
            <a:ext cx="730859" cy="5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13223"/>
          <a:stretch/>
        </p:blipFill>
        <p:spPr>
          <a:xfrm>
            <a:off x="29716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9248" y="188640"/>
            <a:ext cx="8424936" cy="624786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– это основа устойчивого развития нашего района, а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прозрачность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расходования бюджетных средств – один из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ключевых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приоритетов работы администрации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представленной презентации подведены итоги исполнения бюджета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за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2021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каждый сможет увидеть, как, где и когда сработали муниципальные финансы.</a:t>
            </a:r>
          </a:p>
          <a:p>
            <a:pPr algn="ctr"/>
            <a:endParaRPr lang="ru-RU" sz="2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  что  изучение  представленной  информации  даст  возможность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жителям 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района  узнать,  как  формируется  местный  бюджет  по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доходам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  а  также  на  какие  цели  и  в  каком  объёме  направляются  бюджетные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средства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3">
                <a:lumMod val="5000"/>
                <a:lumOff val="95000"/>
              </a:schemeClr>
            </a:gs>
            <a:gs pos="72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307474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7676839"/>
              </p:ext>
            </p:extLst>
          </p:nvPr>
        </p:nvGraphicFramePr>
        <p:xfrm>
          <a:off x="4499992" y="3789040"/>
          <a:ext cx="4392489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48980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66" y="964579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756" y="96457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5268012" y="2257106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340385" y="3244075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21" y="4796286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83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318920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32188"/>
              </p:ext>
            </p:extLst>
          </p:nvPr>
        </p:nvGraphicFramePr>
        <p:xfrm>
          <a:off x="323321" y="850188"/>
          <a:ext cx="4104455" cy="2265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94.2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5940665" y="586341"/>
            <a:ext cx="3049749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76075" y="76940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30311"/>
              </p:ext>
            </p:extLst>
          </p:nvPr>
        </p:nvGraphicFramePr>
        <p:xfrm>
          <a:off x="395536" y="805859"/>
          <a:ext cx="5364596" cy="109035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95 721.9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94 870.3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56 949.5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54 593.5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152 671.4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149 463.8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63743582"/>
              </p:ext>
            </p:extLst>
          </p:nvPr>
        </p:nvGraphicFramePr>
        <p:xfrm>
          <a:off x="4706445" y="2492896"/>
          <a:ext cx="4283969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650082" y="2178432"/>
            <a:ext cx="3528392" cy="191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85631" y="4506772"/>
            <a:ext cx="2434141" cy="223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2581230" y="4409728"/>
            <a:ext cx="209083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1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</a:t>
            </a:r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работникам учреждений культуры и на оплату коммунальных </a:t>
            </a:r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услуг (тыс. руб.)</a:t>
            </a:r>
            <a:endParaRPr lang="ru-RU" sz="2000" b="1" i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20533828"/>
              </p:ext>
            </p:extLst>
          </p:nvPr>
        </p:nvGraphicFramePr>
        <p:xfrm>
          <a:off x="-180528" y="1397000"/>
          <a:ext cx="9324528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10462" y="74548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1403648" y="4237135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67443622"/>
              </p:ext>
            </p:extLst>
          </p:nvPr>
        </p:nvGraphicFramePr>
        <p:xfrm>
          <a:off x="4572000" y="745487"/>
          <a:ext cx="4572000" cy="5779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5699"/>
              </p:ext>
            </p:extLst>
          </p:nvPr>
        </p:nvGraphicFramePr>
        <p:xfrm>
          <a:off x="467546" y="836712"/>
          <a:ext cx="6408710" cy="2037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12681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254615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220707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220707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5 669.1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5 639.7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43 568.1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43 066.7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24 259.0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21 427.2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88.3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6 307.4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6 273.8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79 803.6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76 407.4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97589792"/>
              </p:ext>
            </p:extLst>
          </p:nvPr>
        </p:nvGraphicFramePr>
        <p:xfrm>
          <a:off x="2483768" y="3077274"/>
          <a:ext cx="727280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6" y="3212976"/>
            <a:ext cx="3647447" cy="28720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28" y="817926"/>
            <a:ext cx="3780420" cy="1886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57200" y="230656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8167" y="1042573"/>
            <a:ext cx="2962672" cy="1054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гражданам субсидий на оплату жилых помещений  коммунальных услуг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212976"/>
            <a:ext cx="3096344" cy="1296144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медицинское 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063" y="5164396"/>
            <a:ext cx="3068283" cy="135002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91971" y="1187013"/>
            <a:ext cx="1260140" cy="7868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24 033,3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0" y="2549903"/>
            <a:ext cx="3243169" cy="2161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3764707" y="3446093"/>
            <a:ext cx="1274440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2 257,9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93" y="4711621"/>
            <a:ext cx="3565301" cy="1986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3764705" y="5373216"/>
            <a:ext cx="1167334" cy="7920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337,0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b="16747"/>
          <a:stretch/>
        </p:blipFill>
        <p:spPr>
          <a:xfrm>
            <a:off x="6287049" y="3694414"/>
            <a:ext cx="2448272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29615" y="432927"/>
            <a:ext cx="3384376" cy="105185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3068" y="2111112"/>
            <a:ext cx="3515816" cy="129349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1643" y="4006633"/>
            <a:ext cx="2880320" cy="868198"/>
          </a:xfrm>
          <a:prstGeom prst="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почетным 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Усть-Кутского 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13" y="93431"/>
            <a:ext cx="3377271" cy="180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3851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83360" y="747920"/>
            <a:ext cx="1177280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447,8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227" b="13086"/>
          <a:stretch/>
        </p:blipFill>
        <p:spPr>
          <a:xfrm>
            <a:off x="324056" y="1810186"/>
            <a:ext cx="3527864" cy="189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3923854" y="2378895"/>
            <a:ext cx="1177280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1 142,9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6985" b="10971"/>
          <a:stretch/>
        </p:blipFill>
        <p:spPr>
          <a:xfrm>
            <a:off x="5060226" y="3684426"/>
            <a:ext cx="1401866" cy="166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Овал 12"/>
          <p:cNvSpPr/>
          <p:nvPr/>
        </p:nvSpPr>
        <p:spPr>
          <a:xfrm>
            <a:off x="3814422" y="4154784"/>
            <a:ext cx="1177280" cy="633032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584,0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7818" y="5387891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87627" y="5564460"/>
            <a:ext cx="3928810" cy="1169551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проживающих в поселении и нуждающихся в жилых помещениях граждан жилыми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помещениями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10001" b="10599"/>
          <a:stretch/>
        </p:blipFill>
        <p:spPr>
          <a:xfrm>
            <a:off x="526079" y="5108075"/>
            <a:ext cx="3170276" cy="171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Овал 16"/>
          <p:cNvSpPr/>
          <p:nvPr/>
        </p:nvSpPr>
        <p:spPr>
          <a:xfrm>
            <a:off x="3752534" y="5832720"/>
            <a:ext cx="1307692" cy="633032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14 083,8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108" r="3108"/>
          <a:stretch/>
        </p:blipFill>
        <p:spPr>
          <a:xfrm>
            <a:off x="26556" y="-1"/>
            <a:ext cx="9162896" cy="684251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31894085"/>
              </p:ext>
            </p:extLst>
          </p:nvPr>
        </p:nvGraphicFramePr>
        <p:xfrm>
          <a:off x="77837" y="4581128"/>
          <a:ext cx="446398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4293096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6132" y="4240617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82083217"/>
              </p:ext>
            </p:extLst>
          </p:nvPr>
        </p:nvGraphicFramePr>
        <p:xfrm>
          <a:off x="4698908" y="4528649"/>
          <a:ext cx="446398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229365" y="1981913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6 098,7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тыс. рублей</a:t>
            </a:r>
            <a:endParaRPr lang="ru-RU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728168" y="1936115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1 311,1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тыс. рублей</a:t>
            </a:r>
            <a:endParaRPr lang="ru-RU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567" y="1227414"/>
            <a:ext cx="1296144" cy="54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05712" y="1207426"/>
            <a:ext cx="1147032" cy="493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539552" y="0"/>
            <a:ext cx="8136904" cy="103996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 на обеспечение бесплатного питания учащихся из многодетных и малоимущих семей, посещающих общеобразовательные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809052"/>
            <a:ext cx="9144000" cy="404894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179512" y="842855"/>
            <a:ext cx="3439980" cy="2140880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обучающихся с ограниченными возможностями здоровья в муниципальных общеобразовательных организациях в Иркутской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endParaRPr lang="ru-RU" sz="11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463065" y="6275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3647021" y="3039541"/>
            <a:ext cx="2653169" cy="103753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2 978,1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5220070" y="793305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135,7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637688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365277" y="478879"/>
            <a:ext cx="288032" cy="250485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990234" y="522715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95537" y="2318105"/>
            <a:ext cx="1368152" cy="6656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6 305,7</a:t>
            </a:r>
          </a:p>
        </p:txBody>
      </p:sp>
      <p:sp>
        <p:nvSpPr>
          <p:cNvPr id="23" name="Овал 22"/>
          <p:cNvSpPr/>
          <p:nvPr/>
        </p:nvSpPr>
        <p:spPr>
          <a:xfrm>
            <a:off x="2183055" y="2318105"/>
            <a:ext cx="1308825" cy="665629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1 291,6</a:t>
            </a: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5823427" y="402436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055662"/>
              </p:ext>
            </p:extLst>
          </p:nvPr>
        </p:nvGraphicFramePr>
        <p:xfrm>
          <a:off x="395536" y="805859"/>
          <a:ext cx="5364596" cy="9312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160 511.7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149 252.0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05770769"/>
              </p:ext>
            </p:extLst>
          </p:nvPr>
        </p:nvGraphicFramePr>
        <p:xfrm>
          <a:off x="4304323" y="1988840"/>
          <a:ext cx="4860032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85273" y="1952528"/>
            <a:ext cx="2763585" cy="181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179512" y="4213595"/>
            <a:ext cx="2520280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2151520" y="2242325"/>
            <a:ext cx="286148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2475339" y="4311406"/>
            <a:ext cx="1853571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632"/>
            <a:ext cx="8376630" cy="780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767" y="5474087"/>
            <a:ext cx="2402032" cy="1383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071" y="4509120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15289" y="896988"/>
            <a:ext cx="60526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2021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22.12.2020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раз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вносились изменения.</a:t>
            </a:r>
          </a:p>
          <a:p>
            <a:pPr algn="just"/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Окончательно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показатели районного бюджета утверждены решением Думы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21.12.2021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873" t="4782" r="20816" b="3369"/>
          <a:stretch/>
        </p:blipFill>
        <p:spPr>
          <a:xfrm>
            <a:off x="6588224" y="896988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" t="7730" r="2845" b="7894"/>
          <a:stretch/>
        </p:blipFill>
        <p:spPr>
          <a:xfrm>
            <a:off x="2636954" y="5567666"/>
            <a:ext cx="1896541" cy="1196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16569" r="9933" b="23175"/>
          <a:stretch/>
        </p:blipFill>
        <p:spPr>
          <a:xfrm>
            <a:off x="278590" y="5540283"/>
            <a:ext cx="2330980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87624" y="188640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5962110" y="1009021"/>
            <a:ext cx="2883892" cy="4108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49283629"/>
              </p:ext>
            </p:extLst>
          </p:nvPr>
        </p:nvGraphicFramePr>
        <p:xfrm>
          <a:off x="116616" y="980728"/>
          <a:ext cx="380731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3854209" y="1144246"/>
            <a:ext cx="2753243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4355976" y="4541484"/>
            <a:ext cx="4235627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915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71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827584" y="1867842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81 088,3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238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6084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4194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7524" y="1131395"/>
            <a:ext cx="8712968" cy="432048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подготовлен Финансовым управлением Администрации Усть-Кутского муниципального образования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fin11@gfu.ru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www.admin-ukmo.ru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Суббота-воскресенье выходной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9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90" y="4293096"/>
            <a:ext cx="2519362" cy="1924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16600"/>
            <a:ext cx="8640960" cy="403441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3" y="4653136"/>
            <a:ext cx="1783269" cy="16031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048224"/>
              </p:ext>
            </p:extLst>
          </p:nvPr>
        </p:nvGraphicFramePr>
        <p:xfrm>
          <a:off x="539553" y="1268761"/>
          <a:ext cx="8240869" cy="2016223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2 931 803,7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2 919 766,2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1 383 812,1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1 401 543,3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1 547 991,6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1 518 222,9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2 904 975,9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2 776 758,1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23 599,2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143 008,1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005064"/>
            <a:ext cx="3322340" cy="2388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91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31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6840760" cy="471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467544" y="260648"/>
            <a:ext cx="7992888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60322618"/>
              </p:ext>
            </p:extLst>
          </p:nvPr>
        </p:nvGraphicFramePr>
        <p:xfrm>
          <a:off x="323528" y="980728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542418"/>
            <a:ext cx="3456384" cy="1951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581128"/>
            <a:ext cx="3589036" cy="191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236296" y="1124744"/>
            <a:ext cx="1764872" cy="1656184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Рост доходов к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году - на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441 648,2тыс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руб. или на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17,8%.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1523851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539552" y="908720"/>
            <a:ext cx="6696744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266700" algn="just" defTabSz="3429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2021 году поступило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1 401 543,3 тыс. руб.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налоговых и неналоговых    доходов или 101,3% от плановых назначений</a:t>
            </a:r>
            <a:r>
              <a:rPr kumimoji="0" lang="en-US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24212"/>
              </p:ext>
            </p:extLst>
          </p:nvPr>
        </p:nvGraphicFramePr>
        <p:xfrm>
          <a:off x="50800" y="1355726"/>
          <a:ext cx="8148638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012161" y="1454151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243 837,8 тыс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121,1%.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865688"/>
            <a:ext cx="2858164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539306"/>
            <a:ext cx="3028019" cy="20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003597"/>
              </p:ext>
            </p:extLst>
          </p:nvPr>
        </p:nvGraphicFramePr>
        <p:xfrm>
          <a:off x="251520" y="869682"/>
          <a:ext cx="8797007" cy="590111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88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207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389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1 383 812,1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401 543,3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978 865,4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986 072,0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13 495,1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13 754,6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82 498,9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84 789,7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7 616,1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21 519,2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9 216,6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9 147,3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отмененным налогам и сборам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653447103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41 700,3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138 936,7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138 904,8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92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60 622,1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4 460,2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9 295,8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23 288,3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24 538,7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67544" y="74340"/>
            <a:ext cx="8232976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доходов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40186"/>
              </p:ext>
            </p:extLst>
          </p:nvPr>
        </p:nvGraphicFramePr>
        <p:xfrm>
          <a:off x="251519" y="1196753"/>
          <a:ext cx="8737033" cy="54431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2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29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65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поступление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547 991,6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1 518 222,9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95 651,6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71 839,5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1 370 569,3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1 368 270,6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69 639,0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65 981,1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4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12 453,9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12 453,9</a:t>
                      </a:r>
                    </a:p>
                    <a:p>
                      <a:pPr algn="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469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- 729,1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- 729,1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539552" y="260648"/>
            <a:ext cx="823297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бюджет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в 2021 году (тыс. руб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17591</TotalTime>
  <Words>2253</Words>
  <Application>Microsoft Office PowerPoint</Application>
  <PresentationFormat>Экран (4:3)</PresentationFormat>
  <Paragraphs>619</Paragraphs>
  <Slides>32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Times New Roman</vt:lpstr>
      <vt:lpstr>Trebuchet MS</vt:lpstr>
      <vt:lpstr>Wingdings 3</vt:lpstr>
      <vt:lpstr>Аспект</vt:lpstr>
      <vt:lpstr>1_Аспект</vt:lpstr>
      <vt:lpstr>Отчет об исполнении бюджета Усть-Кутского муниципального образования за 2021 год</vt:lpstr>
      <vt:lpstr>Презентация PowerPoint</vt:lpstr>
      <vt:lpstr>Презентация PowerPoint</vt:lpstr>
      <vt:lpstr>Исполнение основных параметров районного бюджета в 2021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2021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2021 году (тыс. руб.)    </vt:lpstr>
      <vt:lpstr>Распределение расходов бюджета Усть-Кутского муниципального образования  на 2021 год по функциональной структуре  (тыс. руб.)</vt:lpstr>
      <vt:lpstr>Презентация PowerPoint</vt:lpstr>
      <vt:lpstr>Презентация PowerPoint</vt:lpstr>
      <vt:lpstr>Межбюджетные трансферты поселениям в 2021 году (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budg_5</cp:lastModifiedBy>
  <cp:revision>1501</cp:revision>
  <cp:lastPrinted>2017-03-31T08:29:03Z</cp:lastPrinted>
  <dcterms:created xsi:type="dcterms:W3CDTF">2016-09-27T03:14:33Z</dcterms:created>
  <dcterms:modified xsi:type="dcterms:W3CDTF">2022-05-23T07:37:29Z</dcterms:modified>
  <cp:contentStatus/>
</cp:coreProperties>
</file>