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charts/chart20.xml" ContentType="application/vnd.openxmlformats-officedocument.drawingml.chart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  <p:sldMasterId id="2147483704" r:id="rId3"/>
  </p:sldMasterIdLst>
  <p:notesMasterIdLst>
    <p:notesMasterId r:id="rId53"/>
  </p:notesMasterIdLst>
  <p:sldIdLst>
    <p:sldId id="256" r:id="rId4"/>
    <p:sldId id="257" r:id="rId5"/>
    <p:sldId id="258" r:id="rId6"/>
    <p:sldId id="259" r:id="rId7"/>
    <p:sldId id="260" r:id="rId8"/>
    <p:sldId id="262" r:id="rId9"/>
    <p:sldId id="264" r:id="rId10"/>
    <p:sldId id="267" r:id="rId11"/>
    <p:sldId id="261" r:id="rId12"/>
    <p:sldId id="313" r:id="rId13"/>
    <p:sldId id="314" r:id="rId14"/>
    <p:sldId id="315" r:id="rId15"/>
    <p:sldId id="316" r:id="rId16"/>
    <p:sldId id="321" r:id="rId17"/>
    <p:sldId id="318" r:id="rId18"/>
    <p:sldId id="275" r:id="rId19"/>
    <p:sldId id="268" r:id="rId20"/>
    <p:sldId id="277" r:id="rId21"/>
    <p:sldId id="284" r:id="rId22"/>
    <p:sldId id="285" r:id="rId23"/>
    <p:sldId id="286" r:id="rId24"/>
    <p:sldId id="309" r:id="rId25"/>
    <p:sldId id="287" r:id="rId26"/>
    <p:sldId id="311" r:id="rId27"/>
    <p:sldId id="312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23" r:id="rId42"/>
    <p:sldId id="301" r:id="rId43"/>
    <p:sldId id="302" r:id="rId44"/>
    <p:sldId id="303" r:id="rId45"/>
    <p:sldId id="304" r:id="rId46"/>
    <p:sldId id="306" r:id="rId47"/>
    <p:sldId id="307" r:id="rId48"/>
    <p:sldId id="319" r:id="rId49"/>
    <p:sldId id="320" r:id="rId50"/>
    <p:sldId id="322" r:id="rId51"/>
    <p:sldId id="308" r:id="rId5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AF747"/>
    <a:srgbClr val="FFFF99"/>
    <a:srgbClr val="FFCC66"/>
    <a:srgbClr val="FFFFCC"/>
    <a:srgbClr val="CC0099"/>
    <a:srgbClr val="CC3300"/>
    <a:srgbClr val="FF5050"/>
    <a:srgbClr val="CC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5" d="100"/>
          <a:sy n="115" d="100"/>
        </p:scale>
        <p:origin x="1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994662733805921E-2"/>
          <c:y val="1.4475749889437187E-2"/>
          <c:w val="0.82499663021518554"/>
          <c:h val="0.672738284388889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2906120.9</c:v>
                </c:pt>
                <c:pt idx="1">
                  <c:v>3708632.5</c:v>
                </c:pt>
                <c:pt idx="2">
                  <c:v>2932535.4</c:v>
                </c:pt>
                <c:pt idx="3">
                  <c:v>3051915.3</c:v>
                </c:pt>
                <c:pt idx="4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2375483.7999999998</c:v>
                </c:pt>
                <c:pt idx="1">
                  <c:v>2185145.4</c:v>
                </c:pt>
                <c:pt idx="2">
                  <c:v>1951881.5</c:v>
                </c:pt>
                <c:pt idx="3">
                  <c:v>1804362.7</c:v>
                </c:pt>
                <c:pt idx="4">
                  <c:v>3607447.3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417122868528992E-2"/>
          <c:y val="0.83665530477603955"/>
          <c:w val="0.63561209612176517"/>
          <c:h val="0.10793663888463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209.8</c:v>
                </c:pt>
                <c:pt idx="1">
                  <c:v>211.9</c:v>
                </c:pt>
                <c:pt idx="2">
                  <c:v>213.8</c:v>
                </c:pt>
                <c:pt idx="3">
                  <c:v>214.8</c:v>
                </c:pt>
                <c:pt idx="4" formatCode="0.0">
                  <c:v>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0.10260871316307166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2 932 535,4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(план)</c:v>
                </c:pt>
                <c:pt idx="2">
                  <c:v>2027 год (план)</c:v>
                </c:pt>
                <c:pt idx="3">
                  <c:v>2028 год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3708632.5</c:v>
                </c:pt>
                <c:pt idx="1">
                  <c:v>2932535.4</c:v>
                </c:pt>
                <c:pt idx="2">
                  <c:v>3051915.3</c:v>
                </c:pt>
                <c:pt idx="3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(план)</c:v>
                </c:pt>
                <c:pt idx="2">
                  <c:v>2027 год (план)</c:v>
                </c:pt>
                <c:pt idx="3">
                  <c:v>2028 год (план)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2185145.4</c:v>
                </c:pt>
                <c:pt idx="1">
                  <c:v>1951881.5</c:v>
                </c:pt>
                <c:pt idx="2">
                  <c:v>1804362.7</c:v>
                </c:pt>
                <c:pt idx="3">
                  <c:v>3607447.3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2025 год (план)</c:v>
                </c:pt>
                <c:pt idx="1">
                  <c:v>2026 год (план)</c:v>
                </c:pt>
                <c:pt idx="2">
                  <c:v>2027 год (план)</c:v>
                </c:pt>
                <c:pt idx="3">
                  <c:v>2028 год (план)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5893777.9000000004</c:v>
                </c:pt>
                <c:pt idx="1">
                  <c:v>4884416.9000000004</c:v>
                </c:pt>
                <c:pt idx="2">
                  <c:v>4856278</c:v>
                </c:pt>
                <c:pt idx="3">
                  <c:v>6777185.5999999996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707609248385276E-2"/>
          <c:y val="4.5448998529528072E-2"/>
          <c:w val="0.97172558434888645"/>
          <c:h val="0.68519017542955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5200711414252E-3"/>
                  <c:y val="0.41784664076431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1.2852007114142049E-3"/>
                  <c:y val="0.43602633835760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42684303741025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43593283711615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-9.4246963421414628E-17"/>
                  <c:y val="0.42703020139632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2906120.9</c:v>
                </c:pt>
                <c:pt idx="1">
                  <c:v>3708632.5</c:v>
                </c:pt>
                <c:pt idx="2">
                  <c:v>2932535.4</c:v>
                </c:pt>
                <c:pt idx="3">
                  <c:v>3051915.3</c:v>
                </c:pt>
                <c:pt idx="4">
                  <c:v>3169738.3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556021342427563E-3"/>
                  <c:y val="0.34400418560225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-1.285200711414252E-3"/>
                  <c:y val="0.30755122585253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985E-3"/>
                  <c:y val="0.28304705832251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2601350372055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1.2852007114141578E-3"/>
                  <c:y val="0.42393895376405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2375483.7999999998</c:v>
                </c:pt>
                <c:pt idx="1">
                  <c:v>2185145.4</c:v>
                </c:pt>
                <c:pt idx="2">
                  <c:v>1951881.5</c:v>
                </c:pt>
                <c:pt idx="3">
                  <c:v>1804362.7</c:v>
                </c:pt>
                <c:pt idx="4">
                  <c:v>3607447.3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2405282.9</c:v>
                </c:pt>
                <c:pt idx="1">
                  <c:v>2501494.2000000002</c:v>
                </c:pt>
                <c:pt idx="2">
                  <c:v>2636574.9</c:v>
                </c:pt>
                <c:pt idx="3">
                  <c:v>2742037.9</c:v>
                </c:pt>
                <c:pt idx="4">
                  <c:v>2851719.4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134675.70000000001</c:v>
                </c:pt>
                <c:pt idx="1">
                  <c:v>99346.7</c:v>
                </c:pt>
                <c:pt idx="2">
                  <c:v>114574.9</c:v>
                </c:pt>
                <c:pt idx="3">
                  <c:v>118012.1</c:v>
                </c:pt>
                <c:pt idx="4">
                  <c:v>121552.5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21275.599999999999</c:v>
                </c:pt>
                <c:pt idx="1">
                  <c:v>21935</c:v>
                </c:pt>
                <c:pt idx="2">
                  <c:v>21865.1</c:v>
                </c:pt>
                <c:pt idx="3">
                  <c:v>22603.1</c:v>
                </c:pt>
                <c:pt idx="4">
                  <c:v>22518.1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22714.6</c:v>
                </c:pt>
                <c:pt idx="1">
                  <c:v>44078.9</c:v>
                </c:pt>
                <c:pt idx="2">
                  <c:v>42336.6</c:v>
                </c:pt>
                <c:pt idx="3">
                  <c:v>48853.599999999999</c:v>
                </c:pt>
                <c:pt idx="4">
                  <c:v>49879.6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4"/>
      <c:rotY val="10"/>
      <c:rAngAx val="1"/>
    </c:view3D>
    <c:floor>
      <c:thickness val="0"/>
      <c:spPr>
        <a:noFill/>
        <a:ln w="12700" cap="rnd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795509169979699E-2"/>
          <c:y val="4.6027716008187787E-2"/>
          <c:w val="0.98920452945197712"/>
          <c:h val="0.654813745874844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безвозмездные!$A$14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87%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63.936951814449358</c:v>
                </c:pt>
                <c:pt idx="1">
                  <c:v>86.567710174637071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безвозмездные!$A$15</c:f>
              <c:strCache>
                <c:ptCount val="1"/>
                <c:pt idx="0">
                  <c:v>Доходы от оказания платных услуг и компенсации затарт государства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60%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20.819513442601377</c:v>
                </c:pt>
                <c:pt idx="1">
                  <c:v>6.7546272107763485</c:v>
                </c:pt>
                <c:pt idx="2">
                  <c:v>58.711904963053797</c:v>
                </c:pt>
                <c:pt idx="3">
                  <c:v>59.260883358829844</c:v>
                </c:pt>
                <c:pt idx="4">
                  <c:v>59.653159902537865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безвозмездные!$A$16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31%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безвозмездные!$B$16:$F$16</c:f>
              <c:numCache>
                <c:formatCode>#,##0.0</c:formatCode>
                <c:ptCount val="5"/>
                <c:pt idx="0">
                  <c:v>9.9483660846768895</c:v>
                </c:pt>
                <c:pt idx="1">
                  <c:v>3.8923275090261584</c:v>
                </c:pt>
                <c:pt idx="2">
                  <c:v>30.761051646173236</c:v>
                </c:pt>
                <c:pt idx="3">
                  <c:v>30.928853919072225</c:v>
                </c:pt>
                <c:pt idx="4">
                  <c:v>30.952286918457272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безвозмездные!$A$17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безвозмездные!$B$17:$F$17</c:f>
              <c:numCache>
                <c:formatCode>#,##0.0</c:formatCode>
                <c:ptCount val="5"/>
                <c:pt idx="0">
                  <c:v>2.8714750937818017</c:v>
                </c:pt>
                <c:pt idx="1">
                  <c:v>1.0190561767640063</c:v>
                </c:pt>
                <c:pt idx="2">
                  <c:v>7.8370834218693872</c:v>
                </c:pt>
                <c:pt idx="3">
                  <c:v>7.1151063960547667</c:v>
                </c:pt>
                <c:pt idx="4">
                  <c:v>6.7402173150843039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ser>
          <c:idx val="4"/>
          <c:order val="4"/>
          <c:tx>
            <c:strRef>
              <c:f>безвозмездные!$A$19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E58B8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BC-4B02-80FD-69B01992105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BC-4B02-80FD-69B0199210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BC-4B02-80FD-69B01992105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BC-4B02-80FD-69B01992105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BC-4B02-80FD-69B01992105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безвозмездные!$B$4:$F$4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безвозмездные!$B$19:$F$19</c:f>
              <c:numCache>
                <c:formatCode>#,##0.0</c:formatCode>
                <c:ptCount val="5"/>
                <c:pt idx="0">
                  <c:v>0.12975981244570711</c:v>
                </c:pt>
                <c:pt idx="1">
                  <c:v>4.1304397281684953E-2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C-4B02-80FD-69B0199210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  <c:spPr>
        <a:noFill/>
        <a:ln w="3175">
          <a:noFill/>
        </a:ln>
        <a:effectLst>
          <a:glow rad="127000">
            <a:schemeClr val="accent1">
              <a:alpha val="92000"/>
            </a:schemeClr>
          </a:glow>
        </a:effectLst>
      </c:spPr>
    </c:plotArea>
    <c:legend>
      <c:legendPos val="r"/>
      <c:layout>
        <c:manualLayout>
          <c:xMode val="edge"/>
          <c:yMode val="edge"/>
          <c:x val="3.4982373308374864E-2"/>
          <c:y val="0.77854911099673818"/>
          <c:w val="0.95828435066477402"/>
          <c:h val="0.22145088900326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1.2863364681711567E-3"/>
                  <c:y val="-6.1260332234710519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3.8484707830884806</c:v>
                </c:pt>
                <c:pt idx="1">
                  <c:v>5.1173439130111849</c:v>
                </c:pt>
                <c:pt idx="2">
                  <c:v>5.052980931475604</c:v>
                </c:pt>
                <c:pt idx="3">
                  <c:v>7.7651183988673669</c:v>
                </c:pt>
                <c:pt idx="4">
                  <c:v>53.756984890673245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8.1703607343529636E-3"/>
                  <c:y val="-4.3735031414958271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79,6%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87,9%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1.0079966968543103E-2"/>
                  <c:y val="-1.8377841089803556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79.547875679051145</c:v>
                </c:pt>
                <c:pt idx="1">
                  <c:v>87.92506383900421</c:v>
                </c:pt>
                <c:pt idx="2">
                  <c:v>84.639328770727104</c:v>
                </c:pt>
                <c:pt idx="3">
                  <c:v>91.543274531223688</c:v>
                </c:pt>
                <c:pt idx="4">
                  <c:v>45.897089057960734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6,2%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1.0679308826711703E-2"/>
                  <c:y val="-1.183264869807248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07097037367E-2"/>
                      <c:h val="6.93942438921967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1.1343519690777806E-2"/>
                  <c:y val="-2.6904019532144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8.8228812484297016E-3"/>
                  <c:y val="-1.225180786633244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0,3%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6.1821469799120488</c:v>
                </c:pt>
                <c:pt idx="1">
                  <c:v>5.5982959119469076</c:v>
                </c:pt>
                <c:pt idx="2">
                  <c:v>0.63933696794605621</c:v>
                </c:pt>
                <c:pt idx="3">
                  <c:v>0.69160706990894905</c:v>
                </c:pt>
                <c:pt idx="4">
                  <c:v>0.34592605136601717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10.421506557948321</c:v>
                </c:pt>
                <c:pt idx="1">
                  <c:v>1.3592963360376997</c:v>
                </c:pt>
                <c:pt idx="2">
                  <c:v>9.6683533298512234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76198878133735E-3"/>
          <c:y val="7.3501527171350679E-3"/>
          <c:w val="0.80601279557585126"/>
          <c:h val="0.81337870921076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2872268</c:v>
                </c:pt>
                <c:pt idx="1">
                  <c:v>3036422.3</c:v>
                </c:pt>
                <c:pt idx="2">
                  <c:v>2730898.1</c:v>
                </c:pt>
                <c:pt idx="3">
                  <c:v>2761740.1</c:v>
                </c:pt>
                <c:pt idx="4">
                  <c:v>2768194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768571.5</c:v>
                </c:pt>
                <c:pt idx="1">
                  <c:v>1064127.5</c:v>
                </c:pt>
                <c:pt idx="2">
                  <c:v>885704.1</c:v>
                </c:pt>
                <c:pt idx="3">
                  <c:v>799989.1</c:v>
                </c:pt>
                <c:pt idx="4">
                  <c:v>863189.6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39407</c:v>
                </c:pt>
                <c:pt idx="1">
                  <c:v>54494.8</c:v>
                </c:pt>
                <c:pt idx="2">
                  <c:v>56895.199999999997</c:v>
                </c:pt>
                <c:pt idx="3">
                  <c:v>53656.800000000003</c:v>
                </c:pt>
                <c:pt idx="4">
                  <c:v>42449.8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280028.90000000002</c:v>
                </c:pt>
                <c:pt idx="1">
                  <c:v>512645.5</c:v>
                </c:pt>
                <c:pt idx="2">
                  <c:v>258744.1</c:v>
                </c:pt>
                <c:pt idx="3">
                  <c:v>25213.7</c:v>
                </c:pt>
                <c:pt idx="4">
                  <c:v>25213.7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289979.40000000002</c:v>
                </c:pt>
                <c:pt idx="1">
                  <c:v>984039.7</c:v>
                </c:pt>
                <c:pt idx="2">
                  <c:v>157915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563276.9</c:v>
                </c:pt>
                <c:pt idx="1">
                  <c:v>992037</c:v>
                </c:pt>
                <c:pt idx="2">
                  <c:v>698263</c:v>
                </c:pt>
                <c:pt idx="3">
                  <c:v>280724.09999999998</c:v>
                </c:pt>
                <c:pt idx="4">
                  <c:v>286840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81121.7</c:v>
                </c:pt>
                <c:pt idx="1">
                  <c:v>172619.6</c:v>
                </c:pt>
                <c:pt idx="2">
                  <c:v>208184</c:v>
                </c:pt>
                <c:pt idx="3">
                  <c:v>183954.7</c:v>
                </c:pt>
                <c:pt idx="4">
                  <c:v>180937.9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750000</c:v>
                </c:pt>
                <c:pt idx="4">
                  <c:v>830000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21269789883977"/>
          <c:y val="3.2585268287254637E-2"/>
          <c:w val="0.17778730210116028"/>
          <c:h val="0.944127198877829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9851-4707-8D57-BD1DD96B4DC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9851-4707-8D57-BD1DD96B4DCE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9851-4707-8D57-BD1DD96B4DCE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7-9851-4707-8D57-BD1DD96B4DCE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9-9851-4707-8D57-BD1DD96B4DCE}"/>
              </c:ext>
            </c:extLst>
          </c:dPt>
          <c:dLbls>
            <c:dLbl>
              <c:idx val="0"/>
              <c:layout>
                <c:manualLayout>
                  <c:x val="-0.14214027207005903"/>
                  <c:y val="-8.106958041760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7884064796798E-2"/>
                      <c:h val="4.4417767955051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851-4707-8D57-BD1DD96B4DCE}"/>
                </c:ext>
              </c:extLst>
            </c:dLbl>
            <c:dLbl>
              <c:idx val="1"/>
              <c:layout>
                <c:manualLayout>
                  <c:x val="5.8637219559439853E-2"/>
                  <c:y val="-6.47581593316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51-4707-8D57-BD1DD96B4DCE}"/>
                </c:ext>
              </c:extLst>
            </c:dLbl>
            <c:dLbl>
              <c:idx val="2"/>
              <c:layout>
                <c:manualLayout>
                  <c:x val="1.3941133820011649E-2"/>
                  <c:y val="-6.339273601863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51-4707-8D57-BD1DD96B4DCE}"/>
                </c:ext>
              </c:extLst>
            </c:dLbl>
            <c:dLbl>
              <c:idx val="3"/>
              <c:layout>
                <c:manualLayout>
                  <c:x val="2.5642018764795559E-2"/>
                  <c:y val="-4.1464355562590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51-4707-8D57-BD1DD96B4DCE}"/>
                </c:ext>
              </c:extLst>
            </c:dLbl>
            <c:dLbl>
              <c:idx val="4"/>
              <c:layout>
                <c:manualLayout>
                  <c:x val="3.9666592006459118E-2"/>
                  <c:y val="-5.2230532914297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51-4707-8D57-BD1DD96B4DCE}"/>
                </c:ext>
              </c:extLst>
            </c:dLbl>
            <c:dLbl>
              <c:idx val="5"/>
              <c:layout>
                <c:manualLayout>
                  <c:x val="-2.9111947816941432E-3"/>
                  <c:y val="8.865536362300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851-4707-8D57-BD1DD96B4DC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Подымахинское сельское поселение</c:v>
                </c:pt>
                <c:pt idx="5">
                  <c:v>Ручейское сельское поселение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133699.4</c:v>
                </c:pt>
                <c:pt idx="1">
                  <c:v>23223.3</c:v>
                </c:pt>
                <c:pt idx="2">
                  <c:v>15861.9</c:v>
                </c:pt>
                <c:pt idx="3">
                  <c:v>22084.400000000001</c:v>
                </c:pt>
                <c:pt idx="4">
                  <c:v>22180.9</c:v>
                </c:pt>
                <c:pt idx="5">
                  <c:v>19060.5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851-4707-8D57-BD1DD96B4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средств безвозмездных поступлений (спонсорские)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1750687.6</c:v>
                </c:pt>
                <c:pt idx="1">
                  <c:v>12479.1</c:v>
                </c:pt>
                <c:pt idx="2">
                  <c:v>66876.3</c:v>
                </c:pt>
                <c:pt idx="3" formatCode="#,##0.00">
                  <c:v>3702757.9</c:v>
                </c:pt>
                <c:pt idx="4" formatCode="#,##0.00">
                  <c:v>392454.2</c:v>
                </c:pt>
                <c:pt idx="5">
                  <c:v>188714.8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средств безвозмездных поступлений (спонсорские)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5178137.5</c:v>
                </c:pt>
                <c:pt idx="1">
                  <c:v>5178137.5</c:v>
                </c:pt>
                <c:pt idx="2">
                  <c:v>5178137.5</c:v>
                </c:pt>
                <c:pt idx="3">
                  <c:v>5178137.5</c:v>
                </c:pt>
                <c:pt idx="4">
                  <c:v>5178137.5</c:v>
                </c:pt>
                <c:pt idx="5">
                  <c:v>5178137.5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7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0-6E73-46E2-A918-75F3426729BD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A8CA-491A-A6AA-17B7D161DB6E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6.4945160543455893E-3"/>
                  <c:y val="-1.9391884784306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вопросы, 511 265.9 тыс. руб.</c:v>
                </c:pt>
                <c:pt idx="1">
                  <c:v>Национальная безопасность и правоохранительная деятельность, 32 735.5 тыс.руб.</c:v>
                </c:pt>
                <c:pt idx="2">
                  <c:v>Национальная экономика, 199 962.9  тыс. руб.</c:v>
                </c:pt>
                <c:pt idx="3">
                  <c:v>Жилищно-коммунальное хозяйство,7 841.5 тыс. руб.</c:v>
                </c:pt>
                <c:pt idx="4">
                  <c:v>Охрана окружающей среды, 8 594.1 тыс.руб.</c:v>
                </c:pt>
                <c:pt idx="5">
                  <c:v>Образование, 3 525 195.0 тыс. руб.</c:v>
                </c:pt>
                <c:pt idx="6">
                  <c:v>Культура, кинематография, 268 250.6 тыс.руб.</c:v>
                </c:pt>
                <c:pt idx="7">
                  <c:v>Здравоохранение, 510.0 тыс. руб.</c:v>
                </c:pt>
                <c:pt idx="8">
                  <c:v>Социальная политика, 58 447.3 тыс. руб.</c:v>
                </c:pt>
                <c:pt idx="9">
                  <c:v>Физическая культура и спорт, 315 320.3 тыс. руб.</c:v>
                </c:pt>
                <c:pt idx="10">
                  <c:v>Средства массовой информации, 13 904.0 тыс.руб.</c:v>
                </c:pt>
                <c:pt idx="11">
                  <c:v>Межбюджетные трансферты бюджетам поселений, входящим в состав Иркутского района, 236 110.4 тыс. руб.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511265.9</c:v>
                </c:pt>
                <c:pt idx="1">
                  <c:v>32735.5</c:v>
                </c:pt>
                <c:pt idx="2">
                  <c:v>199962.9</c:v>
                </c:pt>
                <c:pt idx="3">
                  <c:v>7841.5</c:v>
                </c:pt>
                <c:pt idx="4">
                  <c:v>8594.1</c:v>
                </c:pt>
                <c:pt idx="5">
                  <c:v>3525195</c:v>
                </c:pt>
                <c:pt idx="6">
                  <c:v>268250.59999999998</c:v>
                </c:pt>
                <c:pt idx="7">
                  <c:v>510</c:v>
                </c:pt>
                <c:pt idx="8">
                  <c:v>58447.3</c:v>
                </c:pt>
                <c:pt idx="9">
                  <c:v>315320.3</c:v>
                </c:pt>
                <c:pt idx="10">
                  <c:v>13904</c:v>
                </c:pt>
                <c:pt idx="11">
                  <c:v>236110.4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07600452239731E-2"/>
          <c:y val="0.11644912272070822"/>
          <c:w val="0.93633329232283469"/>
          <c:h val="0.570875585802886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2116998.2999999998</c:v>
                </c:pt>
                <c:pt idx="1">
                  <c:v>2106764.7999999998</c:v>
                </c:pt>
                <c:pt idx="2">
                  <c:v>1750687.6</c:v>
                </c:pt>
                <c:pt idx="3">
                  <c:v>1791883.6</c:v>
                </c:pt>
                <c:pt idx="4">
                  <c:v>3594968.2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9-4F3B-8430-B607BEAFCD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2777655.2</c:v>
                </c:pt>
                <c:pt idx="1">
                  <c:v>3875855.9</c:v>
                </c:pt>
                <c:pt idx="2">
                  <c:v>3427449.9</c:v>
                </c:pt>
                <c:pt idx="3">
                  <c:v>2402728.7000000002</c:v>
                </c:pt>
                <c:pt idx="4">
                  <c:v>2969388.7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9-4F3B-8430-B607BEAFCD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80869767132477"/>
          <c:y val="0.87790086845706616"/>
          <c:w val="0.40564840785531192"/>
          <c:h val="9.6230809224078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7279.4</c:v>
                </c:pt>
                <c:pt idx="1">
                  <c:v>12663.8</c:v>
                </c:pt>
                <c:pt idx="2">
                  <c:v>12660.7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503986.5</c:v>
                </c:pt>
                <c:pt idx="1">
                  <c:v>476477</c:v>
                </c:pt>
                <c:pt idx="2">
                  <c:v>478843.7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1667293.2</c:v>
                </c:pt>
                <c:pt idx="1">
                  <c:v>1706994.6</c:v>
                </c:pt>
                <c:pt idx="2">
                  <c:v>1635836.8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1607179.7</c:v>
                </c:pt>
                <c:pt idx="1">
                  <c:v>871667.1</c:v>
                </c:pt>
                <c:pt idx="2">
                  <c:v>851469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62007.3</c:v>
                </c:pt>
                <c:pt idx="1">
                  <c:v>64477.599999999999</c:v>
                </c:pt>
                <c:pt idx="2">
                  <c:v>67046.7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188714.8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597983798858083E-2"/>
          <c:w val="0.97325737515490285"/>
          <c:h val="0.7726147412910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263025.5</c:v>
                </c:pt>
                <c:pt idx="1">
                  <c:v>262684.90000000002</c:v>
                </c:pt>
                <c:pt idx="2">
                  <c:v>263176.3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7030A0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8759742091411471E-3"/>
                  <c:y val="-3.14242427745863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ACC-4E51-B8AB-4A3CF86F9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4869</c:v>
                </c:pt>
                <c:pt idx="1">
                  <c:v>4888</c:v>
                </c:pt>
                <c:pt idx="2">
                  <c:v>4907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839828060941406E-3"/>
                  <c:y val="-3.96952821572202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64-4008-838D-D56F30385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356.1</c:v>
                </c:pt>
                <c:pt idx="1">
                  <c:v>363.5</c:v>
                </c:pt>
                <c:pt idx="2">
                  <c:v>370.1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64-4008-838D-D56F303859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546024137640098"/>
          <c:w val="0.55194834609358934"/>
          <c:h val="0.12891963606836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21416.1</c:v>
                </c:pt>
                <c:pt idx="1">
                  <c:v>21115.3</c:v>
                </c:pt>
                <c:pt idx="2">
                  <c:v>21115.3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37031.199999999997</c:v>
                </c:pt>
                <c:pt idx="1">
                  <c:v>32718.6</c:v>
                </c:pt>
                <c:pt idx="2">
                  <c:v>22208.6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00079692116312"/>
          <c:w val="0.97457722528616308"/>
          <c:h val="0.707801835994032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5A3-4881-8C39-266B359CF11A}"/>
                </c:ext>
              </c:extLst>
            </c:dLbl>
            <c:dLbl>
              <c:idx val="1"/>
              <c:layout>
                <c:manualLayout>
                  <c:x val="-1.3663961793889739E-2"/>
                  <c:y val="-0.13433175244907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A3-4881-8C39-266B359CF11A}"/>
                </c:ext>
              </c:extLst>
            </c:dLbl>
            <c:dLbl>
              <c:idx val="2"/>
              <c:layout>
                <c:manualLayout>
                  <c:x val="0"/>
                  <c:y val="-0.238238123930959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5A3-4881-8C39-266B359CF11A}"/>
                </c:ext>
              </c:extLst>
            </c:dLbl>
            <c:dLbl>
              <c:idx val="3"/>
              <c:layout>
                <c:manualLayout>
                  <c:x val="0"/>
                  <c:y val="-0.31303889364018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A3-4881-8C39-266B359CF11A}"/>
                </c:ext>
              </c:extLst>
            </c:dLbl>
            <c:dLbl>
              <c:idx val="4"/>
              <c:layout>
                <c:manualLayout>
                  <c:x val="0"/>
                  <c:y val="-0.306124144767532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5A3-4881-8C39-266B359CF1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293720.59999999998</c:v>
                </c:pt>
                <c:pt idx="3">
                  <c:v>382054.9</c:v>
                </c:pt>
                <c:pt idx="4">
                  <c:v>499226.2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A3-4881-8C39-266B359CF11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411462689815"/>
          <c:y val="2.4685118955061421E-2"/>
          <c:w val="0.59633606581944232"/>
          <c:h val="0.13175633649510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5420306453863E-2"/>
          <c:y val="0.25022249522161172"/>
          <c:w val="0.85725232746986302"/>
          <c:h val="0.67940036282576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1012030520806549E-3"/>
                  <c:y val="-0.1290582319348443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49-4DEA-831F-154CFD388184}"/>
                </c:ext>
              </c:extLst>
            </c:dLbl>
            <c:dLbl>
              <c:idx val="2"/>
              <c:layout>
                <c:manualLayout>
                  <c:x val="9.907968261988297E-3"/>
                  <c:y val="-0.1413153723324036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49-4DEA-831F-154CFD388184}"/>
                </c:ext>
              </c:extLst>
            </c:dLbl>
            <c:dLbl>
              <c:idx val="3"/>
              <c:layout>
                <c:manualLayout>
                  <c:x val="7.7811269073205565E-3"/>
                  <c:y val="-7.20483217549516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567-471E-BC97-E247E8F0CE41}"/>
                </c:ext>
              </c:extLst>
            </c:dLbl>
            <c:dLbl>
              <c:idx val="4"/>
              <c:layout>
                <c:manualLayout>
                  <c:x val="2.7493315072532969E-3"/>
                  <c:y val="-0.106850134338569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49-4DEA-831F-154CFD388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1">
                  <c:v>-88842.8</c:v>
                </c:pt>
                <c:pt idx="2">
                  <c:v>-293720.59999999998</c:v>
                </c:pt>
                <c:pt idx="3">
                  <c:v>-88334.3</c:v>
                </c:pt>
                <c:pt idx="4">
                  <c:v>-117171.3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9-4DEA-831F-154CFD3881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Профицит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198608260697564E-3"/>
                  <c:y val="0.16310441001850157"/>
                </c:manualLayout>
              </c:layout>
              <c:tx>
                <c:rich>
                  <a:bodyPr/>
                  <a:lstStyle/>
                  <a:p>
                    <a:fld id="{A4CFD7FA-636B-4B5F-896F-2474981E3F93}" type="VALUE">
                      <a:rPr lang="en-US" sz="9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C49-4DEA-831F-154CFD388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 (факт)</c:v>
                </c:pt>
                <c:pt idx="1">
                  <c:v>2025 год (план)</c:v>
                </c:pt>
                <c:pt idx="2">
                  <c:v>2026 год (план)</c:v>
                </c:pt>
                <c:pt idx="3">
                  <c:v>2027 год (план)</c:v>
                </c:pt>
                <c:pt idx="4">
                  <c:v>2028 год (план)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#,##0.0">
                  <c:v>386951.3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49-4DEA-831F-154CFD3881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553031443309186"/>
          <c:y val="0.8806273491450034"/>
          <c:w val="0.44668855865958756"/>
          <c:h val="0.11937265085499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530</c:v>
                </c:pt>
                <c:pt idx="1">
                  <c:v>558</c:v>
                </c:pt>
                <c:pt idx="2">
                  <c:v>614</c:v>
                </c:pt>
                <c:pt idx="3">
                  <c:v>650</c:v>
                </c:pt>
                <c:pt idx="4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100,3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A6-474B-A660-2BF1ECF49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102.3</c:v>
                </c:pt>
                <c:pt idx="1">
                  <c:v>100.9</c:v>
                </c:pt>
                <c:pt idx="2">
                  <c:v>100.3</c:v>
                </c:pt>
                <c:pt idx="3">
                  <c:v>100.9</c:v>
                </c:pt>
                <c:pt idx="4">
                  <c:v>101.1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fld id="{C172DD56-CC6D-4777-B969-22DEAB1C7886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58-4140-95CA-D02AD4F7D2C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3223176-1611-4F9F-8EC0-B3BCDC0A006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EB8-4CFA-99E5-B71AD9ABC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58.4</c:v>
                </c:pt>
                <c:pt idx="1">
                  <c:v>62.7</c:v>
                </c:pt>
                <c:pt idx="2">
                  <c:v>66.900000000000006</c:v>
                </c:pt>
                <c:pt idx="3">
                  <c:v>71.400000000000006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122.2</c:v>
                </c:pt>
                <c:pt idx="1">
                  <c:v>129.9</c:v>
                </c:pt>
                <c:pt idx="2">
                  <c:v>136.6</c:v>
                </c:pt>
                <c:pt idx="3">
                  <c:v>142.80000000000001</c:v>
                </c:pt>
                <c:pt idx="4">
                  <c:v>150.69999999999999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48.3</c:v>
                </c:pt>
                <c:pt idx="1">
                  <c:v>47.9</c:v>
                </c:pt>
                <c:pt idx="2">
                  <c:v>47.3</c:v>
                </c:pt>
                <c:pt idx="3">
                  <c:v>46.5</c:v>
                </c:pt>
                <c:pt idx="4">
                  <c:v>42.5</c:v>
                </c:pt>
                <c:pt idx="5">
                  <c:v>41.6</c:v>
                </c:pt>
                <c:pt idx="6">
                  <c:v>41.9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178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dirty="0" smtClean="0">
            <a:solidFill>
              <a:schemeClr val="accent6">
                <a:lumMod val="25000"/>
              </a:schemeClr>
            </a:solidFill>
          </a:endParaRP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37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215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75468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79629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59669" custScaleY="15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202 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dirty="0" smtClean="0">
            <a:solidFill>
              <a:schemeClr val="accent6">
                <a:lumMod val="25000"/>
              </a:schemeClr>
            </a:solidFill>
          </a:endParaRP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41 рубль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243 рубля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75468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79629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59669" custScaleY="15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F9236F7-0688-4142-AB25-79D71F77E3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FAD2B18A-F9CB-4F91-8660-CF2F08DDCA04}" type="parTrans" cxnId="{DA7AC887-82C5-4412-B796-6AE3F3693A54}">
      <dgm:prSet/>
      <dgm:spPr/>
      <dgm:t>
        <a:bodyPr/>
        <a:lstStyle/>
        <a:p>
          <a:endParaRPr lang="ru-RU"/>
        </a:p>
      </dgm:t>
    </dgm:pt>
    <dgm:pt modelId="{A4F556F6-C45D-4EBE-B604-9D18DDE3CBB3}" type="sibTrans" cxnId="{DA7AC887-82C5-4412-B796-6AE3F3693A54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0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0" presStyleCnt="5" custLinFactNeighborX="-3487" custLinFactNeighborY="128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0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5" custLinFactNeighborX="-4472" custLinFactNeighborY="84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5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5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CDF97-7AA5-4E45-913B-AE8087A4831E}" type="pres">
      <dgm:prSet presAssocID="{ED9DC255-D6B9-4BD3-A176-811E9607401B}" presName="sibTrans" presStyleCnt="0"/>
      <dgm:spPr/>
    </dgm:pt>
    <dgm:pt modelId="{1FA9CDCF-6CCB-42D5-A03A-2F4588F87B94}" type="pres">
      <dgm:prSet presAssocID="{DF9236F7-0688-4142-AB25-79D71F77E367}" presName="composite" presStyleCnt="0"/>
      <dgm:spPr/>
    </dgm:pt>
    <dgm:pt modelId="{E20FB892-7E18-4F5D-B6AA-862ACDD46D22}" type="pres">
      <dgm:prSet presAssocID="{DF9236F7-0688-4142-AB25-79D71F77E367}" presName="Accent" presStyleLbl="alignAcc1" presStyleIdx="4" presStyleCnt="5"/>
      <dgm:spPr/>
    </dgm:pt>
    <dgm:pt modelId="{2514966F-58C6-4804-B6CF-A49A53B5398D}" type="pres">
      <dgm:prSet presAssocID="{DF9236F7-0688-4142-AB25-79D71F77E367}" presName="Image" presStyleLbl="node1" presStyleIdx="4" presStyleCnt="5" custLinFactNeighborX="-2375" custLinFactNeighborY="943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9689CF-D614-4519-A8B6-F3F25DA0990E}" type="pres">
      <dgm:prSet presAssocID="{DF9236F7-0688-4142-AB25-79D71F77E367}" presName="Child" presStyleLbl="revTx" presStyleIdx="4" presStyleCnt="5">
        <dgm:presLayoutVars>
          <dgm:bulletEnabled val="1"/>
        </dgm:presLayoutVars>
      </dgm:prSet>
      <dgm:spPr/>
    </dgm:pt>
    <dgm:pt modelId="{21B5920A-95AF-43C3-85FA-1C55E0AA06FE}" type="pres">
      <dgm:prSet presAssocID="{DF9236F7-0688-4142-AB25-79D71F77E367}" presName="Parent" presStyleLbl="alignNode1" presStyleIdx="4" presStyleCnt="5" custScaleY="187447" custLinFactNeighborX="-2248" custLinFactNeighborY="-4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0" destOrd="0" parTransId="{61053B88-63D4-45AD-B16B-C419C644D192}" sibTransId="{C6603FFC-EE44-415A-AB46-74862EB61071}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DA7AC887-82C5-4412-B796-6AE3F3693A54}" srcId="{9269954C-D8E4-492A-B4F7-C21EA4C65AC4}" destId="{DF9236F7-0688-4142-AB25-79D71F77E367}" srcOrd="4" destOrd="0" parTransId="{FAD2B18A-F9CB-4F91-8660-CF2F08DDCA04}" sibTransId="{A4F556F6-C45D-4EBE-B604-9D18DDE3CBB3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5B7D4FD5-E405-4438-89D0-A9F18C32A506}" type="presOf" srcId="{DF9236F7-0688-4142-AB25-79D71F77E367}" destId="{21B5920A-95AF-43C3-85FA-1C55E0AA06FE}" srcOrd="0" destOrd="0" presId="urn:microsoft.com/office/officeart/2008/layout/TitlePictureLineup"/>
    <dgm:cxn modelId="{6BA1D7FD-692F-4D3E-8A3F-311305F269C9}" type="presParOf" srcId="{D461392E-2837-49AF-A6B8-24BC3B1E85D1}" destId="{115EDDBF-B250-4D4F-955F-E9D052A5E611}" srcOrd="0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  <dgm:cxn modelId="{4323365F-946F-46D1-8D77-B2B2ED4E0C19}" type="presParOf" srcId="{D461392E-2837-49AF-A6B8-24BC3B1E85D1}" destId="{B4ACDF97-7AA5-4E45-913B-AE8087A4831E}" srcOrd="7" destOrd="0" presId="urn:microsoft.com/office/officeart/2008/layout/TitlePictureLineup"/>
    <dgm:cxn modelId="{B2B95EA9-917F-4325-8BE4-E6ECC3EF7FD9}" type="presParOf" srcId="{D461392E-2837-49AF-A6B8-24BC3B1E85D1}" destId="{1FA9CDCF-6CCB-42D5-A03A-2F4588F87B94}" srcOrd="8" destOrd="0" presId="urn:microsoft.com/office/officeart/2008/layout/TitlePictureLineup"/>
    <dgm:cxn modelId="{89F94F37-C216-4CE4-BCFA-6A9319AE4259}" type="presParOf" srcId="{1FA9CDCF-6CCB-42D5-A03A-2F4588F87B94}" destId="{E20FB892-7E18-4F5D-B6AA-862ACDD46D22}" srcOrd="0" destOrd="0" presId="urn:microsoft.com/office/officeart/2008/layout/TitlePictureLineup"/>
    <dgm:cxn modelId="{A528209E-293D-43C3-8952-56722AEB7EBE}" type="presParOf" srcId="{1FA9CDCF-6CCB-42D5-A03A-2F4588F87B94}" destId="{2514966F-58C6-4804-B6CF-A49A53B5398D}" srcOrd="1" destOrd="0" presId="urn:microsoft.com/office/officeart/2008/layout/TitlePictureLineup"/>
    <dgm:cxn modelId="{B3B9FD9F-8E58-424B-BE37-00EA264E2F34}" type="presParOf" srcId="{1FA9CDCF-6CCB-42D5-A03A-2F4588F87B94}" destId="{DB9689CF-D614-4519-A8B6-F3F25DA0990E}" srcOrd="2" destOrd="0" presId="urn:microsoft.com/office/officeart/2008/layout/TitlePictureLineup"/>
    <dgm:cxn modelId="{2AAF8A4A-F141-462A-8FF7-954F42C3F83C}" type="presParOf" srcId="{1FA9CDCF-6CCB-42D5-A03A-2F4588F87B94}" destId="{21B5920A-95AF-43C3-85FA-1C55E0AA06FE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196,4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10,7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11,6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3 990,1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3 750,7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3 750,7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1 428,0</a:t>
          </a: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1 428,0</a:t>
          </a: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0,6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0,6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0,6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1 428,1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421206-3134-4353-9419-7E8BDBEEA6F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F80FD9B-6962-4E8D-88DE-C9D4BF82FF09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2 100,0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2 100,0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-  2 100,0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8F52E-69AE-4BCB-8B63-D759770BC1B2}" type="parTrans" cxnId="{1BBA4000-A10A-4465-9A54-41B8374D972B}">
      <dgm:prSet/>
      <dgm:spPr/>
      <dgm:t>
        <a:bodyPr/>
        <a:lstStyle/>
        <a:p>
          <a:endParaRPr lang="ru-RU"/>
        </a:p>
      </dgm:t>
    </dgm:pt>
    <dgm:pt modelId="{5D3EFB76-FD89-4D1C-B8FC-4F4BDA7FC1FB}" type="sibTrans" cxnId="{1BBA4000-A10A-4465-9A54-41B8374D972B}">
      <dgm:prSet/>
      <dgm:spPr/>
      <dgm:t>
        <a:bodyPr/>
        <a:lstStyle/>
        <a:p>
          <a:endParaRPr lang="ru-RU"/>
        </a:p>
      </dgm:t>
    </dgm:pt>
    <dgm:pt modelId="{30DF09D6-DB0F-47AE-AA52-5E8FB1D5FD7B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3 600,0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3 600,0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3 600,0</a:t>
          </a:r>
        </a:p>
        <a:p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C0E71-9180-445D-9A69-CA3EAB31AD10}" type="parTrans" cxnId="{442DBE07-1A29-4715-BDF7-8845F6427E5A}">
      <dgm:prSet/>
      <dgm:spPr/>
      <dgm:t>
        <a:bodyPr/>
        <a:lstStyle/>
        <a:p>
          <a:endParaRPr lang="ru-RU"/>
        </a:p>
      </dgm:t>
    </dgm:pt>
    <dgm:pt modelId="{1551FE33-804C-4AA1-9AAA-FD2A01FA5AB7}" type="sibTrans" cxnId="{442DBE07-1A29-4715-BDF7-8845F6427E5A}">
      <dgm:prSet/>
      <dgm:spPr/>
      <dgm:t>
        <a:bodyPr/>
        <a:lstStyle/>
        <a:p>
          <a:endParaRPr lang="ru-RU"/>
        </a:p>
      </dgm:t>
    </dgm:pt>
    <dgm:pt modelId="{3A914BCB-F137-41F9-8A78-1D6DBF5B224F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1 200,0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1 200,0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B1DD23-956A-4DFA-A2DC-9CCC6B876021}" type="parTrans" cxnId="{B63D24A2-9110-4C5C-80EC-12429B532ED9}">
      <dgm:prSet/>
      <dgm:spPr/>
      <dgm:t>
        <a:bodyPr/>
        <a:lstStyle/>
        <a:p>
          <a:endParaRPr lang="ru-RU"/>
        </a:p>
      </dgm:t>
    </dgm:pt>
    <dgm:pt modelId="{9C1516E6-11EB-4984-A2FB-A6252908F913}" type="sibTrans" cxnId="{B63D24A2-9110-4C5C-80EC-12429B532ED9}">
      <dgm:prSet/>
      <dgm:spPr/>
      <dgm:t>
        <a:bodyPr/>
        <a:lstStyle/>
        <a:p>
          <a:endParaRPr lang="ru-RU"/>
        </a:p>
      </dgm:t>
    </dgm:pt>
    <dgm:pt modelId="{F48F8501-E4A9-409C-9FD5-83ACF10D2759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4 400,0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4 400,0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4 400,0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5648D-59F8-4FB3-AA4E-D57B71995087}" type="parTrans" cxnId="{7CD454A7-D9EF-49D0-B093-623233965FA7}">
      <dgm:prSet/>
      <dgm:spPr/>
      <dgm:t>
        <a:bodyPr/>
        <a:lstStyle/>
        <a:p>
          <a:endParaRPr lang="ru-RU"/>
        </a:p>
      </dgm:t>
    </dgm:pt>
    <dgm:pt modelId="{EE7FC5D3-01A4-49E1-B616-A0F946C37F9C}" type="sibTrans" cxnId="{7CD454A7-D9EF-49D0-B093-623233965FA7}">
      <dgm:prSet/>
      <dgm:spPr/>
      <dgm:t>
        <a:bodyPr/>
        <a:lstStyle/>
        <a:p>
          <a:endParaRPr lang="ru-RU"/>
        </a:p>
      </dgm:t>
    </dgm:pt>
    <dgm:pt modelId="{B597A5D6-61B2-41A7-90C6-86C4B8A72C85}">
      <dgm:prSet phldrT="[Текст]" custT="1"/>
      <dgm:spPr>
        <a:solidFill>
          <a:srgbClr val="FFFF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980,0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1 280,0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1 380,0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D6A485-72AC-42DE-A7AC-3D016B8C54B4}" type="parTrans" cxnId="{E4DFE5A1-D786-442D-8010-A9565D402FCC}">
      <dgm:prSet/>
      <dgm:spPr/>
      <dgm:t>
        <a:bodyPr/>
        <a:lstStyle/>
        <a:p>
          <a:endParaRPr lang="ru-RU"/>
        </a:p>
      </dgm:t>
    </dgm:pt>
    <dgm:pt modelId="{A8F75941-D136-423E-89C8-D85DBC784003}" type="sibTrans" cxnId="{E4DFE5A1-D786-442D-8010-A9565D402FCC}">
      <dgm:prSet/>
      <dgm:spPr/>
      <dgm:t>
        <a:bodyPr/>
        <a:lstStyle/>
        <a:p>
          <a:endParaRPr lang="ru-RU"/>
        </a:p>
      </dgm:t>
    </dgm:pt>
    <dgm:pt modelId="{7081CB98-5B50-4A58-AD9E-17311AA2FBA1}" type="pres">
      <dgm:prSet presAssocID="{44421206-3134-4353-9419-7E8BDBEEA6F5}" presName="Name0" presStyleCnt="0">
        <dgm:presLayoutVars>
          <dgm:dir/>
          <dgm:resizeHandles val="exact"/>
        </dgm:presLayoutVars>
      </dgm:prSet>
      <dgm:spPr/>
    </dgm:pt>
    <dgm:pt modelId="{F681FB81-74AC-4AC2-81FF-8AFDB24887F0}" type="pres">
      <dgm:prSet presAssocID="{44421206-3134-4353-9419-7E8BDBEEA6F5}" presName="bkgdShp" presStyleLbl="alignAccFollowNode1" presStyleIdx="0" presStyleCnt="1" custLinFactNeighborX="-2782" custLinFactNeighborY="95145"/>
      <dgm:spPr/>
    </dgm:pt>
    <dgm:pt modelId="{E6A2F072-9573-422C-B412-77C9BB0DD243}" type="pres">
      <dgm:prSet presAssocID="{44421206-3134-4353-9419-7E8BDBEEA6F5}" presName="linComp" presStyleCnt="0"/>
      <dgm:spPr/>
    </dgm:pt>
    <dgm:pt modelId="{9BF69175-314E-4031-908F-3992C09E8596}" type="pres">
      <dgm:prSet presAssocID="{EF80FD9B-6962-4E8D-88DE-C9D4BF82FF09}" presName="compNode" presStyleCnt="0"/>
      <dgm:spPr/>
    </dgm:pt>
    <dgm:pt modelId="{8EC39DF9-B546-41BD-A5A3-1016DBE1A4B0}" type="pres">
      <dgm:prSet presAssocID="{EF80FD9B-6962-4E8D-88DE-C9D4BF82FF09}" presName="node" presStyleLbl="node1" presStyleIdx="0" presStyleCnt="5" custAng="0" custScaleX="117855" custScaleY="68837" custLinFactNeighborX="173" custLinFactNeighborY="-29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CA09D-2DA7-4342-938D-949CD8CEB068}" type="pres">
      <dgm:prSet presAssocID="{EF80FD9B-6962-4E8D-88DE-C9D4BF82FF09}" presName="invisiNode" presStyleLbl="node1" presStyleIdx="0" presStyleCnt="5"/>
      <dgm:spPr/>
    </dgm:pt>
    <dgm:pt modelId="{70651354-73A9-4C81-A470-F65395951457}" type="pres">
      <dgm:prSet presAssocID="{EF80FD9B-6962-4E8D-88DE-C9D4BF82FF09}" presName="imagNode" presStyleLbl="fgImgPlace1" presStyleIdx="0" presStyleCnt="5" custLinFactNeighborX="3806" custLinFactNeighborY="-22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BF3E13F-C145-47D9-BD61-C9A43E52BDAF}" type="pres">
      <dgm:prSet presAssocID="{5D3EFB76-FD89-4D1C-B8FC-4F4BDA7FC1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2E1365-C709-4239-BA38-DE4A42512090}" type="pres">
      <dgm:prSet presAssocID="{F48F8501-E4A9-409C-9FD5-83ACF10D2759}" presName="compNode" presStyleCnt="0"/>
      <dgm:spPr/>
    </dgm:pt>
    <dgm:pt modelId="{DACC8A9F-EE4F-461A-B6FA-50E8E429B14B}" type="pres">
      <dgm:prSet presAssocID="{F48F8501-E4A9-409C-9FD5-83ACF10D2759}" presName="node" presStyleLbl="node1" presStyleIdx="1" presStyleCnt="5" custScaleX="113753" custScaleY="67193" custLinFactNeighborX="5348" custLinFactNeighborY="-31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E9DEF-C6A5-498D-ABEC-ECAF6CB1EB46}" type="pres">
      <dgm:prSet presAssocID="{F48F8501-E4A9-409C-9FD5-83ACF10D2759}" presName="invisiNode" presStyleLbl="node1" presStyleIdx="1" presStyleCnt="5"/>
      <dgm:spPr/>
    </dgm:pt>
    <dgm:pt modelId="{BCBE5927-5325-43C4-92A8-681FEE323A5C}" type="pres">
      <dgm:prSet presAssocID="{F48F8501-E4A9-409C-9FD5-83ACF10D2759}" presName="imagNode" presStyleLbl="fgImgPlace1" presStyleIdx="1" presStyleCnt="5" custLinFactNeighborX="4374" custLinFactNeighborY="-44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B7BA26C-F01F-48B5-8247-AA26D0887353}" type="pres">
      <dgm:prSet presAssocID="{EE7FC5D3-01A4-49E1-B616-A0F946C37F9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45F97CF-B5F7-4A83-BDD8-B8B70AD00120}" type="pres">
      <dgm:prSet presAssocID="{30DF09D6-DB0F-47AE-AA52-5E8FB1D5FD7B}" presName="compNode" presStyleCnt="0"/>
      <dgm:spPr/>
    </dgm:pt>
    <dgm:pt modelId="{E1BB0B03-1807-4B92-9FA6-BA18B94A43A9}" type="pres">
      <dgm:prSet presAssocID="{30DF09D6-DB0F-47AE-AA52-5E8FB1D5FD7B}" presName="node" presStyleLbl="node1" presStyleIdx="2" presStyleCnt="5" custScaleX="112089" custScaleY="67753" custLinFactNeighborX="11639" custLinFactNeighborY="-30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1196A-293F-49F6-B8FE-D39CC958FF48}" type="pres">
      <dgm:prSet presAssocID="{30DF09D6-DB0F-47AE-AA52-5E8FB1D5FD7B}" presName="invisiNode" presStyleLbl="node1" presStyleIdx="2" presStyleCnt="5"/>
      <dgm:spPr/>
    </dgm:pt>
    <dgm:pt modelId="{D9307422-15AC-4BA9-A552-222E4015B1A9}" type="pres">
      <dgm:prSet presAssocID="{30DF09D6-DB0F-47AE-AA52-5E8FB1D5FD7B}" presName="imagNode" presStyleLbl="fgImgPlace1" presStyleIdx="2" presStyleCnt="5" custLinFactNeighborX="10320" custLinFactNeighborY="-341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6FC9429-DE04-4EAE-9764-42FF5E1223FF}" type="pres">
      <dgm:prSet presAssocID="{1551FE33-804C-4AA1-9AAA-FD2A01FA5A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DAF5FA-759B-4781-B188-261448AADE62}" type="pres">
      <dgm:prSet presAssocID="{3A914BCB-F137-41F9-8A78-1D6DBF5B224F}" presName="compNode" presStyleCnt="0"/>
      <dgm:spPr/>
    </dgm:pt>
    <dgm:pt modelId="{7C13C3CE-3A6D-4D3E-BBBD-14DA455B30BF}" type="pres">
      <dgm:prSet presAssocID="{3A914BCB-F137-41F9-8A78-1D6DBF5B224F}" presName="node" presStyleLbl="node1" presStyleIdx="3" presStyleCnt="5" custScaleX="115994" custScaleY="67814" custLinFactNeighborX="17605" custLinFactNeighborY="-29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137F4-5BE5-478C-B765-29FAE9B4986E}" type="pres">
      <dgm:prSet presAssocID="{3A914BCB-F137-41F9-8A78-1D6DBF5B224F}" presName="invisiNode" presStyleLbl="node1" presStyleIdx="3" presStyleCnt="5"/>
      <dgm:spPr/>
    </dgm:pt>
    <dgm:pt modelId="{98C0CCE7-AB30-4002-B3A2-03D6ACBFAAB9}" type="pres">
      <dgm:prSet presAssocID="{3A914BCB-F137-41F9-8A78-1D6DBF5B224F}" presName="imagNode" presStyleLbl="fgImgPlace1" presStyleIdx="3" presStyleCnt="5" custLinFactNeighborX="16130" custLinFactNeighborY="-28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036FD4-82E3-41AE-8EFD-A0D436E85120}" type="pres">
      <dgm:prSet presAssocID="{9C1516E6-11EB-4984-A2FB-A6252908F91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B081DD8-3CC6-4461-9237-27FCA995A1B2}" type="pres">
      <dgm:prSet presAssocID="{B597A5D6-61B2-41A7-90C6-86C4B8A72C85}" presName="compNode" presStyleCnt="0"/>
      <dgm:spPr/>
    </dgm:pt>
    <dgm:pt modelId="{B72F6F10-D1DA-4424-8E49-5FA6A05EA32C}" type="pres">
      <dgm:prSet presAssocID="{B597A5D6-61B2-41A7-90C6-86C4B8A72C85}" presName="node" presStyleLbl="node1" presStyleIdx="4" presStyleCnt="5" custScaleX="127071" custScaleY="67690" custLinFactNeighborX="17330" custLinFactNeighborY="-30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FC982-B1AE-4B13-BA39-E9BE3DDDB838}" type="pres">
      <dgm:prSet presAssocID="{B597A5D6-61B2-41A7-90C6-86C4B8A72C85}" presName="invisiNode" presStyleLbl="node1" presStyleIdx="4" presStyleCnt="5"/>
      <dgm:spPr/>
    </dgm:pt>
    <dgm:pt modelId="{A476E21F-C8D8-47EA-94A6-2857CE3B8122}" type="pres">
      <dgm:prSet presAssocID="{B597A5D6-61B2-41A7-90C6-86C4B8A72C85}" presName="imagNode" presStyleLbl="fgImgPlace1" presStyleIdx="4" presStyleCnt="5" custLinFactNeighborX="16005" custLinFactNeighborY="-337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4077262-FAEE-4AC5-B0A8-9C30E6048EEA}" type="presOf" srcId="{1551FE33-804C-4AA1-9AAA-FD2A01FA5AB7}" destId="{66FC9429-DE04-4EAE-9764-42FF5E1223FF}" srcOrd="0" destOrd="0" presId="urn:microsoft.com/office/officeart/2005/8/layout/pList2"/>
    <dgm:cxn modelId="{D0931E6B-3E9B-4E6A-91C6-10632AF0CA70}" type="presOf" srcId="{44421206-3134-4353-9419-7E8BDBEEA6F5}" destId="{7081CB98-5B50-4A58-AD9E-17311AA2FBA1}" srcOrd="0" destOrd="0" presId="urn:microsoft.com/office/officeart/2005/8/layout/pList2"/>
    <dgm:cxn modelId="{C0493D53-83A5-4B66-A61B-9853A4182DDA}" type="presOf" srcId="{9C1516E6-11EB-4984-A2FB-A6252908F913}" destId="{C2036FD4-82E3-41AE-8EFD-A0D436E85120}" srcOrd="0" destOrd="0" presId="urn:microsoft.com/office/officeart/2005/8/layout/pList2"/>
    <dgm:cxn modelId="{776BC241-A323-42B9-B9BD-A8BF8A0681B4}" type="presOf" srcId="{3A914BCB-F137-41F9-8A78-1D6DBF5B224F}" destId="{7C13C3CE-3A6D-4D3E-BBBD-14DA455B30BF}" srcOrd="0" destOrd="0" presId="urn:microsoft.com/office/officeart/2005/8/layout/pList2"/>
    <dgm:cxn modelId="{1BBA4000-A10A-4465-9A54-41B8374D972B}" srcId="{44421206-3134-4353-9419-7E8BDBEEA6F5}" destId="{EF80FD9B-6962-4E8D-88DE-C9D4BF82FF09}" srcOrd="0" destOrd="0" parTransId="{5788F52E-69AE-4BCB-8B63-D759770BC1B2}" sibTransId="{5D3EFB76-FD89-4D1C-B8FC-4F4BDA7FC1FB}"/>
    <dgm:cxn modelId="{396F2004-0B61-4738-B852-0E39DCE87C94}" type="presOf" srcId="{F48F8501-E4A9-409C-9FD5-83ACF10D2759}" destId="{DACC8A9F-EE4F-461A-B6FA-50E8E429B14B}" srcOrd="0" destOrd="0" presId="urn:microsoft.com/office/officeart/2005/8/layout/pList2"/>
    <dgm:cxn modelId="{F2DECB07-C2A8-4A76-B9B6-E3A869F05E51}" type="presOf" srcId="{30DF09D6-DB0F-47AE-AA52-5E8FB1D5FD7B}" destId="{E1BB0B03-1807-4B92-9FA6-BA18B94A43A9}" srcOrd="0" destOrd="0" presId="urn:microsoft.com/office/officeart/2005/8/layout/pList2"/>
    <dgm:cxn modelId="{B4DBC720-7317-4549-934B-6B64F89496BF}" type="presOf" srcId="{5D3EFB76-FD89-4D1C-B8FC-4F4BDA7FC1FB}" destId="{FBF3E13F-C145-47D9-BD61-C9A43E52BDAF}" srcOrd="0" destOrd="0" presId="urn:microsoft.com/office/officeart/2005/8/layout/pList2"/>
    <dgm:cxn modelId="{E4DFE5A1-D786-442D-8010-A9565D402FCC}" srcId="{44421206-3134-4353-9419-7E8BDBEEA6F5}" destId="{B597A5D6-61B2-41A7-90C6-86C4B8A72C85}" srcOrd="4" destOrd="0" parTransId="{47D6A485-72AC-42DE-A7AC-3D016B8C54B4}" sibTransId="{A8F75941-D136-423E-89C8-D85DBC784003}"/>
    <dgm:cxn modelId="{9629AA94-33C8-44CB-804E-E06E4F0B23EB}" type="presOf" srcId="{EF80FD9B-6962-4E8D-88DE-C9D4BF82FF09}" destId="{8EC39DF9-B546-41BD-A5A3-1016DBE1A4B0}" srcOrd="0" destOrd="0" presId="urn:microsoft.com/office/officeart/2005/8/layout/pList2"/>
    <dgm:cxn modelId="{7CD454A7-D9EF-49D0-B093-623233965FA7}" srcId="{44421206-3134-4353-9419-7E8BDBEEA6F5}" destId="{F48F8501-E4A9-409C-9FD5-83ACF10D2759}" srcOrd="1" destOrd="0" parTransId="{EE05648D-59F8-4FB3-AA4E-D57B71995087}" sibTransId="{EE7FC5D3-01A4-49E1-B616-A0F946C37F9C}"/>
    <dgm:cxn modelId="{FF855E2F-6185-40C4-885A-201CCD76CDBE}" type="presOf" srcId="{B597A5D6-61B2-41A7-90C6-86C4B8A72C85}" destId="{B72F6F10-D1DA-4424-8E49-5FA6A05EA32C}" srcOrd="0" destOrd="0" presId="urn:microsoft.com/office/officeart/2005/8/layout/pList2"/>
    <dgm:cxn modelId="{442DBE07-1A29-4715-BDF7-8845F6427E5A}" srcId="{44421206-3134-4353-9419-7E8BDBEEA6F5}" destId="{30DF09D6-DB0F-47AE-AA52-5E8FB1D5FD7B}" srcOrd="2" destOrd="0" parTransId="{B15C0E71-9180-445D-9A69-CA3EAB31AD10}" sibTransId="{1551FE33-804C-4AA1-9AAA-FD2A01FA5AB7}"/>
    <dgm:cxn modelId="{B63D24A2-9110-4C5C-80EC-12429B532ED9}" srcId="{44421206-3134-4353-9419-7E8BDBEEA6F5}" destId="{3A914BCB-F137-41F9-8A78-1D6DBF5B224F}" srcOrd="3" destOrd="0" parTransId="{52B1DD23-956A-4DFA-A2DC-9CCC6B876021}" sibTransId="{9C1516E6-11EB-4984-A2FB-A6252908F913}"/>
    <dgm:cxn modelId="{8C3957A0-FF98-4215-AA8D-B6F7B521701F}" type="presOf" srcId="{EE7FC5D3-01A4-49E1-B616-A0F946C37F9C}" destId="{DB7BA26C-F01F-48B5-8247-AA26D0887353}" srcOrd="0" destOrd="0" presId="urn:microsoft.com/office/officeart/2005/8/layout/pList2"/>
    <dgm:cxn modelId="{2974F1F7-BDEB-4733-B9E3-64FEDD7FF9E7}" type="presParOf" srcId="{7081CB98-5B50-4A58-AD9E-17311AA2FBA1}" destId="{F681FB81-74AC-4AC2-81FF-8AFDB24887F0}" srcOrd="0" destOrd="0" presId="urn:microsoft.com/office/officeart/2005/8/layout/pList2"/>
    <dgm:cxn modelId="{DB51CB7F-C7D9-4A4B-AA38-7C8DDDD39CBA}" type="presParOf" srcId="{7081CB98-5B50-4A58-AD9E-17311AA2FBA1}" destId="{E6A2F072-9573-422C-B412-77C9BB0DD243}" srcOrd="1" destOrd="0" presId="urn:microsoft.com/office/officeart/2005/8/layout/pList2"/>
    <dgm:cxn modelId="{FE2DF36F-F516-4769-A5A4-E216E5EC1293}" type="presParOf" srcId="{E6A2F072-9573-422C-B412-77C9BB0DD243}" destId="{9BF69175-314E-4031-908F-3992C09E8596}" srcOrd="0" destOrd="0" presId="urn:microsoft.com/office/officeart/2005/8/layout/pList2"/>
    <dgm:cxn modelId="{C8955A3E-5356-4168-BDAE-CE3314104091}" type="presParOf" srcId="{9BF69175-314E-4031-908F-3992C09E8596}" destId="{8EC39DF9-B546-41BD-A5A3-1016DBE1A4B0}" srcOrd="0" destOrd="0" presId="urn:microsoft.com/office/officeart/2005/8/layout/pList2"/>
    <dgm:cxn modelId="{A25B8BE9-4515-44FA-98B9-3D2596EDA92D}" type="presParOf" srcId="{9BF69175-314E-4031-908F-3992C09E8596}" destId="{F4DCA09D-2DA7-4342-938D-949CD8CEB068}" srcOrd="1" destOrd="0" presId="urn:microsoft.com/office/officeart/2005/8/layout/pList2"/>
    <dgm:cxn modelId="{64A7A0FE-CAAD-4A7B-A9C6-EABCC93B373C}" type="presParOf" srcId="{9BF69175-314E-4031-908F-3992C09E8596}" destId="{70651354-73A9-4C81-A470-F65395951457}" srcOrd="2" destOrd="0" presId="urn:microsoft.com/office/officeart/2005/8/layout/pList2"/>
    <dgm:cxn modelId="{CECAE3DE-85CD-4FCD-8F82-B68FE5CA510E}" type="presParOf" srcId="{E6A2F072-9573-422C-B412-77C9BB0DD243}" destId="{FBF3E13F-C145-47D9-BD61-C9A43E52BDAF}" srcOrd="1" destOrd="0" presId="urn:microsoft.com/office/officeart/2005/8/layout/pList2"/>
    <dgm:cxn modelId="{7EB9D11E-95E2-4360-9B85-935BCB43A9F8}" type="presParOf" srcId="{E6A2F072-9573-422C-B412-77C9BB0DD243}" destId="{0F2E1365-C709-4239-BA38-DE4A42512090}" srcOrd="2" destOrd="0" presId="urn:microsoft.com/office/officeart/2005/8/layout/pList2"/>
    <dgm:cxn modelId="{6AC49C70-AD97-41BD-96EE-7D1BD8A9EA97}" type="presParOf" srcId="{0F2E1365-C709-4239-BA38-DE4A42512090}" destId="{DACC8A9F-EE4F-461A-B6FA-50E8E429B14B}" srcOrd="0" destOrd="0" presId="urn:microsoft.com/office/officeart/2005/8/layout/pList2"/>
    <dgm:cxn modelId="{E2343A8D-91A1-4C25-8DF4-127CCFEF0628}" type="presParOf" srcId="{0F2E1365-C709-4239-BA38-DE4A42512090}" destId="{DE5E9DEF-C6A5-498D-ABEC-ECAF6CB1EB46}" srcOrd="1" destOrd="0" presId="urn:microsoft.com/office/officeart/2005/8/layout/pList2"/>
    <dgm:cxn modelId="{4665E7C7-6D3D-48B0-9E24-EB17CDCFC48E}" type="presParOf" srcId="{0F2E1365-C709-4239-BA38-DE4A42512090}" destId="{BCBE5927-5325-43C4-92A8-681FEE323A5C}" srcOrd="2" destOrd="0" presId="urn:microsoft.com/office/officeart/2005/8/layout/pList2"/>
    <dgm:cxn modelId="{D6D98FB9-916D-41CA-A057-E0EBACF8F540}" type="presParOf" srcId="{E6A2F072-9573-422C-B412-77C9BB0DD243}" destId="{DB7BA26C-F01F-48B5-8247-AA26D0887353}" srcOrd="3" destOrd="0" presId="urn:microsoft.com/office/officeart/2005/8/layout/pList2"/>
    <dgm:cxn modelId="{F9BEA569-44A7-476D-99B9-5E7FCB2BF5FB}" type="presParOf" srcId="{E6A2F072-9573-422C-B412-77C9BB0DD243}" destId="{A45F97CF-B5F7-4A83-BDD8-B8B70AD00120}" srcOrd="4" destOrd="0" presId="urn:microsoft.com/office/officeart/2005/8/layout/pList2"/>
    <dgm:cxn modelId="{E3CD4784-CD51-4352-B1B2-71B1B4A527FC}" type="presParOf" srcId="{A45F97CF-B5F7-4A83-BDD8-B8B70AD00120}" destId="{E1BB0B03-1807-4B92-9FA6-BA18B94A43A9}" srcOrd="0" destOrd="0" presId="urn:microsoft.com/office/officeart/2005/8/layout/pList2"/>
    <dgm:cxn modelId="{0FBB0227-0AF1-4ABC-8CE9-B5AB94CA4617}" type="presParOf" srcId="{A45F97CF-B5F7-4A83-BDD8-B8B70AD00120}" destId="{AF61196A-293F-49F6-B8FE-D39CC958FF48}" srcOrd="1" destOrd="0" presId="urn:microsoft.com/office/officeart/2005/8/layout/pList2"/>
    <dgm:cxn modelId="{9BCDF703-D1FF-413D-B8DE-1FE239A467CD}" type="presParOf" srcId="{A45F97CF-B5F7-4A83-BDD8-B8B70AD00120}" destId="{D9307422-15AC-4BA9-A552-222E4015B1A9}" srcOrd="2" destOrd="0" presId="urn:microsoft.com/office/officeart/2005/8/layout/pList2"/>
    <dgm:cxn modelId="{660BFC31-0173-4A8A-9EE9-9736F0712D05}" type="presParOf" srcId="{E6A2F072-9573-422C-B412-77C9BB0DD243}" destId="{66FC9429-DE04-4EAE-9764-42FF5E1223FF}" srcOrd="5" destOrd="0" presId="urn:microsoft.com/office/officeart/2005/8/layout/pList2"/>
    <dgm:cxn modelId="{7E86E15D-CD40-4A63-A0F8-59EE9459F76A}" type="presParOf" srcId="{E6A2F072-9573-422C-B412-77C9BB0DD243}" destId="{43DAF5FA-759B-4781-B188-261448AADE62}" srcOrd="6" destOrd="0" presId="urn:microsoft.com/office/officeart/2005/8/layout/pList2"/>
    <dgm:cxn modelId="{D74214FF-35CE-4C2E-B588-7ACC9565ABCE}" type="presParOf" srcId="{43DAF5FA-759B-4781-B188-261448AADE62}" destId="{7C13C3CE-3A6D-4D3E-BBBD-14DA455B30BF}" srcOrd="0" destOrd="0" presId="urn:microsoft.com/office/officeart/2005/8/layout/pList2"/>
    <dgm:cxn modelId="{BDE0500E-C6AE-4A3E-A314-AFE2BF898BA1}" type="presParOf" srcId="{43DAF5FA-759B-4781-B188-261448AADE62}" destId="{5FB137F4-5BE5-478C-B765-29FAE9B4986E}" srcOrd="1" destOrd="0" presId="urn:microsoft.com/office/officeart/2005/8/layout/pList2"/>
    <dgm:cxn modelId="{89AB2526-3822-4AB9-A72E-9BA7B4DFA4FC}" type="presParOf" srcId="{43DAF5FA-759B-4781-B188-261448AADE62}" destId="{98C0CCE7-AB30-4002-B3A2-03D6ACBFAAB9}" srcOrd="2" destOrd="0" presId="urn:microsoft.com/office/officeart/2005/8/layout/pList2"/>
    <dgm:cxn modelId="{327A195C-E1EC-4C5A-BE03-E04EB9EAAA79}" type="presParOf" srcId="{E6A2F072-9573-422C-B412-77C9BB0DD243}" destId="{C2036FD4-82E3-41AE-8EFD-A0D436E85120}" srcOrd="7" destOrd="0" presId="urn:microsoft.com/office/officeart/2005/8/layout/pList2"/>
    <dgm:cxn modelId="{E46F367A-6896-410B-930A-31ACC56F3C1B}" type="presParOf" srcId="{E6A2F072-9573-422C-B412-77C9BB0DD243}" destId="{6B081DD8-3CC6-4461-9237-27FCA995A1B2}" srcOrd="8" destOrd="0" presId="urn:microsoft.com/office/officeart/2005/8/layout/pList2"/>
    <dgm:cxn modelId="{852F7B88-A02A-4003-9AC2-87BAA46EEF65}" type="presParOf" srcId="{6B081DD8-3CC6-4461-9237-27FCA995A1B2}" destId="{B72F6F10-D1DA-4424-8E49-5FA6A05EA32C}" srcOrd="0" destOrd="0" presId="urn:microsoft.com/office/officeart/2005/8/layout/pList2"/>
    <dgm:cxn modelId="{133F0025-B54E-485A-A99D-3BB15386CB00}" type="presParOf" srcId="{6B081DD8-3CC6-4461-9237-27FCA995A1B2}" destId="{E79FC982-B1AE-4B13-BA39-E9BE3DDDB838}" srcOrd="1" destOrd="0" presId="urn:microsoft.com/office/officeart/2005/8/layout/pList2"/>
    <dgm:cxn modelId="{DE11D876-15A9-48DE-8B2A-ED044CC7FA21}" type="presParOf" srcId="{6B081DD8-3CC6-4461-9237-27FCA995A1B2}" destId="{A476E21F-C8D8-47EA-94A6-2857CE3B812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125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215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2357" custLinFactNeighborY="-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363886" y="59585"/>
          <a:ext cx="1180130" cy="109195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178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536712" y="219498"/>
        <a:ext cx="834478" cy="772131"/>
      </dsp:txXfrm>
    </dsp:sp>
    <dsp:sp modelId="{4808FD08-84CB-4EFB-AE49-916838E8D945}">
      <dsp:nvSpPr>
        <dsp:cNvPr id="0" name=""/>
        <dsp:cNvSpPr/>
      </dsp:nvSpPr>
      <dsp:spPr>
        <a:xfrm>
          <a:off x="1668602" y="390122"/>
          <a:ext cx="390085" cy="390085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720308" y="539291"/>
        <a:ext cx="286673" cy="91747"/>
      </dsp:txXfrm>
    </dsp:sp>
    <dsp:sp modelId="{FA271F03-B031-4CAA-9A95-49A06179296A}">
      <dsp:nvSpPr>
        <dsp:cNvPr id="0" name=""/>
        <dsp:cNvSpPr/>
      </dsp:nvSpPr>
      <dsp:spPr>
        <a:xfrm>
          <a:off x="2113300" y="635"/>
          <a:ext cx="1208115" cy="1169060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kern="1200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kern="1200" dirty="0" smtClean="0">
            <a:solidFill>
              <a:schemeClr val="accent6">
                <a:lumMod val="25000"/>
              </a:schemeClr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37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290224" y="171840"/>
        <a:ext cx="854267" cy="826650"/>
      </dsp:txXfrm>
    </dsp:sp>
    <dsp:sp modelId="{8097F6F5-3EFA-4272-8574-76054B97D297}">
      <dsp:nvSpPr>
        <dsp:cNvPr id="0" name=""/>
        <dsp:cNvSpPr/>
      </dsp:nvSpPr>
      <dsp:spPr>
        <a:xfrm>
          <a:off x="3376027" y="390122"/>
          <a:ext cx="390085" cy="390085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427733" y="470480"/>
        <a:ext cx="286673" cy="229369"/>
      </dsp:txXfrm>
    </dsp:sp>
    <dsp:sp modelId="{190F60A8-85FE-46C4-8155-014F5E606585}">
      <dsp:nvSpPr>
        <dsp:cNvPr id="0" name=""/>
        <dsp:cNvSpPr/>
      </dsp:nvSpPr>
      <dsp:spPr>
        <a:xfrm>
          <a:off x="3820725" y="65557"/>
          <a:ext cx="1073872" cy="1039215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977990" y="217747"/>
        <a:ext cx="759342" cy="7348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363886" y="59585"/>
          <a:ext cx="1180130" cy="109195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202 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536712" y="219498"/>
        <a:ext cx="834478" cy="772131"/>
      </dsp:txXfrm>
    </dsp:sp>
    <dsp:sp modelId="{4808FD08-84CB-4EFB-AE49-916838E8D945}">
      <dsp:nvSpPr>
        <dsp:cNvPr id="0" name=""/>
        <dsp:cNvSpPr/>
      </dsp:nvSpPr>
      <dsp:spPr>
        <a:xfrm>
          <a:off x="1668602" y="390122"/>
          <a:ext cx="390085" cy="390085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720308" y="539291"/>
        <a:ext cx="286673" cy="91747"/>
      </dsp:txXfrm>
    </dsp:sp>
    <dsp:sp modelId="{FA271F03-B031-4CAA-9A95-49A06179296A}">
      <dsp:nvSpPr>
        <dsp:cNvPr id="0" name=""/>
        <dsp:cNvSpPr/>
      </dsp:nvSpPr>
      <dsp:spPr>
        <a:xfrm>
          <a:off x="2113300" y="635"/>
          <a:ext cx="1208115" cy="1169060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 (</a:t>
          </a:r>
          <a:r>
            <a:rPr lang="ru-RU" sz="1100" b="1" kern="1200" dirty="0" err="1" smtClean="0">
              <a:solidFill>
                <a:schemeClr val="accent6">
                  <a:lumMod val="25000"/>
                </a:schemeClr>
              </a:solidFill>
            </a:rPr>
            <a:t>софинансирование</a:t>
          </a:r>
          <a:endParaRPr lang="ru-RU" sz="1100" b="1" kern="1200" dirty="0" smtClean="0">
            <a:solidFill>
              <a:schemeClr val="accent6">
                <a:lumMod val="25000"/>
              </a:schemeClr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41 рубль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290224" y="171840"/>
        <a:ext cx="854267" cy="826650"/>
      </dsp:txXfrm>
    </dsp:sp>
    <dsp:sp modelId="{8097F6F5-3EFA-4272-8574-76054B97D297}">
      <dsp:nvSpPr>
        <dsp:cNvPr id="0" name=""/>
        <dsp:cNvSpPr/>
      </dsp:nvSpPr>
      <dsp:spPr>
        <a:xfrm>
          <a:off x="3376027" y="390122"/>
          <a:ext cx="390085" cy="390085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427733" y="470480"/>
        <a:ext cx="286673" cy="229369"/>
      </dsp:txXfrm>
    </dsp:sp>
    <dsp:sp modelId="{190F60A8-85FE-46C4-8155-014F5E606585}">
      <dsp:nvSpPr>
        <dsp:cNvPr id="0" name=""/>
        <dsp:cNvSpPr/>
      </dsp:nvSpPr>
      <dsp:spPr>
        <a:xfrm>
          <a:off x="3820725" y="65557"/>
          <a:ext cx="1073872" cy="1039215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6">
                  <a:lumMod val="25000"/>
                </a:schemeClr>
              </a:solidFill>
            </a:rPr>
            <a:t>243 рубля</a:t>
          </a:r>
          <a:endParaRPr lang="ru-RU" sz="19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977990" y="217747"/>
        <a:ext cx="759342" cy="734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40AB3-9625-4B06-9572-877CFB10DC8F}">
      <dsp:nvSpPr>
        <dsp:cNvPr id="0" name=""/>
        <dsp:cNvSpPr/>
      </dsp:nvSpPr>
      <dsp:spPr>
        <a:xfrm>
          <a:off x="76836" y="844255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109521" y="1159324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173033" y="2518095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225" y="379074"/>
          <a:ext cx="2073175" cy="54557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225" y="379074"/>
        <a:ext cx="2073175" cy="545571"/>
      </dsp:txXfrm>
    </dsp:sp>
    <dsp:sp modelId="{EEC6F489-6513-4561-8E67-9A19A1EC8FC5}">
      <dsp:nvSpPr>
        <dsp:cNvPr id="0" name=""/>
        <dsp:cNvSpPr/>
      </dsp:nvSpPr>
      <dsp:spPr>
        <a:xfrm>
          <a:off x="2600353" y="932628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2615097" y="1179626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2696550" y="260646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2547175" y="379074"/>
          <a:ext cx="2030309" cy="72231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547175" y="379074"/>
        <a:ext cx="2030309" cy="722317"/>
      </dsp:txXfrm>
    </dsp:sp>
    <dsp:sp modelId="{062A635A-750A-42D6-8426-360EC4D6C597}">
      <dsp:nvSpPr>
        <dsp:cNvPr id="0" name=""/>
        <dsp:cNvSpPr/>
      </dsp:nvSpPr>
      <dsp:spPr>
        <a:xfrm>
          <a:off x="5049259" y="930889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5145457" y="1206172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5145457" y="260472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5068979" y="379074"/>
          <a:ext cx="1884512" cy="71883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979" y="379074"/>
        <a:ext cx="1884512" cy="718838"/>
      </dsp:txXfrm>
    </dsp:sp>
    <dsp:sp modelId="{CB7B1035-4F2E-4E4A-AF6D-B35F021B2272}">
      <dsp:nvSpPr>
        <dsp:cNvPr id="0" name=""/>
        <dsp:cNvSpPr/>
      </dsp:nvSpPr>
      <dsp:spPr>
        <a:xfrm>
          <a:off x="7438638" y="951308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7561009" y="1246569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7534836" y="2625147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7499060" y="379074"/>
          <a:ext cx="1803109" cy="7596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7499060" y="379074"/>
        <a:ext cx="1803109" cy="759676"/>
      </dsp:txXfrm>
    </dsp:sp>
    <dsp:sp modelId="{E20FB892-7E18-4F5D-B6AA-862ACDD46D22}">
      <dsp:nvSpPr>
        <dsp:cNvPr id="0" name=""/>
        <dsp:cNvSpPr/>
      </dsp:nvSpPr>
      <dsp:spPr>
        <a:xfrm>
          <a:off x="9828017" y="932109"/>
          <a:ext cx="0" cy="346311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4966F-58C6-4804-B6CF-A49A53B5398D}">
      <dsp:nvSpPr>
        <dsp:cNvPr id="0" name=""/>
        <dsp:cNvSpPr/>
      </dsp:nvSpPr>
      <dsp:spPr>
        <a:xfrm>
          <a:off x="9880956" y="1194612"/>
          <a:ext cx="1821406" cy="155840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9689CF-D614-4519-A8B6-F3F25DA0990E}">
      <dsp:nvSpPr>
        <dsp:cNvPr id="0" name=""/>
        <dsp:cNvSpPr/>
      </dsp:nvSpPr>
      <dsp:spPr>
        <a:xfrm>
          <a:off x="9924215" y="2605948"/>
          <a:ext cx="1821406" cy="1789276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5920A-95AF-43C3-85FA-1C55E0AA06FE}">
      <dsp:nvSpPr>
        <dsp:cNvPr id="0" name=""/>
        <dsp:cNvSpPr/>
      </dsp:nvSpPr>
      <dsp:spPr>
        <a:xfrm>
          <a:off x="9784766" y="362278"/>
          <a:ext cx="1923953" cy="72127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784766" y="362278"/>
        <a:ext cx="1923953" cy="7212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196,4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10,7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11,6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3 990,1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3 750,7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3 750,7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1 428,0</a:t>
          </a: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1 519,2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1 428,1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1 428,1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0,6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2028 год – 0,6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1FB81-74AC-4AC2-81FF-8AFDB24887F0}">
      <dsp:nvSpPr>
        <dsp:cNvPr id="0" name=""/>
        <dsp:cNvSpPr/>
      </dsp:nvSpPr>
      <dsp:spPr>
        <a:xfrm>
          <a:off x="0" y="2559386"/>
          <a:ext cx="11867535" cy="25617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51354-73A9-4C81-A470-F65395951457}">
      <dsp:nvSpPr>
        <dsp:cNvPr id="0" name=""/>
        <dsp:cNvSpPr/>
      </dsp:nvSpPr>
      <dsp:spPr>
        <a:xfrm>
          <a:off x="586902" y="665223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39DF9-B546-41BD-A5A3-1016DBE1A4B0}">
      <dsp:nvSpPr>
        <dsp:cNvPr id="0" name=""/>
        <dsp:cNvSpPr/>
      </dsp:nvSpPr>
      <dsp:spPr>
        <a:xfrm rot="10800000">
          <a:off x="363520" y="2497439"/>
          <a:ext cx="2095991" cy="2155343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2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2 100,0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2 100,0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-  2 100,0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7979" y="2497439"/>
        <a:ext cx="1967073" cy="2090884"/>
      </dsp:txXfrm>
    </dsp:sp>
    <dsp:sp modelId="{BCBE5927-5325-43C4-92A8-681FEE323A5C}">
      <dsp:nvSpPr>
        <dsp:cNvPr id="0" name=""/>
        <dsp:cNvSpPr/>
      </dsp:nvSpPr>
      <dsp:spPr>
        <a:xfrm>
          <a:off x="2834365" y="635841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8A9F-EE4F-461A-B6FA-50E8E429B14B}">
      <dsp:nvSpPr>
        <dsp:cNvPr id="0" name=""/>
        <dsp:cNvSpPr/>
      </dsp:nvSpPr>
      <dsp:spPr>
        <a:xfrm rot="10800000">
          <a:off x="2729392" y="2462496"/>
          <a:ext cx="2023039" cy="2103868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4 400,0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4 400,0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4 400,0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791607" y="2462496"/>
        <a:ext cx="1898609" cy="2041653"/>
      </dsp:txXfrm>
    </dsp:sp>
    <dsp:sp modelId="{D9307422-15AC-4BA9-A552-222E4015B1A9}">
      <dsp:nvSpPr>
        <dsp:cNvPr id="0" name=""/>
        <dsp:cNvSpPr/>
      </dsp:nvSpPr>
      <dsp:spPr>
        <a:xfrm>
          <a:off x="5126200" y="651879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B0B03-1807-4B92-9FA6-BA18B94A43A9}">
      <dsp:nvSpPr>
        <dsp:cNvPr id="0" name=""/>
        <dsp:cNvSpPr/>
      </dsp:nvSpPr>
      <dsp:spPr>
        <a:xfrm rot="10800000">
          <a:off x="5042159" y="2479654"/>
          <a:ext cx="1993446" cy="2121402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Звёзднинское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3 600,0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103464" y="2479654"/>
        <a:ext cx="1870836" cy="2060097"/>
      </dsp:txXfrm>
    </dsp:sp>
    <dsp:sp modelId="{98C0CCE7-AB30-4002-B3A2-03D6ACBFAAB9}">
      <dsp:nvSpPr>
        <dsp:cNvPr id="0" name=""/>
        <dsp:cNvSpPr/>
      </dsp:nvSpPr>
      <dsp:spPr>
        <a:xfrm>
          <a:off x="7435543" y="662654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3C3CE-3A6D-4D3E-BBBD-14DA455B30BF}">
      <dsp:nvSpPr>
        <dsp:cNvPr id="0" name=""/>
        <dsp:cNvSpPr/>
      </dsp:nvSpPr>
      <dsp:spPr>
        <a:xfrm rot="10800000">
          <a:off x="7319553" y="2509908"/>
          <a:ext cx="2062895" cy="2123312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1 200,0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1 200,0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1 200,0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382994" y="2509908"/>
        <a:ext cx="1936013" cy="2059871"/>
      </dsp:txXfrm>
    </dsp:sp>
    <dsp:sp modelId="{A476E21F-C8D8-47EA-94A6-2857CE3B8122}">
      <dsp:nvSpPr>
        <dsp:cNvPr id="0" name=""/>
        <dsp:cNvSpPr/>
      </dsp:nvSpPr>
      <dsp:spPr>
        <a:xfrm>
          <a:off x="9772560" y="653067"/>
          <a:ext cx="1778449" cy="18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F6F10-D1DA-4424-8E49-5FA6A05EA32C}">
      <dsp:nvSpPr>
        <dsp:cNvPr id="0" name=""/>
        <dsp:cNvSpPr/>
      </dsp:nvSpPr>
      <dsp:spPr>
        <a:xfrm rot="10800000">
          <a:off x="9555402" y="2481134"/>
          <a:ext cx="2259893" cy="2119429"/>
        </a:xfrm>
        <a:prstGeom prst="round2SameRect">
          <a:avLst>
            <a:gd name="adj1" fmla="val 10500"/>
            <a:gd name="adj2" fmla="val 0"/>
          </a:avLst>
        </a:prstGeom>
        <a:solidFill>
          <a:srgbClr val="FFFF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 – 980,0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 – 1 280,0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– 1 380,0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620582" y="2481134"/>
        <a:ext cx="2129533" cy="20542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125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25000"/>
                </a:schemeClr>
              </a:solidFill>
            </a:rPr>
            <a:t>161 рубль</a:t>
          </a:r>
          <a:endParaRPr lang="ru-RU" sz="20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35729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215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96930"/>
        <a:ext cx="757431" cy="778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0.21343</cdr:x>
      <cdr:y>0.06252</cdr:y>
    </cdr:from>
    <cdr:to>
      <cdr:x>0.40754</cdr:x>
      <cdr:y>0.18248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911207" y="132171"/>
          <a:ext cx="828752" cy="253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5 982 620,7</a:t>
          </a:r>
          <a:endParaRPr lang="ru-RU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0.40285</cdr:x>
      <cdr:y>0.13101</cdr:y>
    </cdr:from>
    <cdr:to>
      <cdr:x>0.58541</cdr:x>
      <cdr:y>0.26067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719948" y="276951"/>
          <a:ext cx="779425" cy="2740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5 178 137,5</a:t>
          </a:r>
          <a:endParaRPr lang="ru-RU" sz="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0.76285</cdr:x>
      <cdr:y>0.08927</cdr:y>
    </cdr:from>
    <cdr:to>
      <cdr:x>0.9477</cdr:x>
      <cdr:y>0.21036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256911" y="188707"/>
          <a:ext cx="789202" cy="2559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6 564 356,9</a:t>
          </a:r>
          <a:endParaRPr lang="ru-RU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0.11616</cdr:x>
      <cdr:y>0.80689</cdr:y>
    </cdr:from>
    <cdr:to>
      <cdr:x>0.30721</cdr:x>
      <cdr:y>0.90287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638243">
          <a:off x="1228471" y="4634492"/>
          <a:ext cx="2020500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-776 097,1 или 20,9%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0.20489</cdr:x>
      <cdr:y>0.70925</cdr:y>
    </cdr:from>
    <cdr:to>
      <cdr:x>0.3944</cdr:x>
      <cdr:y>0.80523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494104">
          <a:off x="2166835" y="4073693"/>
          <a:ext cx="2004213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- 233 263,9 или 10,7%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0.1765</cdr:x>
      <cdr:y>0.1195</cdr:y>
    </cdr:from>
    <cdr:to>
      <cdr:x>0.35082</cdr:x>
      <cdr:y>0.20882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821600">
          <a:off x="1866586" y="686341"/>
          <a:ext cx="1843567" cy="51302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- 1 009 361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7,1%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0.36743</cdr:x>
      <cdr:y>0.8248</cdr:y>
    </cdr:from>
    <cdr:to>
      <cdr:x>0.55686</cdr:x>
      <cdr:y>0.92078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1425068">
          <a:off x="3885904" y="4737387"/>
          <a:ext cx="2003367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+ 119 379,9 или 4,1%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0.45648</cdr:x>
      <cdr:y>0.72179</cdr:y>
    </cdr:from>
    <cdr:to>
      <cdr:x>0.64479</cdr:x>
      <cdr:y>0.81777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244208">
          <a:off x="4827584" y="4145716"/>
          <a:ext cx="1991522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- 147 518,8 или 7,6%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195605">
          <a:off x="4559635" y="937388"/>
          <a:ext cx="1686623" cy="55288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-28 138,9 или 0,6%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0.62116</cdr:x>
      <cdr:y>0.81286</cdr:y>
    </cdr:from>
    <cdr:to>
      <cdr:x>0.81129</cdr:x>
      <cdr:y>0.91714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1300266">
          <a:off x="6569270" y="4682401"/>
          <a:ext cx="2010770" cy="600693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+ 117 823,0 или 3,9%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0.7007</cdr:x>
      <cdr:y>0.67153</cdr:y>
    </cdr:from>
    <cdr:to>
      <cdr:x>0.89412</cdr:x>
      <cdr:y>0.76752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19978919">
          <a:off x="7410484" y="3868276"/>
          <a:ext cx="2045564" cy="55293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+1 803 084,6 или 99,9%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0.67392</cdr:x>
      <cdr:y>0.11512</cdr:y>
    </cdr:from>
    <cdr:to>
      <cdr:x>0.83799</cdr:x>
      <cdr:y>0.2111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0016929">
          <a:off x="7127270" y="663158"/>
          <a:ext cx="1735166" cy="55288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+ 1 920 907,6 или 39,6%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5,2%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0,8%</a:t>
          </a:r>
          <a:endParaRPr lang="ru-RU" dirty="0"/>
        </a:p>
      </cdr:txBody>
    </cdr:sp>
  </cdr:relSizeAnchor>
  <cdr:relSizeAnchor xmlns:cdr="http://schemas.openxmlformats.org/drawingml/2006/chartDrawing">
    <cdr:from>
      <cdr:x>0.13448</cdr:x>
      <cdr:y>0.58976</cdr:y>
    </cdr:from>
    <cdr:to>
      <cdr:x>0.20167</cdr:x>
      <cdr:y>0.71413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39543" y="2106557"/>
          <a:ext cx="819180" cy="44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3,7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1,</a:t>
          </a:r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45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5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18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6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46 913,4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2027 год – 48 798,6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2028 год – 50 759,2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2026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2027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2028 год – 48 518,5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(126 рублей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10.01.2026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1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8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1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2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07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082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7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41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7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4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296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23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01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09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686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826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015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21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81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4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7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chart" Target="../charts/chart24.xm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85.jpe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chart" Target="../charts/chart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4625" y="730737"/>
            <a:ext cx="9844740" cy="34778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Решение Думы </a:t>
            </a:r>
            <a:r>
              <a:rPr lang="ru-RU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от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18.12.2025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№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15</a:t>
            </a:r>
            <a:endParaRPr lang="ru-RU" sz="4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2026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на плановый период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2027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и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2028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годов»</a:t>
            </a:r>
            <a:endParaRPr lang="ru-RU" sz="44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4665972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0223783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79015782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07624696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60553813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58135981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Выручка от реализации продукции, работ и услуг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Численность населения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047182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Фонд заработной платы, сложившийся по району с учетом всех отраслей экономики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413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95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21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48419077"/>
              </p:ext>
            </p:extLst>
          </p:nvPr>
        </p:nvGraphicFramePr>
        <p:xfrm>
          <a:off x="501161" y="1011115"/>
          <a:ext cx="10575765" cy="576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6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2024-2028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85636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2027г.,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2028г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2 906 120,9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708 632,5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127,6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2 932 535,4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3 051 915,3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3 169 738,3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2 375 483,8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2 185 145,4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951 881,5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804 362,7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3 607 447,3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5 893 777,9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884 416,9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82,9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856 278,0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6 777 185,6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доходов в районный бюджет в 2024-2028 годах (тыс. рублей)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46270848"/>
              </p:ext>
            </p:extLst>
          </p:nvPr>
        </p:nvGraphicFramePr>
        <p:xfrm>
          <a:off x="529100" y="4158394"/>
          <a:ext cx="9881725" cy="279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00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24333"/>
              </p:ext>
            </p:extLst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2024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78052"/>
              </p:ext>
            </p:extLst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2 405 282,9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2 501 494,2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636 574,9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742 037,9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2 851 719,4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134 675,7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99 346,7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118 012,1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121 552,5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зачисляемые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22 603,1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22 518,1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22 714,6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44 078,9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42 336,6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48 853,6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49 879,6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9973" y="388174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6411" y="556301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88482" y="578007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8704" y="381672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0622" y="5754931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1,7%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8077" y="372931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90612" y="580221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налоговых доходов в районный бюджет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3079" y="3961373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388" y="40125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732173"/>
              </p:ext>
            </p:extLst>
          </p:nvPr>
        </p:nvGraphicFramePr>
        <p:xfrm>
          <a:off x="452285" y="3212757"/>
          <a:ext cx="11316928" cy="355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56254"/>
              </p:ext>
            </p:extLst>
          </p:nvPr>
        </p:nvGraphicFramePr>
        <p:xfrm>
          <a:off x="767554" y="827132"/>
          <a:ext cx="10207064" cy="1988212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299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87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973394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92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206 011,7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901 843,1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67 082,7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70 368,2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68 800,9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71 355,2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74 010,9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государственной и муниципальной собственности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32 054,7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40 549,4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36 047,0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37 241,0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38 402,1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618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9 252,2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10 616,3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9 183,8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8 567,2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8 362,5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  <a:tr h="140755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7 391,3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17 970,4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3 152,2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3 245,2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3 293,2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481804"/>
                  </a:ext>
                </a:extLst>
              </a:tr>
              <a:tr h="140755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Инициативные платежи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677628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278194" y="197963"/>
            <a:ext cx="924241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 бюджета на 2024 - 2028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8555" y="2909490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неналоговых доходов в районный бюджет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614632"/>
              </p:ext>
            </p:extLst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01939"/>
              </p:ext>
            </p:extLst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91 419,8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111 821,4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98 628,2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140 110,9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1 939 254,9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1 889 646,9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921 290,4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1 652 059,4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1 651 772,7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1 655 713,3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146 855,9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122 330,9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247 561,2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29 702,6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8 714,8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2024 - 2028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2024-2028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83707120"/>
              </p:ext>
            </p:extLst>
          </p:nvPr>
        </p:nvGraphicFramePr>
        <p:xfrm>
          <a:off x="88491" y="1251736"/>
          <a:ext cx="12034684" cy="546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236 110,4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21672207"/>
              </p:ext>
            </p:extLst>
          </p:nvPr>
        </p:nvGraphicFramePr>
        <p:xfrm>
          <a:off x="1263535" y="1126413"/>
          <a:ext cx="9369295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860" y="1010621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57690" y="1027205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0114" y="2156582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178+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37= 215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202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41=243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672580" y="1980048"/>
            <a:ext cx="4256407" cy="149041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125 рублей                                              Дети </a:t>
            </a:r>
            <a:r>
              <a:rPr lang="ru-RU" sz="1600" b="1" dirty="0">
                <a:solidFill>
                  <a:schemeClr val="tx1"/>
                </a:solidFill>
              </a:rPr>
              <a:t>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146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23860" y="4499736"/>
            <a:ext cx="4245030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125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146+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15=161 рубль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316980" y="4702698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215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243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208" y="1379737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873" t="4782" r="20816" b="3369"/>
          <a:stretch/>
        </p:blipFill>
        <p:spPr>
          <a:xfrm>
            <a:off x="9607674" y="360187"/>
            <a:ext cx="25215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7187" y="546069"/>
            <a:ext cx="9665110" cy="9169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07.05.2024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 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национальных целях развития Российской Федерации на период до 2030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и на перспективу до 2036 года»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792787"/>
              </p:ext>
            </p:extLst>
          </p:nvPr>
        </p:nvGraphicFramePr>
        <p:xfrm>
          <a:off x="1097280" y="1803861"/>
          <a:ext cx="10224655" cy="4620215"/>
        </p:xfrm>
        <a:graphic>
          <a:graphicData uri="http://schemas.openxmlformats.org/drawingml/2006/table">
            <a:tbl>
              <a:tblPr firstRow="1" firstCol="1" bandRow="1"/>
              <a:tblGrid>
                <a:gridCol w="1365144">
                  <a:extLst>
                    <a:ext uri="{9D8B030D-6E8A-4147-A177-3AD203B41FA5}">
                      <a16:colId xmlns:a16="http://schemas.microsoft.com/office/drawing/2014/main" val="4163788473"/>
                    </a:ext>
                  </a:extLst>
                </a:gridCol>
                <a:gridCol w="3092470">
                  <a:extLst>
                    <a:ext uri="{9D8B030D-6E8A-4147-A177-3AD203B41FA5}">
                      <a16:colId xmlns:a16="http://schemas.microsoft.com/office/drawing/2014/main" val="925045360"/>
                    </a:ext>
                  </a:extLst>
                </a:gridCol>
                <a:gridCol w="1922347">
                  <a:extLst>
                    <a:ext uri="{9D8B030D-6E8A-4147-A177-3AD203B41FA5}">
                      <a16:colId xmlns:a16="http://schemas.microsoft.com/office/drawing/2014/main" val="2750766897"/>
                    </a:ext>
                  </a:extLst>
                </a:gridCol>
                <a:gridCol w="1922347">
                  <a:extLst>
                    <a:ext uri="{9D8B030D-6E8A-4147-A177-3AD203B41FA5}">
                      <a16:colId xmlns:a16="http://schemas.microsoft.com/office/drawing/2014/main" val="291299386"/>
                    </a:ext>
                  </a:extLst>
                </a:gridCol>
                <a:gridCol w="1922347">
                  <a:extLst>
                    <a:ext uri="{9D8B030D-6E8A-4147-A177-3AD203B41FA5}">
                      <a16:colId xmlns:a16="http://schemas.microsoft.com/office/drawing/2014/main" val="1747070656"/>
                    </a:ext>
                  </a:extLst>
                </a:gridCol>
              </a:tblGrid>
              <a:tr h="3503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КЦСР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КЦСР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Ассигнования 2026 год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Ассигнования 2027 год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Ассигнования 2028 год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463560"/>
                  </a:ext>
                </a:extLst>
              </a:tr>
              <a:tr h="181687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 0 Ю0 00000 Национальный проект "Молодежь и дети"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216055"/>
                  </a:ext>
                </a:extLst>
              </a:tr>
              <a:tr h="330930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 0 Ю1 00000 Региональный проект «Россия - страна возможностей»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463837"/>
                  </a:ext>
                </a:extLst>
              </a:tr>
              <a:tr h="966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795Ю151160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на создание и развитие молодежного центра в рамках реализации программы комплексного развития молодежной политики в Иркутской области «Регион для молодых»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947,35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892284"/>
                  </a:ext>
                </a:extLst>
              </a:tr>
              <a:tr h="324441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 0 Ю4 00000 Региональный проект «Всё лучшее детям»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06014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795Ю457500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модернизации школьных систем образования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386,20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58752"/>
                  </a:ext>
                </a:extLst>
              </a:tr>
              <a:tr h="220621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 0 Д0 00000 Национальный проект "Продолжительная и активная жизнь"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435107"/>
                  </a:ext>
                </a:extLst>
              </a:tr>
              <a:tr h="201154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 0 ДА 00000 Региональный проект "Здоровье для каждого"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6135"/>
                  </a:ext>
                </a:extLst>
              </a:tr>
              <a:tr h="1291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795ДА22100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  (за счет средств местного бюджета)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23330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459" marR="5459" marT="54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59" marR="5459" marT="54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397,35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836,20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9" marR="5459" marT="54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459" marR="5459" marT="54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0257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83338" y="1562793"/>
            <a:ext cx="1429789" cy="241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тыс. рублей)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Удельный вес отдельных направлений расходов бюджета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общем объеме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год</a:t>
            </a:r>
            <a:r>
              <a:rPr lang="en-US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тыс.рублей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2821314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2023 года по 2026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66029468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3 922 919,1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5 178 137,5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5 982 620,7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+1 255 218,4(+32%)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62025244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2026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0215979"/>
              </p:ext>
            </p:extLst>
          </p:nvPr>
        </p:nvGraphicFramePr>
        <p:xfrm flipV="1">
          <a:off x="-152400" y="-66502"/>
          <a:ext cx="12201525" cy="73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31767" y="142874"/>
            <a:ext cx="10066713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Сведения о расходах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  <a:r>
              <a:rPr lang="ru-RU" sz="1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2024 – 2028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(тыс.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780613"/>
              </p:ext>
            </p:extLst>
          </p:nvPr>
        </p:nvGraphicFramePr>
        <p:xfrm>
          <a:off x="739835" y="880158"/>
          <a:ext cx="10016833" cy="572326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8712">
                  <a:extLst>
                    <a:ext uri="{9D8B030D-6E8A-4147-A177-3AD203B41FA5}">
                      <a16:colId xmlns:a16="http://schemas.microsoft.com/office/drawing/2014/main" val="2659595962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435599930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3400966969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209989967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13310355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623537190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162041902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913544080"/>
                    </a:ext>
                  </a:extLst>
                </a:gridCol>
              </a:tblGrid>
              <a:tr h="325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2027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2028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042078966"/>
                  </a:ext>
                </a:extLst>
              </a:tr>
              <a:tr h="203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509 176,2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644 450,3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511 265,9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489 140,8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491 504,4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431255"/>
                  </a:ext>
                </a:extLst>
              </a:tr>
              <a:tr h="312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7 545.6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7 448.2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7 353.2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7 448.2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018536"/>
                  </a:ext>
                </a:extLst>
              </a:tr>
              <a:tr h="42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14 089,8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15 168.9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15 552.3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15 733.3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15 721.2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2353341"/>
                  </a:ext>
                </a:extLst>
              </a:tr>
              <a:tr h="447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211 590,5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224 094.6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206 051.4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206 707.0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206 240.2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1071796"/>
                  </a:ext>
                </a:extLst>
              </a:tr>
              <a:tr h="17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196.4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886250"/>
                  </a:ext>
                </a:extLst>
              </a:tr>
              <a:tr h="3205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74 911,5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83 129.8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84 441.8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81 044.6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82 000.1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70193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94038448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604169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201 495,8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305 804.3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137 575.8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148 292,0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150 083,1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7304836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34 260.2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415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358156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21 876,3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28 781,5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32 735,5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26 588,3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24 293,6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3732"/>
                  </a:ext>
                </a:extLst>
              </a:tr>
              <a:tr h="322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21 445,9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28 413.1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26 123,3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24 293,6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7460163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4223365"/>
                  </a:ext>
                </a:extLst>
              </a:tr>
              <a:tr h="2226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265 082,7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336 455,5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199 962,9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  <a:r>
                        <a:rPr lang="ru-RU" sz="9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609,1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83 895,0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2359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4 393,5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14 700.0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14 700.0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388025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7 472,1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17 771.8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4822516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216 388,2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260 239.6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137 595.4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76 122.2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49 936.4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8017713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36 828,9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50 054.5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29 895.7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20 786.9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15 958.6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8226908"/>
                  </a:ext>
                </a:extLst>
              </a:tr>
              <a:tr h="221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149 261,4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325 342,4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7 841,5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1 554,4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2 431 451,5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776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18 676,5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93 965.7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583.1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554.4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2 430 351.5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513383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121 311,8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6 294.8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2851063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9 273,1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34 393.4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173020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9 196,3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9 377,4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198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9 196,3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9 377,4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8 594,1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182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1994620"/>
              </p:ext>
            </p:extLst>
          </p:nvPr>
        </p:nvGraphicFramePr>
        <p:xfrm>
          <a:off x="-152400" y="7182196"/>
          <a:ext cx="12201525" cy="4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08079"/>
              </p:ext>
            </p:extLst>
          </p:nvPr>
        </p:nvGraphicFramePr>
        <p:xfrm>
          <a:off x="822960" y="406603"/>
          <a:ext cx="9991899" cy="600265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0174">
                  <a:extLst>
                    <a:ext uri="{9D8B030D-6E8A-4147-A177-3AD203B41FA5}">
                      <a16:colId xmlns:a16="http://schemas.microsoft.com/office/drawing/2014/main" val="875725693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947310712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13691547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30610835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97255553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22980611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44094379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00262962"/>
                    </a:ext>
                  </a:extLst>
                </a:gridCol>
              </a:tblGrid>
              <a:tr h="3664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2027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2028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704639787"/>
                  </a:ext>
                </a:extLst>
              </a:tr>
              <a:tr h="224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3 129 185,4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3 617 480,7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3 525 195,0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2 643 139,3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2 554 352,5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89741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959 906,5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1 028 250.3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919 414.7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801 101.9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808 455.2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5611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1 827 927,2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2 088 713.5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2 058 968.6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1 400 630.5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1 308 747.1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1187883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145 884,0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237 240.0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180 925.2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180 134.7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180 378.1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516749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4 397,3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3 032.7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6 870.2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2 248.6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2 296.1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8437572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14 006,0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57 936.6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131 963.3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47 766.1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42 555.2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2107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177 064,4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202 307.6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227 053.0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211 257.5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211 920.8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888309"/>
                  </a:ext>
                </a:extLst>
              </a:tr>
              <a:tr h="222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247 363,1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274 165,9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268 250,6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267 936,4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268 453,4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3858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141 606,9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173 865.1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165 933.5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165 596,6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166 058,6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1956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105 756,2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100 300.8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102 317.1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102 339,8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102 394,8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8610521"/>
                  </a:ext>
                </a:extLst>
              </a:tr>
              <a:tr h="25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492,3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510,0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1340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509,9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492,3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510,0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5614068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43 044,1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55 721,5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58 447,3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53 833,9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43 323,9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3023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8 147,3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10 451.5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10 500.0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10 500.0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879992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6 443,1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14 527.3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10 190.0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2 190.0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0443467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12 979,2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17 030.3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21 375.0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21 375.0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18 865.0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69857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15 474,5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18 284.7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12 093.5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11 768.9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11 768.9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9953415"/>
                  </a:ext>
                </a:extLst>
              </a:tr>
              <a:tr h="22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277 337,8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405 502.9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315 320,3</a:t>
                      </a: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315 077.9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316 344.5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19633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277 337,8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405 502.9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315 320,3</a:t>
                      </a: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315 077.9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316 344.5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2153055"/>
                  </a:ext>
                </a:extLst>
              </a:tr>
              <a:tr h="191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11 410,2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59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11 410,2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13 904,0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464469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4944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2485046166"/>
                  </a:ext>
                </a:extLst>
              </a:tr>
              <a:tr h="484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207 726,3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236 686,1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240 724,1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246 840,0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773673"/>
                  </a:ext>
                </a:extLst>
              </a:tr>
              <a:tr h="336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207 726,3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236 686,1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240 724,1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246 840,0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4478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5 982 620,7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5 178 137,5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4 194 612,3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6 564 356,9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4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6 -2028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250080"/>
              </p:ext>
            </p:extLst>
          </p:nvPr>
        </p:nvGraphicFramePr>
        <p:xfrm>
          <a:off x="298938" y="1301990"/>
          <a:ext cx="5875719" cy="494049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7 448.2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7 353.2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7 448.2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15 552.3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15 733.3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15 721.2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206 051.4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206 707.0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206 240.2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96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84 441.8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81 044.6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82 000.1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137 575.8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148 292.0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150 083.1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511 265,9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489 140,8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491 504,4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53138047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19513571"/>
              </p:ext>
            </p:extLst>
          </p:nvPr>
        </p:nvGraphicFramePr>
        <p:xfrm>
          <a:off x="216131" y="1388225"/>
          <a:ext cx="11754196" cy="479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Выноска со стрелкой вверх 6"/>
          <p:cNvSpPr/>
          <p:nvPr/>
        </p:nvSpPr>
        <p:spPr>
          <a:xfrm>
            <a:off x="2858456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3 641,0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4 048,0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 год – 4 303,0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7819249" y="4319583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8 825,0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8 051,0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 год – 7 552,0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300692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4 166,0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4 726,0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5 097,0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416220" y="43195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3 889,0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3 956,0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4 061,0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10189033" y="4319582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7 199,0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6 639,0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– 6 307,0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2026 – 2028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717656914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2026 - 2028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348198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32 270,5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26 123,3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24 293,6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465,0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465,0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32 735,5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26 588,3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24 293,6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" r="-350" b="18297"/>
          <a:stretch/>
        </p:blipFill>
        <p:spPr>
          <a:xfrm>
            <a:off x="6104352" y="4111136"/>
            <a:ext cx="5104298" cy="2587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04352" y="98964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" y="3887432"/>
            <a:ext cx="4098681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207183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17 771,8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9" y="89707"/>
            <a:ext cx="4987148" cy="241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071866"/>
              </p:ext>
            </p:extLst>
          </p:nvPr>
        </p:nvGraphicFramePr>
        <p:xfrm>
          <a:off x="5780810" y="649338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17 771,8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137 595,4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76 122,2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49 936,4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29 895,7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20 786,9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15 958,6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199 962,9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129 609,1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83 895,0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07324" y="3089570"/>
            <a:ext cx="3841011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дорожной деятельности в отношении автомобильных дорог местного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(в том числе </a:t>
            </a:r>
            <a:r>
              <a:rPr lang="ru-RU"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местного бюджета)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92021" y="6194582"/>
            <a:ext cx="2035808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22 971,6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08" y="339892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698" y="3549198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530704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533,1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554,4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2 430 351,5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6 294,8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963,6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7 841,5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1 554,4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2 431 451,5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808734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79 994,1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426102" y="4038342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на реализацию мероприятий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приобретению комплексов (установок) по обезвреживанию твердых коммунальных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 (в том числе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местного бюджета)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71 400,0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380021" y="228561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8 594,1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8 594,1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8 594,1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561948" y="1870935"/>
            <a:ext cx="818072" cy="1291108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367938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9749" y="3057657"/>
            <a:ext cx="3695422" cy="2724150"/>
          </a:xfrm>
          <a:prstGeom prst="round2Diag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на реализацию мероприятий по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жилищного фонда Иркутской области, расселяемого без финансовой поддержки публично-правовой компании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«Фонд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территорий» (в том числе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местного бюджета)</a:t>
            </a:r>
          </a:p>
          <a:p>
            <a:pPr lvl="0"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 - 2 429 774,9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091419" y="2214046"/>
            <a:ext cx="234638" cy="843611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664" y="1485412"/>
            <a:ext cx="3273836" cy="162777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19988677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3753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3 525 195.0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2 643 139.3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2 554 352.5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919 414.7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801 101.9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808 455.2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2 058 968.6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1 400 630.5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1 308 747.1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180 925.2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180 134.7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180 378.1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6 870.2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2 248.6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2 296.1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131 963.3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47 766.1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42 555.2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227 053.0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211 257.5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211 920.8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7" y="569709"/>
            <a:ext cx="1920406" cy="1402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482" y="619746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403" y="3327792"/>
            <a:ext cx="2987299" cy="1615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0" y="3266827"/>
            <a:ext cx="2523963" cy="1676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428" y="4829695"/>
            <a:ext cx="3689950" cy="2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-68362"/>
            <a:ext cx="4401693" cy="292633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98746" y="125109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41037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165 933.5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165 596.6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166 058.6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102 317.1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102 339.8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102 394.8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268 250.6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267 936.4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268 453.4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47284369"/>
              </p:ext>
            </p:extLst>
          </p:nvPr>
        </p:nvGraphicFramePr>
        <p:xfrm>
          <a:off x="6507743" y="2477470"/>
          <a:ext cx="5541033" cy="438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26971" y="2277964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8" y="2155100"/>
            <a:ext cx="4688230" cy="2414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799" y="3748069"/>
            <a:ext cx="4340728" cy="316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73" y="3720634"/>
            <a:ext cx="347502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59632016"/>
              </p:ext>
            </p:extLst>
          </p:nvPr>
        </p:nvGraphicFramePr>
        <p:xfrm>
          <a:off x="176981" y="1297857"/>
          <a:ext cx="11867535" cy="569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49746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287210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60.0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74526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10 451.5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10 500.0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10 500.0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10 190.0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2 190.0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21 375.0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21 375.0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18 865.0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12 093.5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11 768.9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11 768.9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58 447.3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53 833.9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43 323.9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40401894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8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271557" y="2917675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2 000,0</a:t>
            </a: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680065" y="4422812"/>
            <a:ext cx="2989095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10 337,3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8 000,0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115" y="2785470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37" y="2330933"/>
            <a:ext cx="4346217" cy="2572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05095" y="491308"/>
            <a:ext cx="3434300" cy="15478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0" y="174314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5042876" y="606165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653250" y="3112491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660,0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660,0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05095" y="5160354"/>
            <a:ext cx="3434300" cy="1364152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«Вектор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детства, семьи, материнства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образованияия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3" name="Выноска со стрелками влево/вправо 12"/>
          <p:cNvSpPr/>
          <p:nvPr/>
        </p:nvSpPr>
        <p:spPr>
          <a:xfrm>
            <a:off x="4822809" y="5387892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2 510,0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2 510,0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69" y="4635890"/>
            <a:ext cx="3359704" cy="2102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9347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96296457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9556745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6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7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8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10 275,5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6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7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8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 год – </a:t>
            </a:r>
            <a:r>
              <a:rPr lang="en-US" sz="1300" b="1" dirty="0" smtClean="0">
                <a:solidFill>
                  <a:schemeClr val="accent6">
                    <a:lumMod val="25000"/>
                  </a:schemeClr>
                </a:solidFill>
              </a:rPr>
              <a:t>1 378,5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140632715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07" y="-31077"/>
            <a:ext cx="12601524" cy="688907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3149419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754" y="4301144"/>
            <a:ext cx="1871179" cy="75149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1788" y="4329734"/>
            <a:ext cx="1915403" cy="7530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3370" y="2539581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2028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1 577,4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67852" y="3290190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198,6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год – 198,6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2028 год – 198,6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44" y="905804"/>
            <a:ext cx="2834640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-71776" y="1409801"/>
            <a:ext cx="3425822" cy="1042433"/>
          </a:xfrm>
          <a:prstGeom prst="wedgeEllipseCallout">
            <a:avLst>
              <a:gd name="adj1" fmla="val 98936"/>
              <a:gd name="adj2" fmla="val -5130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 обеспечение бесплатным двухразовым питанием детей-инвалидов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7247467" y="1007534"/>
            <a:ext cx="4907741" cy="2214666"/>
          </a:xfrm>
          <a:prstGeom prst="wedgeEllipseCallout">
            <a:avLst>
              <a:gd name="adj1" fmla="val -68565"/>
              <a:gd name="adj2" fmla="val -3119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</p:txBody>
      </p:sp>
      <p:sp>
        <p:nvSpPr>
          <p:cNvPr id="20" name="Стрелка вверх 19"/>
          <p:cNvSpPr/>
          <p:nvPr/>
        </p:nvSpPr>
        <p:spPr>
          <a:xfrm rot="14683968">
            <a:off x="1122378" y="3576227"/>
            <a:ext cx="176921" cy="8945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2730300" y="3554151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93433" y="5120021"/>
            <a:ext cx="339153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3041329" y="5197437"/>
            <a:ext cx="359166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2840546">
            <a:off x="10404899" y="4504589"/>
            <a:ext cx="51660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5683404" y="763246"/>
            <a:ext cx="146320" cy="148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2685327" y="5495563"/>
            <a:ext cx="1071169" cy="1100747"/>
            <a:chOff x="-133134" y="23311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27" name="Овал 26"/>
            <p:cNvSpPr/>
            <p:nvPr/>
          </p:nvSpPr>
          <p:spPr>
            <a:xfrm>
              <a:off x="-133134" y="23311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 txBox="1"/>
            <p:nvPr/>
          </p:nvSpPr>
          <p:spPr>
            <a:xfrm>
              <a:off x="9406" y="177486"/>
              <a:ext cx="838200" cy="8018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243 рубля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050310" y="4750761"/>
            <a:ext cx="1871179" cy="75149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062908" y="4809649"/>
            <a:ext cx="1915403" cy="7530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443665" y="5757253"/>
            <a:ext cx="1071169" cy="1100747"/>
            <a:chOff x="0" y="35729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32" name="Овал 31"/>
            <p:cNvSpPr/>
            <p:nvPr/>
          </p:nvSpPr>
          <p:spPr>
            <a:xfrm>
              <a:off x="0" y="35729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Овал 4"/>
            <p:cNvSpPr txBox="1"/>
            <p:nvPr/>
          </p:nvSpPr>
          <p:spPr>
            <a:xfrm>
              <a:off x="156869" y="196930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125 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672785" y="5790731"/>
            <a:ext cx="1071169" cy="1100747"/>
            <a:chOff x="0" y="35729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35" name="Овал 34"/>
            <p:cNvSpPr/>
            <p:nvPr/>
          </p:nvSpPr>
          <p:spPr>
            <a:xfrm>
              <a:off x="0" y="35729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Овал 4"/>
            <p:cNvSpPr txBox="1"/>
            <p:nvPr/>
          </p:nvSpPr>
          <p:spPr>
            <a:xfrm>
              <a:off x="156869" y="196930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146 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sp>
        <p:nvSpPr>
          <p:cNvPr id="37" name="Стрелка вправо 36"/>
          <p:cNvSpPr/>
          <p:nvPr/>
        </p:nvSpPr>
        <p:spPr>
          <a:xfrm rot="7878496">
            <a:off x="8104745" y="4397276"/>
            <a:ext cx="592886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5168518">
            <a:off x="11094056" y="5609153"/>
            <a:ext cx="195799" cy="135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5168518">
            <a:off x="7872244" y="5565824"/>
            <a:ext cx="195799" cy="135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0271"/>
            <a:ext cx="12192000" cy="684529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532909" y="1087694"/>
            <a:ext cx="5137266" cy="123155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5956085" y="553480"/>
            <a:ext cx="279829" cy="53421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561138" y="2686215"/>
            <a:ext cx="2545541" cy="1278956"/>
          </a:xfrm>
          <a:prstGeom prst="wedgeEllipseCallout">
            <a:avLst>
              <a:gd name="adj1" fmla="val 66177"/>
              <a:gd name="adj2" fmla="val -10088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Областной бюджет </a:t>
            </a:r>
          </a:p>
          <a:p>
            <a:pPr algn="ctr"/>
            <a:endParaRPr lang="ru-RU" sz="8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2026 год – 6 303,5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2027 год – 6 186,4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2028 год – 6 186,4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670175" y="2673975"/>
            <a:ext cx="2545541" cy="1278956"/>
          </a:xfrm>
          <a:prstGeom prst="wedgeEllipseCallout">
            <a:avLst>
              <a:gd name="adj1" fmla="val -48772"/>
              <a:gd name="adj2" fmla="val -9763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Местный бюджет </a:t>
            </a:r>
          </a:p>
          <a:p>
            <a:pPr algn="ctr"/>
            <a:endParaRPr lang="ru-RU" sz="8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2026 год – 1 291,1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2027 год – 1 953,6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2028 год – 1 953,6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3908" y="4304377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85604" y="4304377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967461986"/>
              </p:ext>
            </p:extLst>
          </p:nvPr>
        </p:nvGraphicFramePr>
        <p:xfrm>
          <a:off x="442450" y="5287838"/>
          <a:ext cx="5328458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Стрелка вправо 23"/>
          <p:cNvSpPr/>
          <p:nvPr/>
        </p:nvSpPr>
        <p:spPr>
          <a:xfrm rot="5400000">
            <a:off x="3065314" y="4970037"/>
            <a:ext cx="300035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991730379"/>
              </p:ext>
            </p:extLst>
          </p:nvPr>
        </p:nvGraphicFramePr>
        <p:xfrm>
          <a:off x="6571701" y="5228708"/>
          <a:ext cx="5328458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Стрелка вправо 25"/>
          <p:cNvSpPr/>
          <p:nvPr/>
        </p:nvSpPr>
        <p:spPr>
          <a:xfrm rot="5400000">
            <a:off x="8775090" y="4945921"/>
            <a:ext cx="300035" cy="217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60173111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008670" y="5841290"/>
            <a:ext cx="1641987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104 ребенка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457487" y="2195498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857277" y="2197567"/>
            <a:ext cx="3807223" cy="236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21" y="3700216"/>
            <a:ext cx="3773751" cy="3340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550354" y="778242"/>
            <a:ext cx="4340910" cy="210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11374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315 320,3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315 077,9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316 344,5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88" y="2711370"/>
            <a:ext cx="4714127" cy="43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13 904,0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13 904,0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13 904,0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0,0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4 000,0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10 000,0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236 110,4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240 724,1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246 840,0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0356" y="93513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2024-2028 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60585"/>
              </p:ext>
            </p:extLst>
          </p:nvPr>
        </p:nvGraphicFramePr>
        <p:xfrm>
          <a:off x="573580" y="623452"/>
          <a:ext cx="10914611" cy="584753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03036">
                  <a:extLst>
                    <a:ext uri="{9D8B030D-6E8A-4147-A177-3AD203B41FA5}">
                      <a16:colId xmlns:a16="http://schemas.microsoft.com/office/drawing/2014/main" val="206342792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1757581445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148282983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4124015099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396111015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803816034"/>
                    </a:ext>
                  </a:extLst>
                </a:gridCol>
              </a:tblGrid>
              <a:tr h="415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План 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План 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План 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План 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05170"/>
                  </a:ext>
                </a:extLst>
              </a:tr>
              <a:tr h="567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1 620,0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1 </a:t>
                      </a:r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289,9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000,0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35148"/>
                  </a:ext>
                </a:extLst>
              </a:tr>
              <a:tr h="4718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285,6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400,1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485,0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485,0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2314480"/>
                  </a:ext>
                </a:extLst>
              </a:tr>
              <a:tr h="502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"Старшему поколению-активное долголетие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659,8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660,0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0713546"/>
                  </a:ext>
                </a:extLst>
              </a:tr>
              <a:tr h="1064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"Содействие развитию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" Налог на профессиональный доход" осуществляющих деятельность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23 029,9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33 </a:t>
                      </a:r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030,0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030,0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030,0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7622193"/>
                  </a:ext>
                </a:extLst>
              </a:tr>
              <a:tr h="5652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"Вектор детства, семьи, материнства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1 434,7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1 </a:t>
                      </a:r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590,1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510,0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510,0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6885207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831,3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2 </a:t>
                      </a:r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196,6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284,0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509,0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71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631,0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455744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"Район моей мечты"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j-lt"/>
                        </a:rPr>
                        <a:t>73 </a:t>
                      </a:r>
                      <a:r>
                        <a:rPr lang="ru-RU" sz="1100" b="0" i="0" u="none" strike="noStrike" dirty="0" smtClean="0">
                          <a:effectLst/>
                          <a:latin typeface="+mj-lt"/>
                        </a:rPr>
                        <a:t>053,4</a:t>
                      </a:r>
                      <a:endParaRPr lang="ru-RU" sz="11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894,7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894,7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9030957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3 657,1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575,9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10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397,3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060,0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13677"/>
                  </a:ext>
                </a:extLst>
              </a:tr>
              <a:tr h="4904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40 665,2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59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204,8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772 784,8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701 238,2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706 875,9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057570787"/>
                  </a:ext>
                </a:extLst>
              </a:tr>
              <a:tr h="498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17 668,1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15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725,2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32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526,6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29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191,0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29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488,7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4780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329701"/>
              </p:ext>
            </p:extLst>
          </p:nvPr>
        </p:nvGraphicFramePr>
        <p:xfrm>
          <a:off x="573579" y="365760"/>
          <a:ext cx="11014363" cy="6181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69123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2338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1239"/>
                  </a:ext>
                </a:extLst>
              </a:tr>
              <a:tr h="233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637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62 892,3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75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620,5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169 787,7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171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087,4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172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229,5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5618744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17 346,0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10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420,9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16 649,5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743,9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743,9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067816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9 086,1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14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831,0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12 895,0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895,0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895,0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9753507"/>
                  </a:ext>
                </a:extLst>
              </a:tr>
              <a:tr h="471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дополнительного образования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89 593,1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176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664,9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117 978,2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115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169,0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115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368,8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9755668"/>
                  </a:ext>
                </a:extLst>
              </a:tr>
              <a:tr h="56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324 529,4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586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930,4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1 974 092,7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1 342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277,8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1 250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967,9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8783972"/>
                  </a:ext>
                </a:extLst>
              </a:tr>
              <a:tr h="523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"Организация деятельности муниципального казенного учреждения "Ресурсный центр Управления образованием"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192 295,4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179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835,6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180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201,1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1054426"/>
                  </a:ext>
                </a:extLst>
              </a:tr>
              <a:tr h="618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"Организация деятельности муниципального казенного учреждения "Многофункциональный центр управления культуры и спорта"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94 212,6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94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235,3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94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290,3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0795263"/>
                  </a:ext>
                </a:extLst>
              </a:tr>
              <a:tr h="412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культуры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10 412,8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348,0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215 316,7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217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317,8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217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723,4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076825"/>
                  </a:ext>
                </a:extLst>
              </a:tr>
              <a:tr h="516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277 088,9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383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917,6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315 263,4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315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021,0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316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337,6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377380"/>
                  </a:ext>
                </a:extLst>
              </a:tr>
              <a:tr h="5084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"Доступная среда для инвалидов и маломобильных групп населения"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5 065,0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261,4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11 055,0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230,0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230,0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3777300"/>
                  </a:ext>
                </a:extLst>
              </a:tr>
              <a:tr h="5170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1 633,7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31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705,0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137 855,4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76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382,2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50 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196,4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201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87546"/>
              </p:ext>
            </p:extLst>
          </p:nvPr>
        </p:nvGraphicFramePr>
        <p:xfrm>
          <a:off x="598517" y="365760"/>
          <a:ext cx="10989424" cy="556615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44184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2255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Прогноз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Проект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81239"/>
                  </a:ext>
                </a:extLst>
              </a:tr>
              <a:tr h="225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2028 </a:t>
                      </a:r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"Профилактика терроризма и экстремизма на территории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14 551,9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+mn-lt"/>
                        </a:rPr>
                        <a:t>17 666.9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5 948,7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190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970904473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41 889,0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+mn-lt"/>
                        </a:rPr>
                        <a:t>55 787.3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50 730,1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111254014"/>
                  </a:ext>
                </a:extLst>
              </a:tr>
              <a:tr h="546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1 023,2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4 209.1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6 971,8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1 551,7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3663519248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"Переселение граждан, проживающих на территории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образования, из аварийного жилищного фонда, признанного таковым после 1 января 2017 года"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2 429 774,9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859234632"/>
                  </a:ext>
                </a:extLst>
              </a:tr>
              <a:tr h="3241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"Молодежная политика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района"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5 127,6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+mn-lt"/>
                        </a:rPr>
                        <a:t>51 762.0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124 816,6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40 619,4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35 518,5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801992312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"Развитие туризма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956.9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2 150,0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1 700,0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36970839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4 393,5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+mn-lt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14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700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14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700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82551737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Муниципальная программа "Система выявления, поддержки и развития способностей и талантов у детей и молодежи </a:t>
                      </a:r>
                      <a:r>
                        <a:rPr lang="ru-RU" sz="1100" b="0" i="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2 060,0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510855565"/>
                  </a:ext>
                </a:extLst>
              </a:tr>
              <a:tr h="6263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449,9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438,0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450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0,0</a:t>
                      </a:r>
                      <a:endParaRPr lang="ru-RU" sz="11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457758419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ИТОГО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954 734,2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smtClean="0">
                          <a:effectLst/>
                          <a:latin typeface="+mn-lt"/>
                        </a:rPr>
                        <a:t>1 629 605,7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4 290 906,5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3 343 663,4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5 698 757,0</a:t>
                      </a:r>
                      <a:endParaRPr lang="ru-RU" sz="1100" b="1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2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8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7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дефицита </a:t>
            </a: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1091349"/>
              </p:ext>
            </p:extLst>
          </p:nvPr>
        </p:nvGraphicFramePr>
        <p:xfrm>
          <a:off x="401297" y="600702"/>
          <a:ext cx="9969351" cy="210685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6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1560131551"/>
                    </a:ext>
                  </a:extLst>
                </a:gridCol>
                <a:gridCol w="1629294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(факт)</a:t>
                      </a: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5 893 777,9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4 884 416,9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4 856 278,0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6 777 185,6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2 906 120,9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2 932 535,4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3 051 915,3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3 169 738,3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145,4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881,5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362,7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3 607 447,3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5 982 620,7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5 178 137,5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4 944 612,3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6 894 356,9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386 951,3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- 88 842,8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-293 720,6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-88 334,3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-117 171,3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03271874"/>
              </p:ext>
            </p:extLst>
          </p:nvPr>
        </p:nvGraphicFramePr>
        <p:xfrm>
          <a:off x="-1" y="4226012"/>
          <a:ext cx="3805881" cy="2631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0173" y="2764560"/>
            <a:ext cx="1371600" cy="209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9311" y="4568874"/>
            <a:ext cx="744420" cy="299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5 281 604,7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58800" y="4619293"/>
            <a:ext cx="737419" cy="27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884 416,9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02775" y="4677868"/>
            <a:ext cx="737419" cy="26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856 278,0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9718" y="4257925"/>
            <a:ext cx="737419" cy="24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6 777 185,6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5891547"/>
              </p:ext>
            </p:extLst>
          </p:nvPr>
        </p:nvGraphicFramePr>
        <p:xfrm>
          <a:off x="3646013" y="2942649"/>
          <a:ext cx="4269417" cy="211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805880" y="3260347"/>
            <a:ext cx="698269" cy="25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81856" y="3417748"/>
            <a:ext cx="721068" cy="31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4 194 612,3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192849710"/>
              </p:ext>
            </p:extLst>
          </p:nvPr>
        </p:nvGraphicFramePr>
        <p:xfrm>
          <a:off x="8064306" y="2854681"/>
          <a:ext cx="3970377" cy="20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16961658"/>
              </p:ext>
            </p:extLst>
          </p:nvPr>
        </p:nvGraphicFramePr>
        <p:xfrm>
          <a:off x="4277712" y="5184825"/>
          <a:ext cx="4896463" cy="15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22723" y="4434321"/>
            <a:ext cx="744420" cy="255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893 777,9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10043</TotalTime>
  <Words>5618</Words>
  <Application>Microsoft Office PowerPoint</Application>
  <PresentationFormat>Широкоэкранный</PresentationFormat>
  <Paragraphs>1588</Paragraphs>
  <Slides>49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49</vt:i4>
      </vt:variant>
    </vt:vector>
  </HeadingPairs>
  <TitlesOfParts>
    <vt:vector size="63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1_Аспект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Презентация PowerPoint</vt:lpstr>
      <vt:lpstr>ПОКАЗАТЕЛИ ПОСТУПЛЕНИЯ ДОХОДОВ В РАЙОННЫЙ БЮДЖЕТ  В 2024-2028 ГОДАХ (тыс. руб.)</vt:lpstr>
      <vt:lpstr>Налоговые доходы бюджета  на 2024 - 2028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Удельный вес отдельных направлений расходов бюджета в общем объеме расходов, запланированных на 2026 год (в тыс.рублей)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2026 -2028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2026 – 2028 годы (тыс. руб.)    </vt:lpstr>
      <vt:lpstr>Распределение расходов бюджета Усть-Кутского муниципального образования  на 2026 - 2028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516</cp:revision>
  <cp:lastPrinted>2025-12-25T02:29:39Z</cp:lastPrinted>
  <dcterms:created xsi:type="dcterms:W3CDTF">2022-11-16T04:51:42Z</dcterms:created>
  <dcterms:modified xsi:type="dcterms:W3CDTF">2026-01-10T07:53:23Z</dcterms:modified>
</cp:coreProperties>
</file>