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3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9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05" r:id="rId3"/>
    <p:sldId id="329" r:id="rId4"/>
    <p:sldId id="327" r:id="rId5"/>
    <p:sldId id="271" r:id="rId6"/>
    <p:sldId id="304" r:id="rId7"/>
    <p:sldId id="273" r:id="rId8"/>
    <p:sldId id="274" r:id="rId9"/>
    <p:sldId id="275" r:id="rId10"/>
    <p:sldId id="276" r:id="rId11"/>
    <p:sldId id="297" r:id="rId12"/>
    <p:sldId id="277" r:id="rId13"/>
    <p:sldId id="278" r:id="rId14"/>
    <p:sldId id="279" r:id="rId15"/>
    <p:sldId id="280" r:id="rId16"/>
    <p:sldId id="281" r:id="rId17"/>
    <p:sldId id="318" r:id="rId18"/>
    <p:sldId id="307" r:id="rId19"/>
    <p:sldId id="308" r:id="rId20"/>
    <p:sldId id="328" r:id="rId21"/>
    <p:sldId id="298" r:id="rId22"/>
    <p:sldId id="282" r:id="rId23"/>
    <p:sldId id="285" r:id="rId24"/>
    <p:sldId id="310" r:id="rId25"/>
    <p:sldId id="286" r:id="rId26"/>
    <p:sldId id="311" r:id="rId27"/>
    <p:sldId id="287" r:id="rId28"/>
    <p:sldId id="290" r:id="rId29"/>
    <p:sldId id="291" r:id="rId30"/>
    <p:sldId id="314" r:id="rId31"/>
    <p:sldId id="322" r:id="rId32"/>
    <p:sldId id="316" r:id="rId33"/>
    <p:sldId id="323" r:id="rId34"/>
    <p:sldId id="315" r:id="rId35"/>
    <p:sldId id="292" r:id="rId36"/>
    <p:sldId id="325" r:id="rId37"/>
    <p:sldId id="293" r:id="rId38"/>
    <p:sldId id="295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BA"/>
    <a:srgbClr val="FF99FF"/>
    <a:srgbClr val="FA9F26"/>
    <a:srgbClr val="A02085"/>
    <a:srgbClr val="05D0EB"/>
    <a:srgbClr val="EC34E3"/>
    <a:srgbClr val="636D9D"/>
    <a:srgbClr val="37CBE9"/>
    <a:srgbClr val="FFCB25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84" autoAdjust="0"/>
  </p:normalViewPr>
  <p:slideViewPr>
    <p:cSldViewPr>
      <p:cViewPr varScale="1">
        <p:scale>
          <a:sx n="114" d="100"/>
          <a:sy n="114" d="100"/>
        </p:scale>
        <p:origin x="15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282.7</c:v>
                </c:pt>
                <c:pt idx="1">
                  <c:v>284.10000000000002</c:v>
                </c:pt>
                <c:pt idx="2">
                  <c:v>265.10000000000002</c:v>
                </c:pt>
                <c:pt idx="3">
                  <c:v>287.39999999999998</c:v>
                </c:pt>
                <c:pt idx="4">
                  <c:v>300.3</c:v>
                </c:pt>
                <c:pt idx="5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7-41E7-B162-2E0F5DF62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56704"/>
        <c:axId val="49262592"/>
        <c:axId val="0"/>
      </c:bar3DChart>
      <c:catAx>
        <c:axId val="492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262592"/>
        <c:crosses val="autoZero"/>
        <c:auto val="1"/>
        <c:lblAlgn val="ctr"/>
        <c:lblOffset val="100"/>
        <c:noMultiLvlLbl val="0"/>
      </c:catAx>
      <c:valAx>
        <c:axId val="49262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459-42E8-9CD6-7CF96B95A1E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459-42E8-9CD6-7CF96B95A1E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459-42E8-9CD6-7CF96B95A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1041946.3</c:v>
                </c:pt>
                <c:pt idx="1">
                  <c:v>161368.4</c:v>
                </c:pt>
                <c:pt idx="2">
                  <c:v>1142430.8999999999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9-42E8-9CD6-7CF96B95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1</a:t>
            </a:r>
            <a:endParaRPr lang="ru-RU" dirty="0"/>
          </a:p>
        </c:rich>
      </c:tx>
      <c:layout>
        <c:manualLayout>
          <c:xMode val="edge"/>
          <c:yMode val="edge"/>
          <c:x val="0.37058553323135041"/>
          <c:y val="0"/>
        </c:manualLayout>
      </c:layout>
      <c:overlay val="0"/>
    </c:title>
    <c:autoTitleDeleted val="0"/>
    <c:view3D>
      <c:rotX val="2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97557666214382"/>
          <c:y val="1.8304969943273219E-3"/>
          <c:w val="0.86187581721689044"/>
          <c:h val="0.9981692407378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3A6-4D3F-B904-5BDBE371B69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3A6-4D3F-B904-5BDBE371B69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53A6-4D3F-B904-5BDBE371B69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53A6-4D3F-B904-5BDBE371B69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53A6-4D3F-B904-5BDBE371B69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53A6-4D3F-B904-5BDBE371B69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53A6-4D3F-B904-5BDBE371B69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53A6-4D3F-B904-5BDBE371B69C}"/>
              </c:ext>
            </c:extLst>
          </c:dPt>
          <c:dPt>
            <c:idx val="9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3A6-4D3F-B904-5BDBE371B69C}"/>
              </c:ext>
            </c:extLst>
          </c:dPt>
          <c:dLbls>
            <c:dLbl>
              <c:idx val="1"/>
              <c:layout>
                <c:manualLayout>
                  <c:x val="-5.3037959807262901E-3"/>
                  <c:y val="6.5725171450342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D3F-B904-5BDBE371B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897058</c:v>
                </c:pt>
                <c:pt idx="1">
                  <c:v>13909.4</c:v>
                </c:pt>
                <c:pt idx="2">
                  <c:v>55273.4</c:v>
                </c:pt>
                <c:pt idx="3">
                  <c:v>7137</c:v>
                </c:pt>
                <c:pt idx="4">
                  <c:v>30274.799999999999</c:v>
                </c:pt>
                <c:pt idx="5">
                  <c:v>45941</c:v>
                </c:pt>
                <c:pt idx="6">
                  <c:v>76579.399999999994</c:v>
                </c:pt>
                <c:pt idx="7">
                  <c:v>8029.6</c:v>
                </c:pt>
                <c:pt idx="8">
                  <c:v>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A6-4D3F-B904-5BDBE371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9253478540698552"/>
          <c:y val="0.1244959710358979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618261273106932E-3"/>
          <c:w val="1"/>
          <c:h val="0.817399373925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дог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54B-443B-8FF4-31D719C1043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54B-443B-8FF4-31D719C10437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D54B-443B-8FF4-31D719C1043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D54B-443B-8FF4-31D719C10437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D54B-443B-8FF4-31D719C1043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D54B-443B-8FF4-31D719C10437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D54B-443B-8FF4-31D719C1043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D54B-443B-8FF4-31D719C10437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D54B-443B-8FF4-31D719C10437}"/>
              </c:ext>
            </c:extLst>
          </c:dPt>
          <c:dLbls>
            <c:dLbl>
              <c:idx val="1"/>
              <c:layout>
                <c:manualLayout>
                  <c:x val="2.0525736603978868E-3"/>
                  <c:y val="0.13043975505989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B-443B-8FF4-31D719C10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932941</c:v>
                </c:pt>
                <c:pt idx="1">
                  <c:v>14579.2</c:v>
                </c:pt>
                <c:pt idx="2">
                  <c:v>48057.1</c:v>
                </c:pt>
                <c:pt idx="3">
                  <c:v>7137</c:v>
                </c:pt>
                <c:pt idx="4">
                  <c:v>30745</c:v>
                </c:pt>
                <c:pt idx="5">
                  <c:v>39941</c:v>
                </c:pt>
                <c:pt idx="6">
                  <c:v>79492.600000000006</c:v>
                </c:pt>
                <c:pt idx="7">
                  <c:v>7353.5</c:v>
                </c:pt>
                <c:pt idx="8">
                  <c:v>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4B-443B-8FF4-31D719C1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87713737637357347"/>
          <c:y val="0.2035352399441274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09536935445196"/>
          <c:y val="0.17319624905031755"/>
          <c:w val="0.52904630645548034"/>
          <c:h val="0.6831302501565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38A-4672-A4A4-58EC53C1F1F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38A-4672-A4A4-58EC53C1F1F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838A-4672-A4A4-58EC53C1F1F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838A-4672-A4A4-58EC53C1F1F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838A-4672-A4A4-58EC53C1F1FC}"/>
              </c:ext>
            </c:extLst>
          </c:dPt>
          <c:dPt>
            <c:idx val="5"/>
            <c:bubble3D val="0"/>
            <c:spPr>
              <a:solidFill>
                <a:srgbClr val="FFCB25"/>
              </a:solidFill>
            </c:spPr>
            <c:extLst>
              <c:ext xmlns:c16="http://schemas.microsoft.com/office/drawing/2014/chart" uri="{C3380CC4-5D6E-409C-BE32-E72D297353CC}">
                <c16:uniqueId val="{0000000B-838A-4672-A4A4-58EC53C1F1F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838A-4672-A4A4-58EC53C1F1F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838A-4672-A4A4-58EC53C1F1FC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838A-4672-A4A4-58EC53C1F1FC}"/>
              </c:ext>
            </c:extLst>
          </c:dPt>
          <c:dLbls>
            <c:dLbl>
              <c:idx val="1"/>
              <c:layout>
                <c:manualLayout>
                  <c:x val="5.1360220728162822E-3"/>
                  <c:y val="9.8316613900552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8A-4672-A4A4-58EC53C1F1FC}"/>
                </c:ext>
              </c:extLst>
            </c:dLbl>
            <c:dLbl>
              <c:idx val="4"/>
              <c:layout>
                <c:manualLayout>
                  <c:x val="1.5811936951858196E-3"/>
                  <c:y val="-0.114308136168857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8A-4672-A4A4-58EC53C1F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970257</c:v>
                </c:pt>
                <c:pt idx="1">
                  <c:v>14579.2</c:v>
                </c:pt>
                <c:pt idx="2">
                  <c:v>49971.8</c:v>
                </c:pt>
                <c:pt idx="3">
                  <c:v>7137</c:v>
                </c:pt>
                <c:pt idx="4">
                  <c:v>31228</c:v>
                </c:pt>
                <c:pt idx="5">
                  <c:v>39767</c:v>
                </c:pt>
                <c:pt idx="6">
                  <c:v>82460.100000000006</c:v>
                </c:pt>
                <c:pt idx="7">
                  <c:v>7480.8</c:v>
                </c:pt>
                <c:pt idx="8">
                  <c:v>432.5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8A-4672-A4A4-58EC53C1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757428484845117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2"/>
              <c:layout>
                <c:manualLayout>
                  <c:x val="7.2879872851592635E-3"/>
                  <c:y val="-2.809126411028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B-45AF-95A2-8C8DC7ED7A62}"/>
                </c:ext>
              </c:extLst>
            </c:dLbl>
            <c:dLbl>
              <c:idx val="3"/>
              <c:layout>
                <c:manualLayout>
                  <c:x val="2.3321559312509812E-2"/>
                  <c:y val="-7.77911929207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B-45AF-95A2-8C8DC7ED7A62}"/>
                </c:ext>
              </c:extLst>
            </c:dLbl>
            <c:dLbl>
              <c:idx val="4"/>
              <c:layout>
                <c:manualLayout>
                  <c:x val="1.6033572027350496E-2"/>
                  <c:y val="-0.10156072409104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EB-45AF-95A2-8C8DC7ED7A62}"/>
                </c:ext>
              </c:extLst>
            </c:dLbl>
            <c:dLbl>
              <c:idx val="5"/>
              <c:layout>
                <c:manualLayout>
                  <c:x val="1.7491169484382358E-2"/>
                  <c:y val="-0.1231693887912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B-45AF-95A2-8C8DC7ED7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742385.6</c:v>
                </c:pt>
                <c:pt idx="1">
                  <c:v>838329</c:v>
                </c:pt>
                <c:pt idx="2">
                  <c:v>865886</c:v>
                </c:pt>
                <c:pt idx="3">
                  <c:v>897058</c:v>
                </c:pt>
                <c:pt idx="4">
                  <c:v>932941</c:v>
                </c:pt>
                <c:pt idx="5">
                  <c:v>970257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C2E-8804-E126A84D1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26336"/>
        <c:axId val="54944512"/>
        <c:axId val="0"/>
      </c:bar3DChart>
      <c:catAx>
        <c:axId val="549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4944512"/>
        <c:crosses val="autoZero"/>
        <c:auto val="1"/>
        <c:lblAlgn val="ctr"/>
        <c:lblOffset val="100"/>
        <c:noMultiLvlLbl val="0"/>
      </c:catAx>
      <c:valAx>
        <c:axId val="549445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49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70-4505-9333-C386CBA6B2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0-4505-9333-C386CBA6B2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70-4505-9333-C386CBA6B2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0-4505-9333-C386CBA6B2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670-4505-9333-C386CBA6B260}"/>
              </c:ext>
            </c:extLst>
          </c:dPt>
          <c:dLbls>
            <c:dLbl>
              <c:idx val="0"/>
              <c:layout>
                <c:manualLayout>
                  <c:x val="2.915080142610417E-3"/>
                  <c:y val="-0.15558238584159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70-4505-9333-C386CBA6B260}"/>
                </c:ext>
              </c:extLst>
            </c:dLbl>
            <c:dLbl>
              <c:idx val="1"/>
              <c:layout>
                <c:manualLayout>
                  <c:x val="1.1660779656254906E-2"/>
                  <c:y val="-0.287395240512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70-4505-9333-C386CBA6B260}"/>
                </c:ext>
              </c:extLst>
            </c:dLbl>
            <c:dLbl>
              <c:idx val="2"/>
              <c:layout>
                <c:manualLayout>
                  <c:x val="7.2879872851593164E-3"/>
                  <c:y val="-0.3068430387431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70-4505-9333-C386CBA6B260}"/>
                </c:ext>
              </c:extLst>
            </c:dLbl>
            <c:dLbl>
              <c:idx val="3"/>
              <c:layout>
                <c:manualLayout>
                  <c:x val="7.2879872851592097E-3"/>
                  <c:y val="-0.33061256991338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0-4505-9333-C386CBA6B260}"/>
                </c:ext>
              </c:extLst>
            </c:dLbl>
            <c:dLbl>
              <c:idx val="4"/>
              <c:layout>
                <c:manualLayout>
                  <c:x val="1.16607796562548E-2"/>
                  <c:y val="-0.39976029695409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0-4505-9333-C386CBA6B260}"/>
                </c:ext>
              </c:extLst>
            </c:dLbl>
            <c:dLbl>
              <c:idx val="5"/>
              <c:layout>
                <c:manualLayout>
                  <c:x val="5.830389828127453E-3"/>
                  <c:y val="-0.40408202989414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70-4505-9333-C386CBA6B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12194.6</c:v>
                </c:pt>
                <c:pt idx="1">
                  <c:v>13608.7</c:v>
                </c:pt>
                <c:pt idx="2">
                  <c:v>13774.6</c:v>
                </c:pt>
                <c:pt idx="3">
                  <c:v>13909.4</c:v>
                </c:pt>
                <c:pt idx="4">
                  <c:v>14579.2</c:v>
                </c:pt>
                <c:pt idx="5">
                  <c:v>14579.2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70-4505-9333-C386CBA6B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589760"/>
        <c:axId val="57591296"/>
        <c:axId val="0"/>
      </c:bar3DChart>
      <c:catAx>
        <c:axId val="575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591296"/>
        <c:crosses val="autoZero"/>
        <c:auto val="1"/>
        <c:lblAlgn val="ctr"/>
        <c:lblOffset val="100"/>
        <c:noMultiLvlLbl val="0"/>
      </c:catAx>
      <c:valAx>
        <c:axId val="5759129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75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1A-47F2-9EB7-9FD864308E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1A-47F2-9EB7-9FD864308E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A-47F2-9EB7-9FD864308E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C1A-47F2-9EB7-9FD864308E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C1A-47F2-9EB7-9FD864308EED}"/>
              </c:ext>
            </c:extLst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A-47F2-9EB7-9FD864308EED}"/>
                </c:ext>
              </c:extLst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1A-47F2-9EB7-9FD864308EED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A-47F2-9EB7-9FD864308EED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1A-47F2-9EB7-9FD864308EED}"/>
                </c:ext>
              </c:extLst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1A-47F2-9EB7-9FD864308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ожидаимое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36721.699999999997</c:v>
                </c:pt>
                <c:pt idx="1">
                  <c:v>42830.5</c:v>
                </c:pt>
                <c:pt idx="2">
                  <c:v>38116</c:v>
                </c:pt>
                <c:pt idx="3">
                  <c:v>46026.1</c:v>
                </c:pt>
                <c:pt idx="4">
                  <c:v>47867.1</c:v>
                </c:pt>
                <c:pt idx="5">
                  <c:v>49781.8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1A-47F2-9EB7-9FD86430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743040"/>
        <c:axId val="56744576"/>
        <c:axId val="0"/>
      </c:bar3DChart>
      <c:catAx>
        <c:axId val="567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6744576"/>
        <c:crosses val="autoZero"/>
        <c:auto val="1"/>
        <c:lblAlgn val="ctr"/>
        <c:lblOffset val="100"/>
        <c:noMultiLvlLbl val="0"/>
      </c:catAx>
      <c:valAx>
        <c:axId val="567445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567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698144651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9-49C7-B2D7-E99E7EE331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9-49C7-B2D7-E99E7EE331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9-49C7-B2D7-E99E7EE331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9-49C7-B2D7-E99E7EE331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E9-49C7-B2D7-E99E7EE3316E}"/>
              </c:ext>
            </c:extLst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9-49C7-B2D7-E99E7EE3316E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9-49C7-B2D7-E99E7EE3316E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E9-49C7-B2D7-E99E7EE3316E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9-49C7-B2D7-E99E7EE3316E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E9-49C7-B2D7-E99E7EE33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39233.9</c:v>
                </c:pt>
                <c:pt idx="1">
                  <c:v>41189.800000000003</c:v>
                </c:pt>
                <c:pt idx="2">
                  <c:v>36224.6</c:v>
                </c:pt>
                <c:pt idx="3">
                  <c:v>9056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E9-49C7-B2D7-E99E7EE33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10720"/>
        <c:axId val="84116608"/>
        <c:axId val="0"/>
      </c:bar3DChart>
      <c:catAx>
        <c:axId val="841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4116608"/>
        <c:crosses val="autoZero"/>
        <c:auto val="1"/>
        <c:lblAlgn val="ctr"/>
        <c:lblOffset val="100"/>
        <c:noMultiLvlLbl val="0"/>
      </c:catAx>
      <c:valAx>
        <c:axId val="841166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841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3-4777-8AC8-69F01439F7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3-4777-8AC8-69F01439F7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3-4777-8AC8-69F01439F7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A3-4777-8AC8-69F01439F7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A3-4777-8AC8-69F01439F76F}"/>
              </c:ext>
            </c:extLst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A3-4777-8AC8-69F01439F76F}"/>
                </c:ext>
              </c:extLst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A3-4777-8AC8-69F01439F76F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A3-4777-8AC8-69F01439F76F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A3-4777-8AC8-69F01439F76F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A3-4777-8AC8-69F01439F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9689.6</c:v>
                </c:pt>
                <c:pt idx="1">
                  <c:v>8470.2999999999993</c:v>
                </c:pt>
                <c:pt idx="2">
                  <c:v>7137.3</c:v>
                </c:pt>
                <c:pt idx="3">
                  <c:v>7137</c:v>
                </c:pt>
                <c:pt idx="4" formatCode="#,##0.00">
                  <c:v>7137</c:v>
                </c:pt>
                <c:pt idx="5">
                  <c:v>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A3-4777-8AC8-69F01439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76800"/>
        <c:axId val="78478336"/>
        <c:axId val="0"/>
      </c:bar3DChart>
      <c:catAx>
        <c:axId val="784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78478336"/>
        <c:crosses val="autoZero"/>
        <c:auto val="1"/>
        <c:lblAlgn val="ctr"/>
        <c:lblOffset val="100"/>
        <c:noMultiLvlLbl val="0"/>
      </c:catAx>
      <c:valAx>
        <c:axId val="784783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784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93.5</c:v>
                </c:pt>
                <c:pt idx="1">
                  <c:v>101.8</c:v>
                </c:pt>
                <c:pt idx="2">
                  <c:v>92.5</c:v>
                </c:pt>
                <c:pt idx="3">
                  <c:v>104.1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CF2-9FFD-D4AB5F852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37792"/>
        <c:axId val="53139328"/>
        <c:axId val="0"/>
      </c:bar3DChart>
      <c:catAx>
        <c:axId val="53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139328"/>
        <c:crosses val="autoZero"/>
        <c:auto val="1"/>
        <c:lblAlgn val="ctr"/>
        <c:lblOffset val="100"/>
        <c:noMultiLvlLbl val="0"/>
      </c:catAx>
      <c:valAx>
        <c:axId val="53139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1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ожидаемое исполнение в 2020 году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145782.70000000001</c:v>
                </c:pt>
                <c:pt idx="1">
                  <c:v>182525.8</c:v>
                </c:pt>
                <c:pt idx="2">
                  <c:v>119376.5</c:v>
                </c:pt>
                <c:pt idx="3">
                  <c:v>161257.29999999999</c:v>
                </c:pt>
                <c:pt idx="4">
                  <c:v>157964.6</c:v>
                </c:pt>
                <c:pt idx="5">
                  <c:v>161368.4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9-4ACB-B77D-327796916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39008"/>
        <c:axId val="96540544"/>
        <c:axId val="0"/>
      </c:bar3DChart>
      <c:catAx>
        <c:axId val="965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540544"/>
        <c:crosses val="autoZero"/>
        <c:auto val="1"/>
        <c:lblAlgn val="ctr"/>
        <c:lblOffset val="100"/>
        <c:noMultiLvlLbl val="0"/>
      </c:catAx>
      <c:valAx>
        <c:axId val="965405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965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CA-4B7E-9E7C-83B0261BDD9E}"/>
                </c:ext>
              </c:extLst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CA-4B7E-9E7C-83B0261BDD9E}"/>
                </c:ext>
              </c:extLst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CA-4B7E-9E7C-83B0261BDD9E}"/>
                </c:ext>
              </c:extLst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CA-4B7E-9E7C-83B0261BDD9E}"/>
                </c:ext>
              </c:extLst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CA-4B7E-9E7C-83B0261BDD9E}"/>
                </c:ext>
              </c:extLst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CA-4B7E-9E7C-83B0261B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факт 2020 года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5303.4</c:v>
                </c:pt>
                <c:pt idx="1">
                  <c:v>5754.4</c:v>
                </c:pt>
                <c:pt idx="2">
                  <c:v>26867.4</c:v>
                </c:pt>
                <c:pt idx="3">
                  <c:v>7278</c:v>
                </c:pt>
                <c:pt idx="4">
                  <c:v>7278</c:v>
                </c:pt>
                <c:pt idx="5">
                  <c:v>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A-4B7E-9E7C-83B0261BDD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факт 2020 года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713.7</c:v>
                </c:pt>
                <c:pt idx="1">
                  <c:v>9980.6</c:v>
                </c:pt>
                <c:pt idx="2">
                  <c:v>1503.2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A-4B7E-9E7C-83B0261BDD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факт 2020 года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68336.5</c:v>
                </c:pt>
                <c:pt idx="1">
                  <c:v>137601.20000000001</c:v>
                </c:pt>
                <c:pt idx="2">
                  <c:v>136940.1</c:v>
                </c:pt>
                <c:pt idx="3">
                  <c:v>60691.8</c:v>
                </c:pt>
                <c:pt idx="4">
                  <c:v>78723.3</c:v>
                </c:pt>
                <c:pt idx="5">
                  <c:v>197388.79999999999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CA-4B7E-9E7C-83B0261BDD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2018 года</c:v>
                </c:pt>
                <c:pt idx="1">
                  <c:v>факт 2019 года</c:v>
                </c:pt>
                <c:pt idx="2">
                  <c:v>факт 2020 года</c:v>
                </c:pt>
                <c:pt idx="3">
                  <c:v>прогноз поступлений в 2021 году</c:v>
                </c:pt>
                <c:pt idx="4">
                  <c:v>прогноз поступлений в 2022 году</c:v>
                </c:pt>
                <c:pt idx="5">
                  <c:v>прогноз поступлений в 2023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1098395.8999999999</c:v>
                </c:pt>
                <c:pt idx="1">
                  <c:v>1196898</c:v>
                </c:pt>
                <c:pt idx="2">
                  <c:v>1145797.2</c:v>
                </c:pt>
                <c:pt idx="3">
                  <c:v>1161850.8</c:v>
                </c:pt>
                <c:pt idx="4">
                  <c:v>1091538.3</c:v>
                </c:pt>
                <c:pt idx="5">
                  <c:v>976402.8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A-4B7E-9E7C-83B0261B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30272"/>
        <c:axId val="96631808"/>
        <c:axId val="48949440"/>
      </c:bar3DChart>
      <c:catAx>
        <c:axId val="9663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631808"/>
        <c:crosses val="autoZero"/>
        <c:auto val="1"/>
        <c:lblAlgn val="ctr"/>
        <c:lblOffset val="100"/>
        <c:noMultiLvlLbl val="0"/>
      </c:catAx>
      <c:valAx>
        <c:axId val="966318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6630272"/>
        <c:crosses val="autoZero"/>
        <c:crossBetween val="between"/>
      </c:valAx>
      <c:serAx>
        <c:axId val="48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66318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7329350681516967"/>
          <c:h val="0.3605113835088282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Лист1!$B$3:$B$9</c:f>
              <c:numCache>
                <c:formatCode>#,##0.00</c:formatCode>
                <c:ptCount val="7"/>
                <c:pt idx="0">
                  <c:v>881397.6</c:v>
                </c:pt>
                <c:pt idx="1">
                  <c:v>1119233.5</c:v>
                </c:pt>
                <c:pt idx="2">
                  <c:v>1227988.5</c:v>
                </c:pt>
                <c:pt idx="3">
                  <c:v>1246193.6000000001</c:v>
                </c:pt>
                <c:pt idx="4">
                  <c:v>1230003.8</c:v>
                </c:pt>
                <c:pt idx="5" formatCode="#,##0.0">
                  <c:v>1230843.3</c:v>
                </c:pt>
                <c:pt idx="6">
                  <c:v>1142899.2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4-4E3C-80CD-ADB8D2A0BB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Лист1!$C$3:$C$9</c:f>
              <c:numCache>
                <c:formatCode>#,##0.00</c:formatCode>
                <c:ptCount val="7"/>
                <c:pt idx="0">
                  <c:v>271897.8</c:v>
                </c:pt>
                <c:pt idx="1">
                  <c:v>332147.3</c:v>
                </c:pt>
                <c:pt idx="2">
                  <c:v>367505.9</c:v>
                </c:pt>
                <c:pt idx="3">
                  <c:v>365379.4</c:v>
                </c:pt>
                <c:pt idx="4">
                  <c:v>369737.1</c:v>
                </c:pt>
                <c:pt idx="5">
                  <c:v>369878.8</c:v>
                </c:pt>
                <c:pt idx="6">
                  <c:v>343382.2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4-4E3C-80CD-ADB8D2A0BB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Лист1!$D$3:$D$9</c:f>
              <c:numCache>
                <c:formatCode>#,##0.00</c:formatCode>
                <c:ptCount val="7"/>
                <c:pt idx="0">
                  <c:v>320671.8</c:v>
                </c:pt>
                <c:pt idx="1">
                  <c:v>454259.3</c:v>
                </c:pt>
                <c:pt idx="2">
                  <c:v>539945.19999999995</c:v>
                </c:pt>
                <c:pt idx="3">
                  <c:v>542945.5</c:v>
                </c:pt>
                <c:pt idx="4">
                  <c:v>523511.7</c:v>
                </c:pt>
                <c:pt idx="5">
                  <c:v>503125.9</c:v>
                </c:pt>
                <c:pt idx="6">
                  <c:v>491683.5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4-4E3C-80CD-ADB8D2A0BB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Лист1!$E$3:$E$9</c:f>
              <c:numCache>
                <c:formatCode>#,##0.00</c:formatCode>
                <c:ptCount val="7"/>
                <c:pt idx="0">
                  <c:v>42259.3</c:v>
                </c:pt>
                <c:pt idx="1">
                  <c:v>45554.3</c:v>
                </c:pt>
                <c:pt idx="2">
                  <c:v>55778.400000000001</c:v>
                </c:pt>
                <c:pt idx="3">
                  <c:v>68092.5</c:v>
                </c:pt>
                <c:pt idx="4">
                  <c:v>65715</c:v>
                </c:pt>
                <c:pt idx="5">
                  <c:v>62447.9</c:v>
                </c:pt>
                <c:pt idx="6">
                  <c:v>62710.3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4-4E3C-80CD-ADB8D2A0BB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Капитальные вложения в объекты муниципальной собственности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Лист1!$F$3:$F$9</c:f>
              <c:numCache>
                <c:formatCode>#,##0.00</c:formatCode>
                <c:ptCount val="7"/>
                <c:pt idx="0">
                  <c:v>1485</c:v>
                </c:pt>
                <c:pt idx="1">
                  <c:v>16885.599999999999</c:v>
                </c:pt>
                <c:pt idx="2">
                  <c:v>83730.600000000006</c:v>
                </c:pt>
                <c:pt idx="3">
                  <c:v>74549.100000000006</c:v>
                </c:pt>
                <c:pt idx="4">
                  <c:v>14179.2</c:v>
                </c:pt>
                <c:pt idx="5">
                  <c:v>12000</c:v>
                </c:pt>
                <c:pt idx="6">
                  <c:v>158000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4-4E3C-80CD-ADB8D2A0BB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Лист1!$G$3:$G$9</c:f>
              <c:numCache>
                <c:formatCode>#,##0.00</c:formatCode>
                <c:ptCount val="7"/>
                <c:pt idx="0">
                  <c:v>42726</c:v>
                </c:pt>
                <c:pt idx="1">
                  <c:v>172958.2</c:v>
                </c:pt>
                <c:pt idx="2">
                  <c:v>139751.6</c:v>
                </c:pt>
                <c:pt idx="3">
                  <c:v>133367.4</c:v>
                </c:pt>
                <c:pt idx="4">
                  <c:v>71469.8</c:v>
                </c:pt>
                <c:pt idx="5">
                  <c:v>73600.3</c:v>
                </c:pt>
                <c:pt idx="6">
                  <c:v>76522.2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44-4E3C-80CD-ADB8D2A0BB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Лист1!$A$3:$A$9</c:f>
              <c:strCache>
                <c:ptCount val="7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(оценка)</c:v>
                </c:pt>
                <c:pt idx="4">
                  <c:v>2021 (план)</c:v>
                </c:pt>
                <c:pt idx="5">
                  <c:v>2022 (план)</c:v>
                </c:pt>
                <c:pt idx="6">
                  <c:v>2023 (план)</c:v>
                </c:pt>
              </c:strCache>
            </c:strRef>
          </c:cat>
          <c:val>
            <c:numRef>
              <c:f>Лист1!$H$3:$H$9</c:f>
              <c:numCache>
                <c:formatCode>#,##0.00</c:formatCode>
                <c:ptCount val="7"/>
                <c:pt idx="0">
                  <c:v>16540</c:v>
                </c:pt>
                <c:pt idx="1">
                  <c:v>28272</c:v>
                </c:pt>
                <c:pt idx="2">
                  <c:v>35991.9</c:v>
                </c:pt>
                <c:pt idx="3">
                  <c:v>37604.5</c:v>
                </c:pt>
                <c:pt idx="4">
                  <c:v>51420.4</c:v>
                </c:pt>
                <c:pt idx="5">
                  <c:v>51344.6</c:v>
                </c:pt>
                <c:pt idx="6">
                  <c:v>50526.400000000001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4-4E3C-80CD-ADB8D2A0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65056"/>
        <c:axId val="96766592"/>
      </c:barChart>
      <c:catAx>
        <c:axId val="9676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6592"/>
        <c:crosses val="autoZero"/>
        <c:auto val="1"/>
        <c:lblAlgn val="ctr"/>
        <c:lblOffset val="100"/>
        <c:noMultiLvlLbl val="0"/>
      </c:catAx>
      <c:valAx>
        <c:axId val="9676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6521-4AAD-8480-9D5B366D90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521-4AAD-8480-9D5B366D9086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6521-4AAD-8480-9D5B366D908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521-4AAD-8480-9D5B366D908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521-4AAD-8480-9D5B366D9086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6521-4AAD-8480-9D5B366D9086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21-4AAD-8480-9D5B366D9086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1-4AAD-8480-9D5B366D9086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1-4AAD-8480-9D5B366D9086}"/>
                </c:ext>
              </c:extLst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21-4AAD-8480-9D5B366D9086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21-4AAD-8480-9D5B366D9086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21-4AAD-8480-9D5B366D90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27925.200000000001</c:v>
                </c:pt>
                <c:pt idx="1">
                  <c:v>8299</c:v>
                </c:pt>
                <c:pt idx="2">
                  <c:v>9633.6</c:v>
                </c:pt>
                <c:pt idx="3">
                  <c:v>13166.1</c:v>
                </c:pt>
                <c:pt idx="4">
                  <c:v>6947.4</c:v>
                </c:pt>
                <c:pt idx="5">
                  <c:v>5498.5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1-4AAD-8480-9D5B366D90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4">
                  <c:v>7809.1</c:v>
                </c:pt>
                <c:pt idx="5">
                  <c:v>9980.7999999999993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21-4AAD-8480-9D5B366D90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Подымахинское сельское поселение</c:v>
                </c:pt>
                <c:pt idx="5">
                  <c:v>Ручейское сельское поселение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4">
                  <c:v>7837.7</c:v>
                </c:pt>
                <c:pt idx="5">
                  <c:v>10615.4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21-4AAD-8480-9D5B366D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8156500300194507E-2"/>
                  <c:y val="1.430094288631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4929378531073"/>
                      <c:h val="6.278113927091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F3-450B-8AE8-F4788629D644}"/>
                </c:ext>
              </c:extLst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F3-450B-8AE8-F4788629D644}"/>
                </c:ext>
              </c:extLst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F3-450B-8AE8-F4788629D644}"/>
                </c:ext>
              </c:extLst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F3-450B-8AE8-F4788629D644}"/>
                </c:ext>
              </c:extLst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F3-450B-8AE8-F4788629D6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1222542.6000000001</c:v>
                </c:pt>
                <c:pt idx="1">
                  <c:v>7277.9</c:v>
                </c:pt>
                <c:pt idx="2">
                  <c:v>74960</c:v>
                </c:pt>
                <c:pt idx="3" formatCode="#,##0.00">
                  <c:v>363213.7</c:v>
                </c:pt>
                <c:pt idx="4" formatCode="#,##0.00">
                  <c:v>71469.8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F3-450B-8AE8-F4788629D6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F3-450B-8AE8-F4788629D644}"/>
                </c:ext>
              </c:extLst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F3-450B-8AE8-F4788629D644}"/>
                </c:ext>
              </c:extLst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F3-450B-8AE8-F4788629D644}"/>
                </c:ext>
              </c:extLst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F3-450B-8AE8-F4788629D644}"/>
                </c:ext>
              </c:extLst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F3-450B-8AE8-F4788629D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2433087.7000000002</c:v>
                </c:pt>
                <c:pt idx="1">
                  <c:v>2433087.7000000002</c:v>
                </c:pt>
                <c:pt idx="2">
                  <c:v>2433087.7000000002</c:v>
                </c:pt>
                <c:pt idx="3">
                  <c:v>2433087.7000000002</c:v>
                </c:pt>
                <c:pt idx="4">
                  <c:v>2433087.7000000002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F3-450B-8AE8-F4788629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663360"/>
        <c:axId val="49669248"/>
        <c:axId val="0"/>
      </c:bar3DChart>
      <c:catAx>
        <c:axId val="49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9669248"/>
        <c:crosses val="autoZero"/>
        <c:auto val="1"/>
        <c:lblAlgn val="ctr"/>
        <c:lblOffset val="100"/>
        <c:noMultiLvlLbl val="0"/>
      </c:catAx>
      <c:valAx>
        <c:axId val="49669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9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0-4EA3-8616-49C5594624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0A0-4EA3-8616-49C5594624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0A0-4EA3-8616-49C5594624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0A0-4EA3-8616-49C5594624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0A0-4EA3-8616-49C5594624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0A0-4EA3-8616-49C5594624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40A0-4EA3-8616-49C5594624A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0A0-4EA3-8616-49C5594624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0A0-4EA3-8616-49C5594624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0A0-4EA3-8616-49C5594624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0A0-4EA3-8616-49C5594624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0A0-4EA3-8616-49C559462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Национальная оборона</c:v>
                </c:pt>
                <c:pt idx="1">
                  <c:v>Обслуживание муниципального долга</c:v>
                </c:pt>
                <c:pt idx="2">
                  <c:v>Средства массовой информации</c:v>
                </c:pt>
                <c:pt idx="3">
                  <c:v>Национальная безопасность и правоохранительная деятелность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  <c:pt idx="12">
                  <c:v>Здравоохранение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188.9</c:v>
                </c:pt>
                <c:pt idx="1">
                  <c:v>500</c:v>
                </c:pt>
                <c:pt idx="2">
                  <c:v>5997</c:v>
                </c:pt>
                <c:pt idx="3">
                  <c:v>14125.1</c:v>
                </c:pt>
                <c:pt idx="4">
                  <c:v>540.29999999999995</c:v>
                </c:pt>
                <c:pt idx="5">
                  <c:v>34088.800000000003</c:v>
                </c:pt>
                <c:pt idx="6">
                  <c:v>71469.8</c:v>
                </c:pt>
                <c:pt idx="7">
                  <c:v>74546</c:v>
                </c:pt>
                <c:pt idx="8">
                  <c:v>168824.6</c:v>
                </c:pt>
                <c:pt idx="9">
                  <c:v>131662.5</c:v>
                </c:pt>
                <c:pt idx="10">
                  <c:v>212013.8</c:v>
                </c:pt>
                <c:pt idx="11">
                  <c:v>1718720.9</c:v>
                </c:pt>
                <c:pt idx="12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0A0-4EA3-8616-49C55946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4032"/>
        <c:axId val="49805568"/>
      </c:barChart>
      <c:catAx>
        <c:axId val="4980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805568"/>
        <c:crosses val="autoZero"/>
        <c:auto val="1"/>
        <c:lblAlgn val="ctr"/>
        <c:lblOffset val="100"/>
        <c:noMultiLvlLbl val="0"/>
      </c:catAx>
      <c:valAx>
        <c:axId val="49805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4980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B83-4A77-ACC2-2B7AFBBD99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2093754</c:v>
                </c:pt>
                <c:pt idx="1">
                  <c:v>339333.7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3-4A77-ACC2-2B7AFBBD9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507785128725916"/>
          <c:h val="0.31738115842879056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617-490B-8755-D2006E4F8A15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17-490B-8755-D2006E4F8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5148.3999999999996</c:v>
                </c:pt>
                <c:pt idx="1">
                  <c:v>7752.4</c:v>
                </c:pt>
                <c:pt idx="2">
                  <c:v>99259.8</c:v>
                </c:pt>
                <c:pt idx="3">
                  <c:v>29.7</c:v>
                </c:pt>
                <c:pt idx="4">
                  <c:v>45931</c:v>
                </c:pt>
                <c:pt idx="5">
                  <c:v>5000</c:v>
                </c:pt>
                <c:pt idx="6">
                  <c:v>48892.5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7-490B-8755-D2006E4F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5360"/>
        <c:axId val="100976896"/>
      </c:barChart>
      <c:catAx>
        <c:axId val="1009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976896"/>
        <c:crosses val="autoZero"/>
        <c:auto val="1"/>
        <c:lblAlgn val="ctr"/>
        <c:lblOffset val="100"/>
        <c:noMultiLvlLbl val="0"/>
      </c:catAx>
      <c:valAx>
        <c:axId val="1009768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09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5B-42ED-9CC0-02EA6730CA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85B-42ED-9CC0-02EA6730CA2B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5B-42ED-9CC0-02EA6730CA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5483.7</c:v>
                </c:pt>
                <c:pt idx="1">
                  <c:v>194519.6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B-42ED-9CC0-02EA6730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16.5</c:v>
                </c:pt>
                <c:pt idx="1">
                  <c:v>18.600000000000001</c:v>
                </c:pt>
                <c:pt idx="2">
                  <c:v>19.2</c:v>
                </c:pt>
                <c:pt idx="3">
                  <c:v>19.399999999999999</c:v>
                </c:pt>
                <c:pt idx="4">
                  <c:v>20.6</c:v>
                </c:pt>
                <c:pt idx="5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9-4A4E-803C-E04FB6083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22336"/>
        <c:axId val="53436416"/>
        <c:axId val="0"/>
      </c:bar3DChart>
      <c:catAx>
        <c:axId val="534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36416"/>
        <c:crosses val="autoZero"/>
        <c:auto val="1"/>
        <c:lblAlgn val="ctr"/>
        <c:lblOffset val="100"/>
        <c:noMultiLvlLbl val="0"/>
      </c:catAx>
      <c:valAx>
        <c:axId val="5343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2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17-446C-961A-E6470EED1065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17-446C-961A-E6470EED1065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17-446C-961A-E6470EED1065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17-446C-961A-E6470EED1065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7-446C-961A-E6470EED1065}"/>
                </c:ext>
              </c:extLst>
            </c:dLbl>
            <c:dLbl>
              <c:idx val="5"/>
              <c:layout>
                <c:manualLayout>
                  <c:x val="4.4462846798534884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F-4927-AD0F-B9B88C620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  <c:pt idx="4">
                  <c:v>в области противодействия коррупции</c:v>
                </c:pt>
                <c:pt idx="5">
                  <c:v>проведение всероссийской переписи населения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2747.1</c:v>
                </c:pt>
                <c:pt idx="1">
                  <c:v>1129.0999999999999</c:v>
                </c:pt>
                <c:pt idx="2">
                  <c:v>1125.5</c:v>
                </c:pt>
                <c:pt idx="3">
                  <c:v>0.7</c:v>
                </c:pt>
                <c:pt idx="4">
                  <c:v>25.5</c:v>
                </c:pt>
                <c:pt idx="5">
                  <c:v>786.1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7-446C-961A-E6470EED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1504"/>
        <c:axId val="102263040"/>
        <c:axId val="0"/>
      </c:bar3DChart>
      <c:catAx>
        <c:axId val="1022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2 337.3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77-4C89-AC5E-312F46476C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13 442.1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2951386745781"/>
                      <c:h val="5.7425086640728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77-4C89-AC5E-312F46476C05}"/>
                </c:ext>
              </c:extLst>
            </c:dLbl>
            <c:dLbl>
              <c:idx val="3"/>
              <c:layout>
                <c:manualLayout>
                  <c:x val="-0.23080425906037882"/>
                  <c:y val="-2.13286283075972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8 178.6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77-4C89-AC5E-312F46476C05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3588.2</c:v>
                </c:pt>
                <c:pt idx="1">
                  <c:v>3352.5</c:v>
                </c:pt>
                <c:pt idx="2">
                  <c:v>14856.6</c:v>
                </c:pt>
                <c:pt idx="3">
                  <c:v>12291.5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7-4C89-AC5E-312F4647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9616"/>
        <c:axId val="102321152"/>
      </c:barChart>
      <c:catAx>
        <c:axId val="10231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21152"/>
        <c:crosses val="autoZero"/>
        <c:auto val="1"/>
        <c:lblAlgn val="ctr"/>
        <c:lblOffset val="100"/>
        <c:noMultiLvlLbl val="0"/>
      </c:catAx>
      <c:valAx>
        <c:axId val="102321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23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5285338666074139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3C-4BC9-912A-A0E611AAEE55}"/>
                </c:ext>
              </c:extLst>
            </c:dLbl>
            <c:dLbl>
              <c:idx val="2"/>
              <c:layout>
                <c:manualLayout>
                  <c:x val="0.1087610635855275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C-4BC9-912A-A0E611AAE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156</c:v>
                </c:pt>
                <c:pt idx="1">
                  <c:v>384.3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C-4BC9-912A-A0E611AAE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04544"/>
        <c:axId val="102206080"/>
      </c:barChart>
      <c:catAx>
        <c:axId val="10220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206080"/>
        <c:crosses val="autoZero"/>
        <c:auto val="1"/>
        <c:lblAlgn val="ctr"/>
        <c:lblOffset val="100"/>
        <c:noMultiLvlLbl val="0"/>
      </c:catAx>
      <c:valAx>
        <c:axId val="10220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20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694260888070339E-2"/>
                  <c:y val="4.5222895461757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53-4B6C-BB62-DDAC61FCD427}"/>
                </c:ext>
              </c:extLst>
            </c:dLbl>
            <c:dLbl>
              <c:idx val="1"/>
              <c:layout>
                <c:manualLayout>
                  <c:x val="6.545664456526594E-2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53-4B6C-BB62-DDAC61FCD427}"/>
                </c:ext>
              </c:extLst>
            </c:dLbl>
            <c:dLbl>
              <c:idx val="2"/>
              <c:layout>
                <c:manualLayout>
                  <c:x val="5.71337144073193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3-4B6C-BB62-DDAC61FC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13852.1</c:v>
                </c:pt>
                <c:pt idx="1">
                  <c:v>38</c:v>
                </c:pt>
                <c:pt idx="2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3-4B6C-BB62-DDAC61FC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67616"/>
        <c:axId val="102369152"/>
      </c:barChart>
      <c:catAx>
        <c:axId val="1023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69152"/>
        <c:crosses val="autoZero"/>
        <c:auto val="1"/>
        <c:lblAlgn val="ctr"/>
        <c:lblOffset val="100"/>
        <c:noMultiLvlLbl val="0"/>
      </c:catAx>
      <c:valAx>
        <c:axId val="102369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3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C0-4A34-9C75-7D457003111F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0-4A34-9C75-7D457003111F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C0-4A34-9C75-7D457003111F}"/>
                </c:ext>
              </c:extLst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0-4A34-9C75-7D457003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557541.19999999995</c:v>
                </c:pt>
                <c:pt idx="1">
                  <c:v>934988.4</c:v>
                </c:pt>
                <c:pt idx="2">
                  <c:v>109502.3</c:v>
                </c:pt>
                <c:pt idx="3">
                  <c:v>2364.6999999999998</c:v>
                </c:pt>
                <c:pt idx="4">
                  <c:v>19128.400000000001</c:v>
                </c:pt>
                <c:pt idx="5">
                  <c:v>95195.9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0-4A34-9C75-7D457003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19232"/>
        <c:axId val="100721024"/>
      </c:barChart>
      <c:catAx>
        <c:axId val="10071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721024"/>
        <c:crosses val="autoZero"/>
        <c:auto val="1"/>
        <c:lblAlgn val="ctr"/>
        <c:lblOffset val="100"/>
        <c:noMultiLvlLbl val="0"/>
      </c:catAx>
      <c:valAx>
        <c:axId val="1007210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crossAx val="1007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33C-4587-8CCA-5A4138FA3CD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33C-4587-8CCA-5A4138FA3CD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33C-4587-8CCA-5A4138FA3CD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333C-4587-8CCA-5A4138FA3CDC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3C-4587-8CCA-5A4138FA3CDC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C-4587-8CCA-5A4138FA3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1146230.5</c:v>
                </c:pt>
                <c:pt idx="1">
                  <c:v>504747.3</c:v>
                </c:pt>
                <c:pt idx="2">
                  <c:v>67743.7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3C-4587-8CCA-5A4138FA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48769.7</c:v>
                </c:pt>
                <c:pt idx="1">
                  <c:v>82892.800000000003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4EF-9EF7-A216EBCF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519552"/>
        <c:axId val="102521088"/>
      </c:barChart>
      <c:catAx>
        <c:axId val="10251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521088"/>
        <c:crosses val="autoZero"/>
        <c:auto val="1"/>
        <c:lblAlgn val="ctr"/>
        <c:lblOffset val="100"/>
        <c:noMultiLvlLbl val="0"/>
      </c:catAx>
      <c:valAx>
        <c:axId val="1025210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25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C42-4AA0-B9B6-5443854762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42-4AA0-B9B6-5443854762CE}"/>
              </c:ext>
            </c:extLst>
          </c:dPt>
          <c:dPt>
            <c:idx val="2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C64-413E-88B9-53956B41A99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BC42-4AA0-B9B6-5443854762CE}"/>
              </c:ext>
            </c:extLst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2-4AA0-B9B6-5443854762CE}"/>
                </c:ext>
              </c:extLst>
            </c:dLbl>
            <c:dLbl>
              <c:idx val="2"/>
              <c:layout>
                <c:manualLayout>
                  <c:x val="-0.10576377951469444"/>
                  <c:y val="-7.32171734004886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64-413E-88B9-53956B41A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891.3</c:v>
                </c:pt>
                <c:pt idx="1">
                  <c:v>130722.3</c:v>
                </c:pt>
                <c:pt idx="2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42-4AA0-B9B6-54438547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8-40A0-BE70-45288DC0BF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98-40A0-BE70-45288DC0BF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98-40A0-BE70-45288DC0BF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98-40A0-BE70-45288DC0BFF1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8-40A0-BE70-45288DC0BFF1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8-40A0-BE70-45288DC0BFF1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98-40A0-BE70-45288DC0B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#,##0.0">
                  <c:v>6056</c:v>
                </c:pt>
                <c:pt idx="1">
                  <c:v>28258.1</c:v>
                </c:pt>
                <c:pt idx="2">
                  <c:v>34256.699999999997</c:v>
                </c:pt>
                <c:pt idx="3">
                  <c:v>5975.2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8-40A0-BE70-45288DC0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85120"/>
        <c:axId val="108886656"/>
      </c:barChart>
      <c:catAx>
        <c:axId val="10888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8886656"/>
        <c:crosses val="autoZero"/>
        <c:auto val="1"/>
        <c:lblAlgn val="ctr"/>
        <c:lblOffset val="100"/>
        <c:noMultiLvlLbl val="0"/>
      </c:catAx>
      <c:valAx>
        <c:axId val="1088866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888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03-4BDF-B424-DEE8F1C84E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F03-4BDF-B424-DEE8F1C84E4F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3-4BDF-B424-DEE8F1C84E4F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03-4BDF-B424-DEE8F1C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19327.8</c:v>
                </c:pt>
                <c:pt idx="1">
                  <c:v>55218.2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3-4BDF-B424-DEE8F1C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63.8</c:v>
                </c:pt>
                <c:pt idx="1">
                  <c:v>68.7</c:v>
                </c:pt>
                <c:pt idx="2">
                  <c:v>71.7</c:v>
                </c:pt>
                <c:pt idx="3">
                  <c:v>73.8</c:v>
                </c:pt>
                <c:pt idx="4">
                  <c:v>76.7</c:v>
                </c:pt>
                <c:pt idx="5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C-4444-877E-B9B37D56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9568"/>
        <c:axId val="53471104"/>
        <c:axId val="0"/>
      </c:bar3DChart>
      <c:catAx>
        <c:axId val="534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71104"/>
        <c:crosses val="autoZero"/>
        <c:auto val="1"/>
        <c:lblAlgn val="ctr"/>
        <c:lblOffset val="100"/>
        <c:noMultiLvlLbl val="0"/>
      </c:catAx>
      <c:valAx>
        <c:axId val="53471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44864"/>
        <c:axId val="109046400"/>
        <c:axId val="0"/>
      </c:bar3DChart>
      <c:catAx>
        <c:axId val="1090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09046400"/>
        <c:crosses val="autoZero"/>
        <c:auto val="1"/>
        <c:lblAlgn val="ctr"/>
        <c:lblOffset val="100"/>
        <c:noMultiLvlLbl val="0"/>
      </c:catAx>
      <c:valAx>
        <c:axId val="1090464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904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106112"/>
        <c:axId val="110107648"/>
        <c:axId val="0"/>
      </c:bar3DChart>
      <c:catAx>
        <c:axId val="1101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107648"/>
        <c:crosses val="autoZero"/>
        <c:auto val="1"/>
        <c:lblAlgn val="ctr"/>
        <c:lblOffset val="100"/>
        <c:noMultiLvlLbl val="0"/>
      </c:catAx>
      <c:valAx>
        <c:axId val="110107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1310394197135888"/>
                  <c:y val="-2.67226200455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168 824.6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582878429592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1E-4CC5-B9F9-943932BF2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193244.1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E-4CC5-B9F9-943932BF2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29632"/>
        <c:axId val="117831168"/>
      </c:barChart>
      <c:catAx>
        <c:axId val="11782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7831168"/>
        <c:crosses val="autoZero"/>
        <c:auto val="1"/>
        <c:lblAlgn val="ctr"/>
        <c:lblOffset val="100"/>
        <c:noMultiLvlLbl val="0"/>
      </c:catAx>
      <c:valAx>
        <c:axId val="117831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7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EBC-4711-BB23-9D0569CB51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EBC-4711-BB23-9D0569CB515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2EBC-4711-BB23-9D0569CB5152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BC-4711-BB23-9D0569CB5152}"/>
                </c:ext>
              </c:extLst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BC-4711-BB23-9D0569CB5152}"/>
                </c:ext>
              </c:extLst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BC-4711-BB23-9D0569CB5152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BC-4711-BB23-9D0569CB5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12650</c:v>
                </c:pt>
                <c:pt idx="1">
                  <c:v>324999.2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C-4711-BB23-9D0569CB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E-4869-9D6F-0AE283D69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29824"/>
        <c:axId val="126031360"/>
      </c:barChart>
      <c:catAx>
        <c:axId val="1260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031360"/>
        <c:crosses val="autoZero"/>
        <c:auto val="1"/>
        <c:lblAlgn val="ctr"/>
        <c:lblOffset val="100"/>
        <c:noMultiLvlLbl val="0"/>
      </c:catAx>
      <c:valAx>
        <c:axId val="126031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2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1229734660896"/>
                      <c:h val="6.2905047587305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EA9-4A60-8210-B46225636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71469.8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3B4-AD77-A5D94E909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52608"/>
        <c:axId val="126054400"/>
      </c:barChart>
      <c:catAx>
        <c:axId val="1260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6054400"/>
        <c:crosses val="autoZero"/>
        <c:auto val="1"/>
        <c:lblAlgn val="ctr"/>
        <c:lblOffset val="100"/>
        <c:noMultiLvlLbl val="0"/>
      </c:catAx>
      <c:valAx>
        <c:axId val="1260544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260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B-4C0E-A1F2-F081F397E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B-4C0E-A1F2-F081F397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90400"/>
        <c:axId val="125991936"/>
      </c:barChart>
      <c:catAx>
        <c:axId val="12599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91936"/>
        <c:crosses val="autoZero"/>
        <c:auto val="1"/>
        <c:lblAlgn val="ctr"/>
        <c:lblOffset val="100"/>
        <c:noMultiLvlLbl val="0"/>
      </c:catAx>
      <c:valAx>
        <c:axId val="12599193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599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52.3</c:v>
                </c:pt>
                <c:pt idx="1">
                  <c:v>51.4</c:v>
                </c:pt>
                <c:pt idx="2">
                  <c:v>50.7</c:v>
                </c:pt>
                <c:pt idx="3">
                  <c:v>50.1</c:v>
                </c:pt>
                <c:pt idx="4">
                  <c:v>49.7</c:v>
                </c:pt>
                <c:pt idx="5">
                  <c:v>48.9</c:v>
                </c:pt>
                <c:pt idx="6">
                  <c:v>48.3</c:v>
                </c:pt>
                <c:pt idx="7">
                  <c:v>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A-429B-9EB0-928E78B0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6640"/>
        <c:axId val="53538176"/>
      </c:lineChart>
      <c:catAx>
        <c:axId val="53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538176"/>
        <c:crosses val="autoZero"/>
        <c:auto val="1"/>
        <c:lblAlgn val="ctr"/>
        <c:lblOffset val="100"/>
        <c:noMultiLvlLbl val="0"/>
      </c:catAx>
      <c:valAx>
        <c:axId val="53538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43.2</c:v>
                </c:pt>
                <c:pt idx="1">
                  <c:v>55.5</c:v>
                </c:pt>
                <c:pt idx="2">
                  <c:v>58.6</c:v>
                </c:pt>
                <c:pt idx="3">
                  <c:v>61.6</c:v>
                </c:pt>
                <c:pt idx="4">
                  <c:v>64.7</c:v>
                </c:pt>
                <c:pt idx="5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3-49B7-882F-B2F592FC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7232"/>
        <c:axId val="54625408"/>
      </c:lineChart>
      <c:catAx>
        <c:axId val="546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625408"/>
        <c:crosses val="autoZero"/>
        <c:auto val="1"/>
        <c:lblAlgn val="ctr"/>
        <c:lblOffset val="100"/>
        <c:noMultiLvlLbl val="0"/>
      </c:catAx>
      <c:valAx>
        <c:axId val="54625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60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496E-2"/>
          <c:y val="2.3951385374190247E-2"/>
          <c:w val="0.72784027210934321"/>
          <c:h val="0.908716418340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EC34E3"/>
            </a:solidFill>
          </c:spPr>
          <c:invertIfNegative val="0"/>
          <c:dLbls>
            <c:dLbl>
              <c:idx val="0"/>
              <c:layout>
                <c:manualLayout>
                  <c:x val="4.3727923710955895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19814327900466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B2-4A89-890B-8C245CC37699}"/>
                </c:ext>
              </c:extLst>
            </c:dLbl>
            <c:dLbl>
              <c:idx val="2"/>
              <c:layout>
                <c:manualLayout>
                  <c:x val="5.830389828127453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2-4A89-890B-8C245CC37699}"/>
                </c:ext>
              </c:extLst>
            </c:dLbl>
            <c:dLbl>
              <c:idx val="3"/>
              <c:layout>
                <c:manualLayout>
                  <c:x val="4.3727923710955895E-3"/>
                  <c:y val="0.16765969761933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B2-4A89-890B-8C245CC37699}"/>
                </c:ext>
              </c:extLst>
            </c:dLbl>
            <c:dLbl>
              <c:idx val="4"/>
              <c:layout>
                <c:manualLayout>
                  <c:x val="7.2879872851593164E-3"/>
                  <c:y val="0.21991726570847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B2-4A89-890B-8C245CC37699}"/>
                </c:ext>
              </c:extLst>
            </c:dLbl>
            <c:dLbl>
              <c:idx val="5"/>
              <c:layout>
                <c:manualLayout>
                  <c:x val="2.9151949140637265E-3"/>
                  <c:y val="0.2068528736861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986069.2</c:v>
                </c:pt>
                <c:pt idx="1">
                  <c:v>1127245.8999999999</c:v>
                </c:pt>
                <c:pt idx="2">
                  <c:v>1080706.5</c:v>
                </c:pt>
                <c:pt idx="3">
                  <c:v>1134635.1000000001</c:v>
                </c:pt>
                <c:pt idx="4">
                  <c:v>1160680.2</c:v>
                </c:pt>
                <c:pt idx="5">
                  <c:v>1203314.7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B2-4A89-890B-8C245CC3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0.169837096289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228626860389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2-4A89-890B-8C245CC37699}"/>
                </c:ext>
              </c:extLst>
            </c:dLbl>
            <c:dLbl>
              <c:idx val="2"/>
              <c:layout>
                <c:manualLayout>
                  <c:x val="1.0203182199223042E-2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2-4A89-890B-8C245CC37699}"/>
                </c:ext>
              </c:extLst>
            </c:dLbl>
            <c:dLbl>
              <c:idx val="3"/>
              <c:layout>
                <c:manualLayout>
                  <c:x val="1.1660779656254906E-2"/>
                  <c:y val="0.1916110829935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2-4A89-890B-8C245CC37699}"/>
                </c:ext>
              </c:extLst>
            </c:dLbl>
            <c:dLbl>
              <c:idx val="4"/>
              <c:layout>
                <c:manualLayout>
                  <c:x val="1.0203182199223042E-2"/>
                  <c:y val="0.23298165773075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B2-4A89-890B-8C245CC37699}"/>
                </c:ext>
              </c:extLst>
            </c:dLbl>
            <c:dLbl>
              <c:idx val="5"/>
              <c:layout>
                <c:manualLayout>
                  <c:x val="4.3727923710955895E-3"/>
                  <c:y val="0.14588571091552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4729786681188"/>
                      <c:h val="6.4864706390647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1172857.7</c:v>
                </c:pt>
                <c:pt idx="1">
                  <c:v>1353036.8</c:v>
                </c:pt>
                <c:pt idx="2">
                  <c:v>1314521.8</c:v>
                </c:pt>
                <c:pt idx="3">
                  <c:v>1122769.8</c:v>
                </c:pt>
                <c:pt idx="4">
                  <c:v>1138900.8999999999</c:v>
                </c:pt>
                <c:pt idx="5">
                  <c:v>1142430.8999999999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B2-4A89-890B-8C245CC3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701056"/>
        <c:axId val="53154560"/>
        <c:axId val="0"/>
      </c:bar3DChart>
      <c:catAx>
        <c:axId val="547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154560"/>
        <c:crosses val="autoZero"/>
        <c:auto val="1"/>
        <c:lblAlgn val="ctr"/>
        <c:lblOffset val="100"/>
        <c:noMultiLvlLbl val="0"/>
      </c:catAx>
      <c:valAx>
        <c:axId val="5315456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547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15514529606908"/>
          <c:y val="0.41950757186101406"/>
          <c:w val="0.24809926996173978"/>
          <c:h val="0.160984856277971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D6-4B71-B695-2D07CA617C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0D6-4B71-B695-2D07CA617C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0D6-4B71-B695-2D07CA617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973377.8</c:v>
                </c:pt>
                <c:pt idx="1">
                  <c:v>161257.29999999999</c:v>
                </c:pt>
                <c:pt idx="2">
                  <c:v>1122769.8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6-4B71-B695-2D07CA61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D55-4D1B-B9DB-3093EB6ACE5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D55-4D1B-B9DB-3093EB6ACE5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D55-4D1B-B9DB-3093EB6AC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1002715.6</c:v>
                </c:pt>
                <c:pt idx="1">
                  <c:v>157964.6</c:v>
                </c:pt>
                <c:pt idx="2">
                  <c:v>1138900.8999999999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5-4D1B-B9DB-3093EB6AC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0F6BD-831B-4340-B9A3-6994A9384BC1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28C588-6F58-4252-A70E-07BB5915B75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dirty="0" smtClean="0">
              <a:solidFill>
                <a:schemeClr val="tx1"/>
              </a:solidFill>
            </a:rPr>
            <a:t>2</a:t>
          </a:r>
          <a:r>
            <a:rPr lang="ru-RU" sz="2000" b="1" dirty="0" smtClean="0">
              <a:solidFill>
                <a:schemeClr val="tx1"/>
              </a:solidFill>
            </a:rPr>
            <a:t>1 -2023 гг.</a:t>
          </a:r>
          <a:endParaRPr lang="ru-RU" sz="2000" b="1" dirty="0">
            <a:solidFill>
              <a:schemeClr val="tx1"/>
            </a:solidFill>
          </a:endParaRPr>
        </a:p>
      </dgm:t>
    </dgm:pt>
    <dgm:pt modelId="{9315C006-87B8-4819-B5EC-FBBC00CA1999}" type="parTrans" cxnId="{3F677DAF-3E8C-4899-9750-1B238D13BE0F}">
      <dgm:prSet/>
      <dgm:spPr/>
      <dgm:t>
        <a:bodyPr/>
        <a:lstStyle/>
        <a:p>
          <a:endParaRPr lang="ru-RU"/>
        </a:p>
      </dgm:t>
    </dgm:pt>
    <dgm:pt modelId="{A706CC21-E23E-4FCA-AD47-72E88B96C11C}" type="sibTrans" cxnId="{3F677DAF-3E8C-4899-9750-1B238D13BE0F}">
      <dgm:prSet/>
      <dgm:spPr/>
      <dgm:t>
        <a:bodyPr/>
        <a:lstStyle/>
        <a:p>
          <a:endParaRPr lang="ru-RU"/>
        </a:p>
      </dgm:t>
    </dgm:pt>
    <dgm:pt modelId="{B96D1603-91C4-4EB4-9EE5-DCE2ED347EC7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Бюджетный кодекс РФ</a:t>
          </a:r>
          <a:endParaRPr lang="ru-RU" sz="1400" b="1" dirty="0">
            <a:solidFill>
              <a:schemeClr val="tx1"/>
            </a:solidFill>
          </a:endParaRPr>
        </a:p>
      </dgm:t>
    </dgm:pt>
    <dgm:pt modelId="{BA24F4F7-526E-4DC6-B11B-CD04DBA33676}" type="parTrans" cxnId="{7B827B09-2F60-4906-A345-3C0885BECDCF}">
      <dgm:prSet/>
      <dgm:spPr/>
      <dgm:t>
        <a:bodyPr/>
        <a:lstStyle/>
        <a:p>
          <a:endParaRPr lang="ru-RU"/>
        </a:p>
      </dgm:t>
    </dgm:pt>
    <dgm:pt modelId="{148AC213-6960-4AED-8C15-52EDFBC5694E}" type="sibTrans" cxnId="{7B827B09-2F60-4906-A345-3C0885BECDCF}">
      <dgm:prSet/>
      <dgm:spPr/>
      <dgm:t>
        <a:bodyPr/>
        <a:lstStyle/>
        <a:p>
          <a:endParaRPr lang="ru-RU"/>
        </a:p>
      </dgm:t>
    </dgm:pt>
    <dgm:pt modelId="{DC960BB8-D5CE-4FC0-BCD3-A250FAE26D43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dirty="0" smtClean="0">
              <a:solidFill>
                <a:schemeClr val="tx1"/>
              </a:solidFill>
            </a:rPr>
            <a:t>бюджетной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i="1" dirty="0" smtClean="0">
              <a:solidFill>
                <a:schemeClr val="tx1"/>
              </a:solidFill>
            </a:rPr>
            <a:t>налоговой </a:t>
          </a:r>
          <a:r>
            <a:rPr lang="ru-RU" sz="1400" b="1" dirty="0" smtClean="0">
              <a:solidFill>
                <a:schemeClr val="tx1"/>
              </a:solidFill>
            </a:rPr>
            <a:t>политики</a:t>
          </a:r>
          <a:endParaRPr lang="ru-RU" sz="1400" b="1" dirty="0">
            <a:solidFill>
              <a:schemeClr val="tx1"/>
            </a:solidFill>
          </a:endParaRPr>
        </a:p>
      </dgm:t>
    </dgm:pt>
    <dgm:pt modelId="{C7D1B6C7-73B1-49F5-901C-E9171776FE8A}" type="parTrans" cxnId="{FE3ADC33-9E99-469B-AE27-7CFB9B8CCD4F}">
      <dgm:prSet/>
      <dgm:spPr/>
      <dgm:t>
        <a:bodyPr/>
        <a:lstStyle/>
        <a:p>
          <a:endParaRPr lang="ru-RU"/>
        </a:p>
      </dgm:t>
    </dgm:pt>
    <dgm:pt modelId="{F8C5B502-1158-4C23-B44D-7F72324EFFE5}" type="sibTrans" cxnId="{FE3ADC33-9E99-469B-AE27-7CFB9B8CCD4F}">
      <dgm:prSet/>
      <dgm:spPr/>
      <dgm:t>
        <a:bodyPr/>
        <a:lstStyle/>
        <a:p>
          <a:endParaRPr lang="ru-RU"/>
        </a:p>
      </dgm:t>
    </dgm:pt>
    <dgm:pt modelId="{62E64B0B-9C32-4C70-A9F3-699DFC42BDEB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dirty="0">
            <a:solidFill>
              <a:schemeClr val="tx1"/>
            </a:solidFill>
          </a:endParaRPr>
        </a:p>
      </dgm:t>
    </dgm:pt>
    <dgm:pt modelId="{8A9F2C99-C8A2-46D8-A84E-11DB2E317DC0}" type="parTrans" cxnId="{BBBC3118-0F49-467C-BB68-E5029A4BF61F}">
      <dgm:prSet/>
      <dgm:spPr/>
      <dgm:t>
        <a:bodyPr/>
        <a:lstStyle/>
        <a:p>
          <a:endParaRPr lang="ru-RU"/>
        </a:p>
      </dgm:t>
    </dgm:pt>
    <dgm:pt modelId="{610F4D85-7823-424F-B96D-FD1C28A52721}" type="sibTrans" cxnId="{BBBC3118-0F49-467C-BB68-E5029A4BF61F}">
      <dgm:prSet/>
      <dgm:spPr/>
      <dgm:t>
        <a:bodyPr/>
        <a:lstStyle/>
        <a:p>
          <a:endParaRPr lang="ru-RU"/>
        </a:p>
      </dgm:t>
    </dgm:pt>
    <dgm:pt modelId="{60DFEB82-B576-45A2-88A3-E54D043C5AD9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dirty="0" smtClean="0">
              <a:solidFill>
                <a:schemeClr val="tx1"/>
              </a:solidFill>
            </a:rPr>
            <a:t>20</a:t>
          </a:r>
          <a:r>
            <a:rPr lang="ru-RU" sz="1400" b="1" dirty="0" smtClean="0">
              <a:solidFill>
                <a:schemeClr val="tx1"/>
              </a:solidFill>
            </a:rPr>
            <a:t>-202</a:t>
          </a:r>
          <a:r>
            <a:rPr lang="en-US" sz="1400" b="1" dirty="0" smtClean="0">
              <a:solidFill>
                <a:schemeClr val="tx1"/>
              </a:solidFill>
            </a:rPr>
            <a:t>2</a:t>
          </a:r>
          <a:r>
            <a:rPr lang="ru-RU" sz="1400" b="1" dirty="0" smtClean="0">
              <a:solidFill>
                <a:schemeClr val="tx1"/>
              </a:solidFill>
            </a:rPr>
            <a:t> гг</a:t>
          </a:r>
          <a:r>
            <a:rPr lang="ru-RU" sz="1100" dirty="0" smtClean="0"/>
            <a:t>.</a:t>
          </a:r>
          <a:endParaRPr lang="ru-RU" sz="1100" dirty="0"/>
        </a:p>
      </dgm:t>
    </dgm:pt>
    <dgm:pt modelId="{0E4AD1F6-83D0-4A65-9718-1B689E09A634}" type="parTrans" cxnId="{2F061812-305C-4F97-BFD6-459B3EC217E9}">
      <dgm:prSet/>
      <dgm:spPr/>
      <dgm:t>
        <a:bodyPr/>
        <a:lstStyle/>
        <a:p>
          <a:endParaRPr lang="ru-RU"/>
        </a:p>
      </dgm:t>
    </dgm:pt>
    <dgm:pt modelId="{CCCAED8D-1362-4FCD-B203-89011D7D8197}" type="sibTrans" cxnId="{2F061812-305C-4F97-BFD6-459B3EC217E9}">
      <dgm:prSet/>
      <dgm:spPr/>
      <dgm:t>
        <a:bodyPr/>
        <a:lstStyle/>
        <a:p>
          <a:endParaRPr lang="ru-RU"/>
        </a:p>
      </dgm:t>
    </dgm:pt>
    <dgm:pt modelId="{924932D6-62FC-4201-B679-2D4E5E408DB9}">
      <dgm:prSet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dirty="0">
            <a:solidFill>
              <a:schemeClr val="tx1"/>
            </a:solidFill>
          </a:endParaRPr>
        </a:p>
      </dgm:t>
    </dgm:pt>
    <dgm:pt modelId="{E2F946AA-13E9-4BF3-BE44-2885F93F4554}" type="parTrans" cxnId="{DE3100FA-D2A1-45BB-A3FD-AD84F7330F03}">
      <dgm:prSet/>
      <dgm:spPr/>
      <dgm:t>
        <a:bodyPr/>
        <a:lstStyle/>
        <a:p>
          <a:endParaRPr lang="ru-RU"/>
        </a:p>
      </dgm:t>
    </dgm:pt>
    <dgm:pt modelId="{5C9984F6-19C9-41DF-8C98-3D0AA7A83F15}" type="sibTrans" cxnId="{DE3100FA-D2A1-45BB-A3FD-AD84F7330F03}">
      <dgm:prSet/>
      <dgm:spPr/>
      <dgm:t>
        <a:bodyPr/>
        <a:lstStyle/>
        <a:p>
          <a:endParaRPr lang="ru-RU"/>
        </a:p>
      </dgm:t>
    </dgm:pt>
    <dgm:pt modelId="{2C602CC2-CFB3-4607-8427-66F9686D920E}" type="pres">
      <dgm:prSet presAssocID="{A050F6BD-831B-4340-B9A3-6994A9384B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9BCA6-730E-48D3-8E36-9552B1977ABA}" type="pres">
      <dgm:prSet presAssocID="{E628C588-6F58-4252-A70E-07BB5915B750}" presName="centerShape" presStyleLbl="node0" presStyleIdx="0" presStyleCnt="1"/>
      <dgm:spPr/>
      <dgm:t>
        <a:bodyPr/>
        <a:lstStyle/>
        <a:p>
          <a:endParaRPr lang="ru-RU"/>
        </a:p>
      </dgm:t>
    </dgm:pt>
    <dgm:pt modelId="{0BC413F9-5D4A-4A05-B5EC-879787F117AF}" type="pres">
      <dgm:prSet presAssocID="{B96D1603-91C4-4EB4-9EE5-DCE2ED347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765C7-3645-43C4-82DA-8F6540161894}" type="pres">
      <dgm:prSet presAssocID="{B96D1603-91C4-4EB4-9EE5-DCE2ED347EC7}" presName="dummy" presStyleCnt="0"/>
      <dgm:spPr/>
    </dgm:pt>
    <dgm:pt modelId="{689647EA-3C70-4F16-8E06-EE38F3FE2CD5}" type="pres">
      <dgm:prSet presAssocID="{148AC213-6960-4AED-8C15-52EDFBC5694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4BDF70E-9B75-473D-8F65-85B121D4B992}" type="pres">
      <dgm:prSet presAssocID="{924932D6-62FC-4201-B679-2D4E5E408D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737A-75BD-4529-8E32-8FB1E1B7B073}" type="pres">
      <dgm:prSet presAssocID="{924932D6-62FC-4201-B679-2D4E5E408DB9}" presName="dummy" presStyleCnt="0"/>
      <dgm:spPr/>
    </dgm:pt>
    <dgm:pt modelId="{1C8C3510-4374-43B0-B321-416D8B2C4640}" type="pres">
      <dgm:prSet presAssocID="{5C9984F6-19C9-41DF-8C98-3D0AA7A83F1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EAD73E0-7379-4B1E-A867-6C346853B2E9}" type="pres">
      <dgm:prSet presAssocID="{DC960BB8-D5CE-4FC0-BCD3-A250FAE26D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4D0B-FA91-4C47-BA02-B13F5ECA7C7F}" type="pres">
      <dgm:prSet presAssocID="{DC960BB8-D5CE-4FC0-BCD3-A250FAE26D43}" presName="dummy" presStyleCnt="0"/>
      <dgm:spPr/>
    </dgm:pt>
    <dgm:pt modelId="{2DBA1FCA-77C7-4EE3-860E-907DB636DAFA}" type="pres">
      <dgm:prSet presAssocID="{F8C5B502-1158-4C23-B44D-7F72324EFFE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6AB18C9-6186-48F6-853E-238A9B444BDC}" type="pres">
      <dgm:prSet presAssocID="{62E64B0B-9C32-4C70-A9F3-699DFC42BD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7D1C-E7C2-4395-97A2-AE8BAE5E3754}" type="pres">
      <dgm:prSet presAssocID="{62E64B0B-9C32-4C70-A9F3-699DFC42BDEB}" presName="dummy" presStyleCnt="0"/>
      <dgm:spPr/>
    </dgm:pt>
    <dgm:pt modelId="{1646775E-51EC-4842-B553-5FD66A920055}" type="pres">
      <dgm:prSet presAssocID="{610F4D85-7823-424F-B96D-FD1C28A5272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A3DED77-4348-4554-B1B0-A0B352503EE2}" type="pres">
      <dgm:prSet presAssocID="{60DFEB82-B576-45A2-88A3-E54D043C5A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45620-EE7F-43FC-994C-3C56C7E93B35}" type="pres">
      <dgm:prSet presAssocID="{60DFEB82-B576-45A2-88A3-E54D043C5AD9}" presName="dummy" presStyleCnt="0"/>
      <dgm:spPr/>
    </dgm:pt>
    <dgm:pt modelId="{A9D68458-7942-4905-BCAF-8463DC38EBB1}" type="pres">
      <dgm:prSet presAssocID="{CCCAED8D-1362-4FCD-B203-89011D7D819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327E316-DC59-42FD-A30B-9123D63707D3}" type="presOf" srcId="{B96D1603-91C4-4EB4-9EE5-DCE2ED347EC7}" destId="{0BC413F9-5D4A-4A05-B5EC-879787F117AF}" srcOrd="0" destOrd="0" presId="urn:microsoft.com/office/officeart/2005/8/layout/radial6"/>
    <dgm:cxn modelId="{6E2F2B07-DF0B-44B7-BD13-B5D45896249F}" type="presOf" srcId="{A050F6BD-831B-4340-B9A3-6994A9384BC1}" destId="{2C602CC2-CFB3-4607-8427-66F9686D920E}" srcOrd="0" destOrd="0" presId="urn:microsoft.com/office/officeart/2005/8/layout/radial6"/>
    <dgm:cxn modelId="{DE3100FA-D2A1-45BB-A3FD-AD84F7330F03}" srcId="{E628C588-6F58-4252-A70E-07BB5915B750}" destId="{924932D6-62FC-4201-B679-2D4E5E408DB9}" srcOrd="1" destOrd="0" parTransId="{E2F946AA-13E9-4BF3-BE44-2885F93F4554}" sibTransId="{5C9984F6-19C9-41DF-8C98-3D0AA7A83F15}"/>
    <dgm:cxn modelId="{FE3ADC33-9E99-469B-AE27-7CFB9B8CCD4F}" srcId="{E628C588-6F58-4252-A70E-07BB5915B750}" destId="{DC960BB8-D5CE-4FC0-BCD3-A250FAE26D43}" srcOrd="2" destOrd="0" parTransId="{C7D1B6C7-73B1-49F5-901C-E9171776FE8A}" sibTransId="{F8C5B502-1158-4C23-B44D-7F72324EFFE5}"/>
    <dgm:cxn modelId="{2F061812-305C-4F97-BFD6-459B3EC217E9}" srcId="{E628C588-6F58-4252-A70E-07BB5915B750}" destId="{60DFEB82-B576-45A2-88A3-E54D043C5AD9}" srcOrd="4" destOrd="0" parTransId="{0E4AD1F6-83D0-4A65-9718-1B689E09A634}" sibTransId="{CCCAED8D-1362-4FCD-B203-89011D7D8197}"/>
    <dgm:cxn modelId="{3F677DAF-3E8C-4899-9750-1B238D13BE0F}" srcId="{A050F6BD-831B-4340-B9A3-6994A9384BC1}" destId="{E628C588-6F58-4252-A70E-07BB5915B750}" srcOrd="0" destOrd="0" parTransId="{9315C006-87B8-4819-B5EC-FBBC00CA1999}" sibTransId="{A706CC21-E23E-4FCA-AD47-72E88B96C11C}"/>
    <dgm:cxn modelId="{1715BE39-B720-44D2-93EF-055FD54C5BE4}" type="presOf" srcId="{DC960BB8-D5CE-4FC0-BCD3-A250FAE26D43}" destId="{CEAD73E0-7379-4B1E-A867-6C346853B2E9}" srcOrd="0" destOrd="0" presId="urn:microsoft.com/office/officeart/2005/8/layout/radial6"/>
    <dgm:cxn modelId="{7E0A90E8-B2B8-44A6-A288-CBFE58C505A0}" type="presOf" srcId="{62E64B0B-9C32-4C70-A9F3-699DFC42BDEB}" destId="{56AB18C9-6186-48F6-853E-238A9B444BDC}" srcOrd="0" destOrd="0" presId="urn:microsoft.com/office/officeart/2005/8/layout/radial6"/>
    <dgm:cxn modelId="{3B7AC17E-C5B9-4EC4-B2C0-D2F0FC2DED7B}" type="presOf" srcId="{610F4D85-7823-424F-B96D-FD1C28A52721}" destId="{1646775E-51EC-4842-B553-5FD66A920055}" srcOrd="0" destOrd="0" presId="urn:microsoft.com/office/officeart/2005/8/layout/radial6"/>
    <dgm:cxn modelId="{E558BF9E-E1C7-4640-8A0D-502D0C711F9A}" type="presOf" srcId="{60DFEB82-B576-45A2-88A3-E54D043C5AD9}" destId="{FA3DED77-4348-4554-B1B0-A0B352503EE2}" srcOrd="0" destOrd="0" presId="urn:microsoft.com/office/officeart/2005/8/layout/radial6"/>
    <dgm:cxn modelId="{1763953D-1EEC-447C-9D5C-C4F3ED000BDD}" type="presOf" srcId="{F8C5B502-1158-4C23-B44D-7F72324EFFE5}" destId="{2DBA1FCA-77C7-4EE3-860E-907DB636DAFA}" srcOrd="0" destOrd="0" presId="urn:microsoft.com/office/officeart/2005/8/layout/radial6"/>
    <dgm:cxn modelId="{CF5DDFA2-2500-4DD7-A733-9D945E1D5698}" type="presOf" srcId="{E628C588-6F58-4252-A70E-07BB5915B750}" destId="{43D9BCA6-730E-48D3-8E36-9552B1977ABA}" srcOrd="0" destOrd="0" presId="urn:microsoft.com/office/officeart/2005/8/layout/radial6"/>
    <dgm:cxn modelId="{7B827B09-2F60-4906-A345-3C0885BECDCF}" srcId="{E628C588-6F58-4252-A70E-07BB5915B750}" destId="{B96D1603-91C4-4EB4-9EE5-DCE2ED347EC7}" srcOrd="0" destOrd="0" parTransId="{BA24F4F7-526E-4DC6-B11B-CD04DBA33676}" sibTransId="{148AC213-6960-4AED-8C15-52EDFBC5694E}"/>
    <dgm:cxn modelId="{17213F7A-43A2-45A1-8F44-F6AA14B0F478}" type="presOf" srcId="{CCCAED8D-1362-4FCD-B203-89011D7D8197}" destId="{A9D68458-7942-4905-BCAF-8463DC38EBB1}" srcOrd="0" destOrd="0" presId="urn:microsoft.com/office/officeart/2005/8/layout/radial6"/>
    <dgm:cxn modelId="{5B8349D2-7C6D-4013-A235-280663DE88A0}" type="presOf" srcId="{148AC213-6960-4AED-8C15-52EDFBC5694E}" destId="{689647EA-3C70-4F16-8E06-EE38F3FE2CD5}" srcOrd="0" destOrd="0" presId="urn:microsoft.com/office/officeart/2005/8/layout/radial6"/>
    <dgm:cxn modelId="{575AFE93-329F-4A28-9030-EC00FA9E9C6E}" type="presOf" srcId="{924932D6-62FC-4201-B679-2D4E5E408DB9}" destId="{34BDF70E-9B75-473D-8F65-85B121D4B992}" srcOrd="0" destOrd="0" presId="urn:microsoft.com/office/officeart/2005/8/layout/radial6"/>
    <dgm:cxn modelId="{BBBC3118-0F49-467C-BB68-E5029A4BF61F}" srcId="{E628C588-6F58-4252-A70E-07BB5915B750}" destId="{62E64B0B-9C32-4C70-A9F3-699DFC42BDEB}" srcOrd="3" destOrd="0" parTransId="{8A9F2C99-C8A2-46D8-A84E-11DB2E317DC0}" sibTransId="{610F4D85-7823-424F-B96D-FD1C28A52721}"/>
    <dgm:cxn modelId="{E488FD6C-8727-468E-A6F6-0DC5A262A92E}" type="presOf" srcId="{5C9984F6-19C9-41DF-8C98-3D0AA7A83F15}" destId="{1C8C3510-4374-43B0-B321-416D8B2C4640}" srcOrd="0" destOrd="0" presId="urn:microsoft.com/office/officeart/2005/8/layout/radial6"/>
    <dgm:cxn modelId="{ACC4AF8D-748B-4438-9357-2D316BF9CCFB}" type="presParOf" srcId="{2C602CC2-CFB3-4607-8427-66F9686D920E}" destId="{43D9BCA6-730E-48D3-8E36-9552B1977ABA}" srcOrd="0" destOrd="0" presId="urn:microsoft.com/office/officeart/2005/8/layout/radial6"/>
    <dgm:cxn modelId="{D36EF24E-71A0-4540-8EC4-94D2C9CB2945}" type="presParOf" srcId="{2C602CC2-CFB3-4607-8427-66F9686D920E}" destId="{0BC413F9-5D4A-4A05-B5EC-879787F117AF}" srcOrd="1" destOrd="0" presId="urn:microsoft.com/office/officeart/2005/8/layout/radial6"/>
    <dgm:cxn modelId="{720484B1-E3B6-4ACC-A5A2-C6037B18EB7A}" type="presParOf" srcId="{2C602CC2-CFB3-4607-8427-66F9686D920E}" destId="{B5B765C7-3645-43C4-82DA-8F6540161894}" srcOrd="2" destOrd="0" presId="urn:microsoft.com/office/officeart/2005/8/layout/radial6"/>
    <dgm:cxn modelId="{E1B8F20D-0245-40CC-9D4A-B21C23B36BF6}" type="presParOf" srcId="{2C602CC2-CFB3-4607-8427-66F9686D920E}" destId="{689647EA-3C70-4F16-8E06-EE38F3FE2CD5}" srcOrd="3" destOrd="0" presId="urn:microsoft.com/office/officeart/2005/8/layout/radial6"/>
    <dgm:cxn modelId="{947D84CA-364D-48DE-BC3B-E4F8619C9B69}" type="presParOf" srcId="{2C602CC2-CFB3-4607-8427-66F9686D920E}" destId="{34BDF70E-9B75-473D-8F65-85B121D4B992}" srcOrd="4" destOrd="0" presId="urn:microsoft.com/office/officeart/2005/8/layout/radial6"/>
    <dgm:cxn modelId="{A9CF0732-28CA-4931-9F5A-18A4D8F90C7F}" type="presParOf" srcId="{2C602CC2-CFB3-4607-8427-66F9686D920E}" destId="{0ABC737A-75BD-4529-8E32-8FB1E1B7B073}" srcOrd="5" destOrd="0" presId="urn:microsoft.com/office/officeart/2005/8/layout/radial6"/>
    <dgm:cxn modelId="{DA4C903B-E005-4FAA-84BC-7A5DCE28C172}" type="presParOf" srcId="{2C602CC2-CFB3-4607-8427-66F9686D920E}" destId="{1C8C3510-4374-43B0-B321-416D8B2C4640}" srcOrd="6" destOrd="0" presId="urn:microsoft.com/office/officeart/2005/8/layout/radial6"/>
    <dgm:cxn modelId="{4EBCE305-BE2F-47E3-8105-E615ADB77156}" type="presParOf" srcId="{2C602CC2-CFB3-4607-8427-66F9686D920E}" destId="{CEAD73E0-7379-4B1E-A867-6C346853B2E9}" srcOrd="7" destOrd="0" presId="urn:microsoft.com/office/officeart/2005/8/layout/radial6"/>
    <dgm:cxn modelId="{733E9A30-8E2A-4F34-958F-F0B855CCF8BD}" type="presParOf" srcId="{2C602CC2-CFB3-4607-8427-66F9686D920E}" destId="{77774D0B-FA91-4C47-BA02-B13F5ECA7C7F}" srcOrd="8" destOrd="0" presId="urn:microsoft.com/office/officeart/2005/8/layout/radial6"/>
    <dgm:cxn modelId="{A1D43208-BD96-4ECB-A182-816445F1FF68}" type="presParOf" srcId="{2C602CC2-CFB3-4607-8427-66F9686D920E}" destId="{2DBA1FCA-77C7-4EE3-860E-907DB636DAFA}" srcOrd="9" destOrd="0" presId="urn:microsoft.com/office/officeart/2005/8/layout/radial6"/>
    <dgm:cxn modelId="{C755AEF7-6046-47F7-B7F8-9305DEC50CEE}" type="presParOf" srcId="{2C602CC2-CFB3-4607-8427-66F9686D920E}" destId="{56AB18C9-6186-48F6-853E-238A9B444BDC}" srcOrd="10" destOrd="0" presId="urn:microsoft.com/office/officeart/2005/8/layout/radial6"/>
    <dgm:cxn modelId="{F790A459-0487-4902-9EB0-1BFC41E78C86}" type="presParOf" srcId="{2C602CC2-CFB3-4607-8427-66F9686D920E}" destId="{7D157D1C-E7C2-4395-97A2-AE8BAE5E3754}" srcOrd="11" destOrd="0" presId="urn:microsoft.com/office/officeart/2005/8/layout/radial6"/>
    <dgm:cxn modelId="{3239F65E-2F7D-4C40-B965-5D0E1C0C9B3A}" type="presParOf" srcId="{2C602CC2-CFB3-4607-8427-66F9686D920E}" destId="{1646775E-51EC-4842-B553-5FD66A920055}" srcOrd="12" destOrd="0" presId="urn:microsoft.com/office/officeart/2005/8/layout/radial6"/>
    <dgm:cxn modelId="{59EBEAA4-D19A-464D-BFC7-EE6807743997}" type="presParOf" srcId="{2C602CC2-CFB3-4607-8427-66F9686D920E}" destId="{FA3DED77-4348-4554-B1B0-A0B352503EE2}" srcOrd="13" destOrd="0" presId="urn:microsoft.com/office/officeart/2005/8/layout/radial6"/>
    <dgm:cxn modelId="{45B85F14-B700-4359-938A-C6F65821B905}" type="presParOf" srcId="{2C602CC2-CFB3-4607-8427-66F9686D920E}" destId="{2C645620-EE7F-43FC-994C-3C56C7E93B35}" srcOrd="14" destOrd="0" presId="urn:microsoft.com/office/officeart/2005/8/layout/radial6"/>
    <dgm:cxn modelId="{CFAF5DBE-1357-40B6-A614-E1C087A48EB3}" type="presParOf" srcId="{2C602CC2-CFB3-4607-8427-66F9686D920E}" destId="{A9D68458-7942-4905-BCAF-8463DC38EBB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</dgm:ptLst>
  <dgm:cxnLst>
    <dgm:cxn modelId="{C452650F-4935-4020-A302-B69DFC09848A}" type="presOf" srcId="{218A2302-9A3E-4776-9A5E-512959E54555}" destId="{A0301953-E3FF-40C9-A83B-34E4F8F736C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8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7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6">
                  <a:lumMod val="25000"/>
                </a:schemeClr>
              </a:solidFill>
            </a:rPr>
            <a:t>102</a:t>
          </a:r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28987" custScaleY="192101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12575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212023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dirty="0" smtClean="0">
            <a:solidFill>
              <a:schemeClr val="accent6">
                <a:lumMod val="25000"/>
              </a:schemeClr>
            </a:solidFill>
          </a:endParaRP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05565" custScaleY="212167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08187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8458-7942-4905-BCAF-8463DC38EBB1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775E-51EC-4842-B553-5FD66A92005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A1FCA-77C7-4EE3-860E-907DB636DAFA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3510-4374-43B0-B321-416D8B2C4640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647EA-3C70-4F16-8E06-EE38F3FE2CD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9BCA6-730E-48D3-8E36-9552B1977ABA}">
      <dsp:nvSpPr>
        <dsp:cNvPr id="0" name=""/>
        <dsp:cNvSpPr/>
      </dsp:nvSpPr>
      <dsp:spPr>
        <a:xfrm>
          <a:off x="3295054" y="2328656"/>
          <a:ext cx="2553890" cy="255389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kern="1200" dirty="0" smtClean="0">
              <a:solidFill>
                <a:schemeClr val="tx1"/>
              </a:solidFill>
            </a:rPr>
            <a:t>2</a:t>
          </a:r>
          <a:r>
            <a:rPr lang="ru-RU" sz="2000" b="1" kern="1200" dirty="0" smtClean="0">
              <a:solidFill>
                <a:schemeClr val="tx1"/>
              </a:solidFill>
            </a:rPr>
            <a:t>1 -2023 гг.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69063" y="2702665"/>
        <a:ext cx="1805872" cy="1805872"/>
      </dsp:txXfrm>
    </dsp:sp>
    <dsp:sp modelId="{0BC413F9-5D4A-4A05-B5EC-879787F117AF}">
      <dsp:nvSpPr>
        <dsp:cNvPr id="0" name=""/>
        <dsp:cNvSpPr/>
      </dsp:nvSpPr>
      <dsp:spPr>
        <a:xfrm>
          <a:off x="3678138" y="865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Бюджетный кодекс РФ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39944" y="262671"/>
        <a:ext cx="1264111" cy="1264111"/>
      </dsp:txXfrm>
    </dsp:sp>
    <dsp:sp modelId="{34BDF70E-9B75-473D-8F65-85B121D4B992}">
      <dsp:nvSpPr>
        <dsp:cNvPr id="0" name=""/>
        <dsp:cNvSpPr/>
      </dsp:nvSpPr>
      <dsp:spPr>
        <a:xfrm>
          <a:off x="625633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18139" y="2135839"/>
        <a:ext cx="1264111" cy="1264111"/>
      </dsp:txXfrm>
    </dsp:sp>
    <dsp:sp modelId="{CEAD73E0-7379-4B1E-A867-6C346853B2E9}">
      <dsp:nvSpPr>
        <dsp:cNvPr id="0" name=""/>
        <dsp:cNvSpPr/>
      </dsp:nvSpPr>
      <dsp:spPr>
        <a:xfrm>
          <a:off x="5271550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kern="1200" dirty="0" smtClean="0">
              <a:solidFill>
                <a:schemeClr val="tx1"/>
              </a:solidFill>
            </a:rPr>
            <a:t>бюджетной</a:t>
          </a:r>
          <a:r>
            <a:rPr lang="ru-RU" sz="1400" b="1" kern="1200" dirty="0" smtClean="0">
              <a:solidFill>
                <a:schemeClr val="tx1"/>
              </a:solidFill>
            </a:rPr>
            <a:t> и </a:t>
          </a:r>
          <a:r>
            <a:rPr lang="ru-RU" sz="1400" b="1" i="1" kern="1200" dirty="0" smtClean="0">
              <a:solidFill>
                <a:schemeClr val="tx1"/>
              </a:solidFill>
            </a:rPr>
            <a:t>налоговой </a:t>
          </a:r>
          <a:r>
            <a:rPr lang="ru-RU" sz="1400" b="1" kern="1200" dirty="0" smtClean="0">
              <a:solidFill>
                <a:schemeClr val="tx1"/>
              </a:solidFill>
            </a:rPr>
            <a:t>политики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533356" y="5166689"/>
        <a:ext cx="1264111" cy="1264111"/>
      </dsp:txXfrm>
    </dsp:sp>
    <dsp:sp modelId="{56AB18C9-6186-48F6-853E-238A9B444BDC}">
      <dsp:nvSpPr>
        <dsp:cNvPr id="0" name=""/>
        <dsp:cNvSpPr/>
      </dsp:nvSpPr>
      <dsp:spPr>
        <a:xfrm>
          <a:off x="2084726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346532" y="5166689"/>
        <a:ext cx="1264111" cy="1264111"/>
      </dsp:txXfrm>
    </dsp:sp>
    <dsp:sp modelId="{FA3DED77-4348-4554-B1B0-A0B352503EE2}">
      <dsp:nvSpPr>
        <dsp:cNvPr id="0" name=""/>
        <dsp:cNvSpPr/>
      </dsp:nvSpPr>
      <dsp:spPr>
        <a:xfrm>
          <a:off x="109994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kern="1200" dirty="0" smtClean="0">
              <a:solidFill>
                <a:schemeClr val="tx1"/>
              </a:solidFill>
            </a:rPr>
            <a:t>20</a:t>
          </a:r>
          <a:r>
            <a:rPr lang="ru-RU" sz="1400" b="1" kern="1200" dirty="0" smtClean="0">
              <a:solidFill>
                <a:schemeClr val="tx1"/>
              </a:solidFill>
            </a:rPr>
            <a:t>-202</a:t>
          </a:r>
          <a:r>
            <a:rPr lang="en-US" sz="1400" b="1" kern="1200" dirty="0" smtClean="0">
              <a:solidFill>
                <a:schemeClr val="tx1"/>
              </a:solidFill>
            </a:rPr>
            <a:t>2</a:t>
          </a:r>
          <a:r>
            <a:rPr lang="ru-RU" sz="1400" b="1" kern="1200" dirty="0" smtClean="0">
              <a:solidFill>
                <a:schemeClr val="tx1"/>
              </a:solidFill>
            </a:rPr>
            <a:t> гг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361749" y="2135839"/>
        <a:ext cx="1264111" cy="126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094670" y="46767"/>
          <a:ext cx="1582970" cy="132798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8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7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326491" y="241245"/>
        <a:ext cx="1119328" cy="939024"/>
      </dsp:txXfrm>
    </dsp:sp>
    <dsp:sp modelId="{4808FD08-84CB-4EFB-AE49-916838E8D945}">
      <dsp:nvSpPr>
        <dsp:cNvPr id="0" name=""/>
        <dsp:cNvSpPr/>
      </dsp:nvSpPr>
      <dsp:spPr>
        <a:xfrm>
          <a:off x="2719223" y="486899"/>
          <a:ext cx="400949" cy="400949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72369" y="640222"/>
        <a:ext cx="294657" cy="94303"/>
      </dsp:txXfrm>
    </dsp:sp>
    <dsp:sp modelId="{FA271F03-B031-4CAA-9A95-49A06179296A}">
      <dsp:nvSpPr>
        <dsp:cNvPr id="0" name=""/>
        <dsp:cNvSpPr/>
      </dsp:nvSpPr>
      <dsp:spPr>
        <a:xfrm>
          <a:off x="3176305" y="229"/>
          <a:ext cx="1469515" cy="1374289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391510" y="201489"/>
        <a:ext cx="1039105" cy="971769"/>
      </dsp:txXfrm>
    </dsp:sp>
    <dsp:sp modelId="{8097F6F5-3EFA-4272-8574-76054B97D297}">
      <dsp:nvSpPr>
        <dsp:cNvPr id="0" name=""/>
        <dsp:cNvSpPr/>
      </dsp:nvSpPr>
      <dsp:spPr>
        <a:xfrm>
          <a:off x="4701954" y="486899"/>
          <a:ext cx="400949" cy="400949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55100" y="569494"/>
        <a:ext cx="294657" cy="235759"/>
      </dsp:txXfrm>
    </dsp:sp>
    <dsp:sp modelId="{190F60A8-85FE-46C4-8155-014F5E606585}">
      <dsp:nvSpPr>
        <dsp:cNvPr id="0" name=""/>
        <dsp:cNvSpPr/>
      </dsp:nvSpPr>
      <dsp:spPr>
        <a:xfrm>
          <a:off x="5159036" y="229"/>
          <a:ext cx="1465699" cy="1374289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6">
                  <a:lumMod val="25000"/>
                </a:schemeClr>
              </a:solidFill>
            </a:rPr>
            <a:t>102</a:t>
          </a:r>
          <a:r>
            <a:rPr lang="ru-RU" sz="2500" b="1" kern="1200" dirty="0" smtClean="0">
              <a:solidFill>
                <a:schemeClr val="accent6">
                  <a:lumMod val="25000"/>
                </a:schemeClr>
              </a:solidFill>
            </a:rPr>
            <a:t> рублей</a:t>
          </a:r>
          <a:endParaRPr lang="ru-RU" sz="25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373683" y="201489"/>
        <a:ext cx="1036405" cy="971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8670" y="327463"/>
          <a:ext cx="1772195" cy="1829111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78202" y="595330"/>
        <a:ext cx="1253131" cy="1293377"/>
      </dsp:txXfrm>
    </dsp:sp>
    <dsp:sp modelId="{4808FD08-84CB-4EFB-AE49-916838E8D945}">
      <dsp:nvSpPr>
        <dsp:cNvPr id="0" name=""/>
        <dsp:cNvSpPr/>
      </dsp:nvSpPr>
      <dsp:spPr>
        <a:xfrm>
          <a:off x="1842723" y="947884"/>
          <a:ext cx="500023" cy="500023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09001" y="1139093"/>
        <a:ext cx="367467" cy="117605"/>
      </dsp:txXfrm>
    </dsp:sp>
    <dsp:sp modelId="{FA271F03-B031-4CAA-9A95-49A06179296A}">
      <dsp:nvSpPr>
        <dsp:cNvPr id="0" name=""/>
        <dsp:cNvSpPr/>
      </dsp:nvSpPr>
      <dsp:spPr>
        <a:xfrm>
          <a:off x="2412749" y="340959"/>
          <a:ext cx="1794799" cy="171387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kern="1200" dirty="0" smtClean="0">
            <a:solidFill>
              <a:schemeClr val="accent6">
                <a:lumMod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675591" y="591950"/>
        <a:ext cx="1269115" cy="1211891"/>
      </dsp:txXfrm>
    </dsp:sp>
    <dsp:sp modelId="{8097F6F5-3EFA-4272-8574-76054B97D297}">
      <dsp:nvSpPr>
        <dsp:cNvPr id="0" name=""/>
        <dsp:cNvSpPr/>
      </dsp:nvSpPr>
      <dsp:spPr>
        <a:xfrm>
          <a:off x="4277552" y="947884"/>
          <a:ext cx="500023" cy="500023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3830" y="1050889"/>
        <a:ext cx="367467" cy="294013"/>
      </dsp:txXfrm>
    </dsp:sp>
    <dsp:sp modelId="{190F60A8-85FE-46C4-8155-014F5E606585}">
      <dsp:nvSpPr>
        <dsp:cNvPr id="0" name=""/>
        <dsp:cNvSpPr/>
      </dsp:nvSpPr>
      <dsp:spPr>
        <a:xfrm>
          <a:off x="4847579" y="340959"/>
          <a:ext cx="1560607" cy="171387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sz="27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076125" y="591950"/>
        <a:ext cx="1103515" cy="121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</a:t>
          </a:r>
          <a:r>
            <a:rPr lang="ru-RU" sz="1800" dirty="0" smtClean="0"/>
            <a:t>3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0.13223</cdr:x>
      <cdr:y>0.24504</cdr:y>
    </cdr:from>
    <cdr:to>
      <cdr:x>0.2314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152127" y="1440167"/>
          <a:ext cx="864097" cy="504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12,9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2060"/>
              </a:solidFill>
            </a:rPr>
            <a:t>+3,3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+4%</a:t>
          </a:r>
          <a:endParaRPr lang="ru-RU" sz="12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0.12397</cdr:x>
      <cdr:y>0.44978</cdr:y>
    </cdr:from>
    <cdr:to>
      <cdr:x>0.23141</cdr:x>
      <cdr:y>0.51104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20" y="2643508"/>
          <a:ext cx="936121" cy="3600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+11,6%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0.29752</cdr:x>
      <cdr:y>0.36402</cdr:y>
    </cdr:from>
    <cdr:to>
      <cdr:x>0.38017</cdr:x>
      <cdr:y>0.44978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592288" y="2139452"/>
          <a:ext cx="720127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</a:t>
          </a:r>
          <a:r>
            <a:rPr lang="ru-RU" sz="1200" b="1" dirty="0" smtClean="0">
              <a:solidFill>
                <a:srgbClr val="002060"/>
              </a:solidFill>
            </a:rPr>
            <a:t>,</a:t>
          </a:r>
          <a:r>
            <a:rPr lang="en-US" sz="1200" b="1" dirty="0" smtClean="0">
              <a:solidFill>
                <a:srgbClr val="002060"/>
              </a:solidFill>
            </a:rPr>
            <a:t>2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0.09917</cdr:x>
      <cdr:y>0.22785</cdr:y>
    </cdr:from>
    <cdr:to>
      <cdr:x>0.2562</cdr:x>
      <cdr:y>0.27848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296144"/>
          <a:ext cx="136815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</a:t>
          </a:r>
          <a:r>
            <a:rPr lang="ru-RU" b="1" dirty="0" smtClean="0">
              <a:solidFill>
                <a:schemeClr val="tx1"/>
              </a:solidFill>
            </a:rPr>
            <a:t>16,6%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0.42668</cdr:x>
      <cdr:y>0.12608</cdr:y>
    </cdr:from>
    <cdr:to>
      <cdr:x>0.54238</cdr:x>
      <cdr:y>0.23271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17670" y="717240"/>
          <a:ext cx="1008091" cy="606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+20,8%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0.61983</cdr:x>
      <cdr:y>0.10127</cdr:y>
    </cdr:from>
    <cdr:to>
      <cdr:x>0.71901</cdr:x>
      <cdr:y>0.16456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00600" y="576064"/>
          <a:ext cx="864152" cy="360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0.15618</cdr:y>
    </cdr:from>
    <cdr:to>
      <cdr:x>0.38843</cdr:x>
      <cdr:y>0.25016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808312" y="888468"/>
          <a:ext cx="576102" cy="534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1</a:t>
          </a:r>
          <a:r>
            <a:rPr lang="ru-RU" b="1" dirty="0" smtClean="0">
              <a:solidFill>
                <a:schemeClr val="tx1"/>
              </a:solidFill>
            </a:rPr>
            <a:t>1%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0.09677</cdr:x>
      <cdr:y>0.1125</cdr:y>
    </cdr:from>
    <cdr:to>
      <cdr:x>0.29839</cdr:x>
      <cdr:y>0.1625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5" y="648072"/>
          <a:ext cx="1800201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</a:t>
          </a:r>
          <a:r>
            <a:rPr lang="en-US" b="1" dirty="0" smtClean="0">
              <a:solidFill>
                <a:schemeClr val="tx1"/>
              </a:solidFill>
            </a:rPr>
            <a:t>5</a:t>
          </a:r>
          <a:r>
            <a:rPr lang="ru-RU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0.30645</cdr:x>
      <cdr:y>0.1875</cdr:y>
    </cdr:from>
    <cdr:to>
      <cdr:x>0.42001</cdr:x>
      <cdr:y>0.2625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6304" y="1080120"/>
          <a:ext cx="101397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-12</a:t>
          </a:r>
          <a:r>
            <a:rPr lang="en-US" b="1" dirty="0" smtClean="0">
              <a:solidFill>
                <a:schemeClr val="tx1"/>
              </a:solidFill>
            </a:rPr>
            <a:t>.</a:t>
          </a:r>
          <a:r>
            <a:rPr lang="ru-RU" b="1" dirty="0" smtClean="0">
              <a:solidFill>
                <a:schemeClr val="tx1"/>
              </a:solidFill>
            </a:rPr>
            <a:t>1%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0.45968</cdr:x>
      <cdr:y>0.5125</cdr:y>
    </cdr:from>
    <cdr:to>
      <cdr:x>0.57324</cdr:x>
      <cdr:y>0.5875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104456" y="2952328"/>
          <a:ext cx="101397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-75%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0.16935</cdr:x>
      <cdr:y>0.1519</cdr:y>
    </cdr:from>
    <cdr:to>
      <cdr:x>0.26613</cdr:x>
      <cdr:y>0.24051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169" y="864096"/>
          <a:ext cx="86409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-12</a:t>
          </a:r>
          <a:r>
            <a:rPr lang="en-US" b="1" dirty="0" smtClean="0">
              <a:solidFill>
                <a:schemeClr val="tx1"/>
              </a:solidFill>
            </a:rPr>
            <a:t>.6</a:t>
          </a:r>
          <a:r>
            <a:rPr lang="ru-RU" b="1" dirty="0" smtClean="0">
              <a:solidFill>
                <a:schemeClr val="tx1"/>
              </a:solidFill>
            </a:rPr>
            <a:t>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0.16456</cdr:y>
    </cdr:from>
    <cdr:to>
      <cdr:x>0.43802</cdr:x>
      <cdr:y>0.25316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30396" y="936104"/>
          <a:ext cx="1180681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-1</a:t>
          </a:r>
          <a:r>
            <a:rPr lang="ru-RU" b="1" dirty="0" smtClean="0">
              <a:solidFill>
                <a:schemeClr val="tx1"/>
              </a:solidFill>
            </a:rPr>
            <a:t>5</a:t>
          </a:r>
          <a:r>
            <a:rPr lang="en-US" b="1" dirty="0" smtClean="0">
              <a:solidFill>
                <a:schemeClr val="tx1"/>
              </a:solidFill>
            </a:rPr>
            <a:t>.</a:t>
          </a:r>
          <a:r>
            <a:rPr lang="ru-RU" b="1" dirty="0" smtClean="0">
              <a:solidFill>
                <a:schemeClr val="tx1"/>
              </a:solidFill>
            </a:rPr>
            <a:t>7%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0.1405</cdr:x>
      <cdr:y>0.13477</cdr:y>
    </cdr:from>
    <cdr:to>
      <cdr:x>0.23141</cdr:x>
      <cdr:y>0.20828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224136" y="792088"/>
          <a:ext cx="792123" cy="432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+25,2 %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0.43802</cdr:x>
      <cdr:y>0.20828</cdr:y>
    </cdr:from>
    <cdr:to>
      <cdr:x>0.52066</cdr:x>
      <cdr:y>0.25729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10800000" flipV="1">
          <a:off x="3816424" y="1224136"/>
          <a:ext cx="720039" cy="288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rgbClr val="002060"/>
              </a:solidFill>
            </a:rPr>
            <a:t>+</a:t>
          </a:r>
          <a:r>
            <a:rPr lang="en-US" b="1" dirty="0" smtClean="0">
              <a:solidFill>
                <a:srgbClr val="002060"/>
              </a:solidFill>
            </a:rPr>
            <a:t>3</a:t>
          </a:r>
          <a:r>
            <a:rPr lang="ru-RU" b="1" dirty="0" smtClean="0">
              <a:solidFill>
                <a:srgbClr val="002060"/>
              </a:solidFill>
            </a:rPr>
            <a:t>5</a:t>
          </a:r>
          <a:r>
            <a:rPr lang="en-US" b="1" dirty="0" smtClean="0">
              <a:solidFill>
                <a:srgbClr val="002060"/>
              </a:solidFill>
            </a:rPr>
            <a:t>.</a:t>
          </a:r>
          <a:r>
            <a:rPr lang="ru-RU" b="1" dirty="0" smtClean="0">
              <a:solidFill>
                <a:srgbClr val="002060"/>
              </a:solidFill>
            </a:rPr>
            <a:t>1%</a:t>
          </a:r>
          <a:endParaRPr lang="ru-RU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0.60331</cdr:x>
      <cdr:y>0.20828</cdr:y>
    </cdr:from>
    <cdr:to>
      <cdr:x>0.68596</cdr:x>
      <cdr:y>0.28179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56584" y="1224136"/>
          <a:ext cx="720127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</a:t>
          </a:r>
          <a:r>
            <a:rPr lang="en-US" b="1" dirty="0" smtClean="0">
              <a:solidFill>
                <a:schemeClr val="tx1"/>
              </a:solidFill>
            </a:rPr>
            <a:t>2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0.7438</cdr:x>
      <cdr:y>0.14702</cdr:y>
    </cdr:from>
    <cdr:to>
      <cdr:x>0.8347</cdr:x>
      <cdr:y>0.22053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80720" y="864096"/>
          <a:ext cx="792008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+2.2%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0.20828</cdr:y>
    </cdr:from>
    <cdr:to>
      <cdr:x>0.40497</cdr:x>
      <cdr:y>0.25728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664296" y="1224136"/>
          <a:ext cx="864152" cy="287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-34,6 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0.49383</cdr:x>
      <cdr:y>0.94737</cdr:y>
    </cdr:from>
    <cdr:to>
      <cdr:x>0.91358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60" y="5184576"/>
          <a:ext cx="122413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i="1" dirty="0" smtClean="0">
              <a:solidFill>
                <a:schemeClr val="tx1"/>
              </a:solidFill>
            </a:rPr>
            <a:t>34 088.8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/>
            <a:t>50</a:t>
          </a:r>
          <a:r>
            <a:rPr lang="ru-RU" b="1" dirty="0" smtClean="0"/>
            <a:t>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90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en-US" b="1" dirty="0" smtClean="0"/>
            <a:t>65</a:t>
          </a:r>
          <a:r>
            <a:rPr lang="ru-RU" b="1" dirty="0" smtClean="0"/>
            <a:t> 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0.98108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17" y="4308253"/>
          <a:ext cx="2952324" cy="17404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5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>5 535.5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2 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>390.8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9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решениЯ думы  Усть-кутского муниципального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образования от 22.12.2020 г. 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№ 17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«о бюджете усть-кутского муниципального образования на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21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202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41787190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278092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1%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769" y="220486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4,8</a:t>
            </a:r>
            <a:r>
              <a:rPr lang="en-US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15412427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48478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+4%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4921598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единого налога на вмененный доход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5381289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6868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неналоговых доходов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85847665"/>
              </p:ext>
            </p:extLst>
          </p:nvPr>
        </p:nvGraphicFramePr>
        <p:xfrm>
          <a:off x="107504" y="908720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8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7589865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0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39142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9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21085211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 на 20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объем дотации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71 469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960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5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на обеспечение бесплатного питания учащихся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9365"/>
            <a:ext cx="4392488" cy="259270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210" y="764704"/>
            <a:ext cx="3527778" cy="7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7-10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1- 4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764703"/>
            <a:ext cx="3671794" cy="76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11-18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5-11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92" y="1402813"/>
            <a:ext cx="3370980" cy="997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Бесплатное горячее  питание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66 + местные 9= 75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92" y="3140968"/>
            <a:ext cx="3010940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Бесплатное питьевое молоко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10,58 + местные 2,17= 12,75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2794" y="1423424"/>
            <a:ext cx="3701206" cy="1162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Многодетные и малоимущие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бластные 87+ местные 15=102 рубля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663803"/>
            <a:ext cx="7992274" cy="10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 Двух разовое питание обучающихся с ОВЗ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</a:t>
            </a:r>
            <a:r>
              <a:rPr lang="en-US" b="1" smtClean="0">
                <a:solidFill>
                  <a:schemeClr val="tx1"/>
                </a:solidFill>
              </a:rPr>
              <a:t>4</a:t>
            </a:r>
            <a:r>
              <a:rPr lang="ru-RU" b="1" smtClean="0">
                <a:solidFill>
                  <a:schemeClr val="tx1"/>
                </a:solidFill>
              </a:rPr>
              <a:t>= </a:t>
            </a:r>
            <a:r>
              <a:rPr lang="ru-RU" b="1" dirty="0" smtClean="0">
                <a:solidFill>
                  <a:schemeClr val="tx1"/>
                </a:solidFill>
              </a:rPr>
              <a:t>132 рубля                                               Дети 11-18 лет областные 126,99 + местные 26,01=153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509120"/>
            <a:ext cx="867645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Двух разовое питание детей-инвалидов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 132 рубля                                    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11-18 лет областные 153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708920"/>
            <a:ext cx="3010939" cy="144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Дети , пребывающие на полном гос. обеспечении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87 рублей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4244208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07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49166"/>
              </p:ext>
            </p:extLst>
          </p:nvPr>
        </p:nvGraphicFramePr>
        <p:xfrm>
          <a:off x="139338" y="674847"/>
          <a:ext cx="8825150" cy="599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237">
                  <a:extLst>
                    <a:ext uri="{9D8B030D-6E8A-4147-A177-3AD203B41FA5}">
                      <a16:colId xmlns:a16="http://schemas.microsoft.com/office/drawing/2014/main" val="2940667894"/>
                    </a:ext>
                  </a:extLst>
                </a:gridCol>
                <a:gridCol w="2777324">
                  <a:extLst>
                    <a:ext uri="{9D8B030D-6E8A-4147-A177-3AD203B41FA5}">
                      <a16:colId xmlns:a16="http://schemas.microsoft.com/office/drawing/2014/main" val="1557340328"/>
                    </a:ext>
                  </a:extLst>
                </a:gridCol>
                <a:gridCol w="1772198">
                  <a:extLst>
                    <a:ext uri="{9D8B030D-6E8A-4147-A177-3AD203B41FA5}">
                      <a16:colId xmlns:a16="http://schemas.microsoft.com/office/drawing/2014/main" val="1208171398"/>
                    </a:ext>
                  </a:extLst>
                </a:gridCol>
                <a:gridCol w="1563152">
                  <a:extLst>
                    <a:ext uri="{9D8B030D-6E8A-4147-A177-3AD203B41FA5}">
                      <a16:colId xmlns:a16="http://schemas.microsoft.com/office/drawing/2014/main" val="535903853"/>
                    </a:ext>
                  </a:extLst>
                </a:gridCol>
                <a:gridCol w="1481239">
                  <a:extLst>
                    <a:ext uri="{9D8B030D-6E8A-4147-A177-3AD203B41FA5}">
                      <a16:colId xmlns:a16="http://schemas.microsoft.com/office/drawing/2014/main" val="2696034693"/>
                    </a:ext>
                  </a:extLst>
                </a:gridCol>
              </a:tblGrid>
              <a:tr h="38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КЦСР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Наименование КЦСР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Ассигнования 2021 год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Ассигнования 2022 год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Ассигнования 2023 год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07514832"/>
                  </a:ext>
                </a:extLst>
              </a:tr>
              <a:tr h="1908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P1 00000 Национальный проект "Демография"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34966"/>
                  </a:ext>
                </a:extLst>
              </a:tr>
              <a:tr h="25798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P1 00000 Региональный проект «Финансовая поддержка семей при рождении детей (Иркутская область)»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63364"/>
                  </a:ext>
                </a:extLst>
              </a:tr>
              <a:tr h="98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535P173050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Осуществление отдельных областных государственных полномочий по предоставлению мер социальной поддержки многодетным и малоимущим семьям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11 731,4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11 731,4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11 731, 4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2931085144"/>
                  </a:ext>
                </a:extLst>
              </a:tr>
              <a:tr h="387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P4 00000 Региональный проект «Формирование системы мотивации граждан к здоровому образу жизни, включая здоровое питание и отказ от вредных привычек (Иркутская область)»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16137"/>
                  </a:ext>
                </a:extLst>
              </a:tr>
              <a:tr h="387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муниципальном образовании"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4548"/>
                  </a:ext>
                </a:extLst>
              </a:tr>
              <a:tr h="1188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795P412000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муниципальном образовании"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350,0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400,0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450,0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2299946866"/>
                  </a:ext>
                </a:extLst>
              </a:tr>
              <a:tr h="2044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E1 00000 Национальный проект "Образование"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83455"/>
                  </a:ext>
                </a:extLst>
              </a:tr>
              <a:tr h="1908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E1 00000 Региональный проект «Современная школа»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291716"/>
                  </a:ext>
                </a:extLst>
              </a:tr>
              <a:tr h="3876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"Поддержка и развитие муниципальных общеобразовательных организаций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Усть-Кутского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муниципального образования"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34725"/>
                  </a:ext>
                </a:extLst>
              </a:tr>
              <a:tr h="142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795E111000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2 000,0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1583724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4624"/>
            <a:ext cx="7776864" cy="630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Реализация Указов Президента РФ от 07.05.2018 г. № 204 «О национальных целях и стратегических задачах развития Российской Федерации на период до 2024 года», от 21.07.2020 г № 474 «О национальных целях развития Российской Федерации на период до 2030 года» 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202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5853828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45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202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375359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839904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1751272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213 553.5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49618314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6134339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4912546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9650649"/>
              </p:ext>
            </p:extLst>
          </p:nvPr>
        </p:nvGraphicFramePr>
        <p:xfrm>
          <a:off x="107504" y="980728"/>
          <a:ext cx="2916324" cy="545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01401636"/>
              </p:ext>
            </p:extLst>
          </p:nvPr>
        </p:nvGraphicFramePr>
        <p:xfrm>
          <a:off x="5940152" y="951545"/>
          <a:ext cx="30963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21206394"/>
              </p:ext>
            </p:extLst>
          </p:nvPr>
        </p:nvGraphicFramePr>
        <p:xfrm>
          <a:off x="3023828" y="980728"/>
          <a:ext cx="34923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6093296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</a:rPr>
              <a:t>14 125.1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6093296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</a:rPr>
              <a:t>540.3</a:t>
            </a:r>
            <a:endParaRPr lang="ru-RU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202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960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3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45892236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7411245"/>
              </p:ext>
            </p:extLst>
          </p:nvPr>
        </p:nvGraphicFramePr>
        <p:xfrm>
          <a:off x="4067944" y="980728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718 720,9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649597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515523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131 662.5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3197778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5535745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74 </a:t>
            </a:r>
            <a:r>
              <a:rPr lang="ru-RU" b="1" i="1" dirty="0" smtClean="0">
                <a:solidFill>
                  <a:schemeClr val="tx1"/>
                </a:solidFill>
              </a:rPr>
              <a:t>546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16886"/>
              </p:ext>
            </p:extLst>
          </p:nvPr>
        </p:nvGraphicFramePr>
        <p:xfrm>
          <a:off x="2051719" y="1208238"/>
          <a:ext cx="6984775" cy="565779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150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7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573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158 926.9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80 282,7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</a:rPr>
                        <a:t>2 478 118,0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364 455,6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2 338 219,7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384 384,2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069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169 310.2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50692,1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2 396 633,8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2 4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087,7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2 371 779,4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426 662,4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935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Дефицит/Профицит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10 383.2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590,6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smtClean="0">
                          <a:solidFill>
                            <a:schemeClr val="tx1"/>
                          </a:solidFill>
                        </a:rPr>
                        <a:t>81 484,2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- 68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632,1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- 33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559,7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- 42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278,2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8" name="Picture 4" descr="http://pravdaurfo.ru/sites/default/files/34sokrash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3329261"/>
            <a:ext cx="1987753" cy="1695400"/>
          </a:xfrm>
          <a:prstGeom prst="rect">
            <a:avLst/>
          </a:prstGeom>
          <a:noFill/>
        </p:spPr>
      </p:pic>
      <p:pic>
        <p:nvPicPr>
          <p:cNvPr id="1030" name="Picture 6" descr="http://mosreg.ru/upload/iblock/d0f/r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" y="1208237"/>
            <a:ext cx="1987753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Mdi/7xd/Mdi7xdkc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8" y="5038779"/>
            <a:ext cx="19877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767" y="1745126"/>
            <a:ext cx="1510613" cy="8863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687</a:t>
            </a:r>
            <a:r>
              <a:rPr lang="ru-RU" b="1" dirty="0" smtClean="0">
                <a:solidFill>
                  <a:schemeClr val="tx1"/>
                </a:solidFill>
              </a:rPr>
              <a:t>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318" y="5092606"/>
            <a:ext cx="1527596" cy="1000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36164"/>
            <a:ext cx="5051268" cy="868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выплаты почетным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гражданам Усть-Кутского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013176"/>
            <a:ext cx="47880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252"/>
            <a:ext cx="1162472" cy="15593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5013175"/>
            <a:ext cx="2332221" cy="13095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267067"/>
            <a:ext cx="2332221" cy="1602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55380" y="3325112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2888" y="3450581"/>
            <a:ext cx="1510613" cy="885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27 135.7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51" y="1510183"/>
            <a:ext cx="2467314" cy="16126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" y="3140967"/>
            <a:ext cx="2499555" cy="16561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62764" y="1719865"/>
            <a:ext cx="1599611" cy="9896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3 600</a:t>
            </a:r>
            <a:r>
              <a:rPr lang="ru-RU" sz="2400" b="1" dirty="0" smtClean="0">
                <a:solidFill>
                  <a:schemeClr val="tx1"/>
                </a:solidFill>
              </a:rPr>
              <a:t>,0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2764" y="343023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231.0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4516" y="1628800"/>
            <a:ext cx="4974269" cy="12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организации, расположенные на территории Усть-Кутского муниципального образования» на 2019-2021 годы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75123"/>
            <a:ext cx="4508443" cy="13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4450"/>
            <a:ext cx="8686800" cy="863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 по функциональной структуре  (тыс. руб.)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" y="4815284"/>
            <a:ext cx="2499556" cy="19260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764" y="509917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60.0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6408" y="4815284"/>
            <a:ext cx="4508443" cy="163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«Старшему поколению – активное долголетие на территории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sz="1400" b="1" dirty="0" smtClean="0">
                <a:solidFill>
                  <a:schemeClr val="tx1"/>
                </a:solidFill>
              </a:rPr>
              <a:t>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5842879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28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1280" y="4673093"/>
            <a:ext cx="286820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78930448"/>
              </p:ext>
            </p:extLst>
          </p:nvPr>
        </p:nvGraphicFramePr>
        <p:xfrm>
          <a:off x="611560" y="5386148"/>
          <a:ext cx="7704856" cy="137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201842" y="1772816"/>
            <a:ext cx="127381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11 731.4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2 233.4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9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в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году  на обеспечение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бесплатным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двухразовым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питанием обучающихся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с ограниченными возможностями здоровья 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804" y="1196752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8 517.3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1740" y="1652030"/>
            <a:ext cx="1152128" cy="4448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664804"/>
            <a:ext cx="1008112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068" y="2108466"/>
            <a:ext cx="3066549" cy="132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Областной бюджет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7 069.3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096852"/>
            <a:ext cx="2808312" cy="115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Местный бюджет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448.0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тыс. рублей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974290835"/>
              </p:ext>
            </p:extLst>
          </p:nvPr>
        </p:nvGraphicFramePr>
        <p:xfrm>
          <a:off x="1547664" y="4388749"/>
          <a:ext cx="6408712" cy="239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994541" y="3573016"/>
            <a:ext cx="3269647" cy="8157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459027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5867607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9591330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37809796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UDJ3\Desktop\Новая папка (3)\razmetka-sportivnoy-ploshadk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60" y="1464867"/>
            <a:ext cx="57628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59048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12474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123" y="4777235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Разработка ПСД для строительства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спортивных площадок в разных микрорайонах города по улицам Строительная, Коммунистическая, Кедровая,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Панихинская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2 114,0 тыс. рублей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многофункциональный спортивной площадки в п.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Ния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4 973,0 тыс. рублей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6706"/>
            <a:ext cx="77768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Бюджетные инвестиции в спортивные объекты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9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5077475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5087832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76425382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27530"/>
              </p:ext>
            </p:extLst>
          </p:nvPr>
        </p:nvGraphicFramePr>
        <p:xfrm>
          <a:off x="251520" y="908720"/>
          <a:ext cx="8712967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686">
                  <a:extLst>
                    <a:ext uri="{9D8B030D-6E8A-4147-A177-3AD203B41FA5}">
                      <a16:colId xmlns:a16="http://schemas.microsoft.com/office/drawing/2014/main" val="2362722025"/>
                    </a:ext>
                  </a:extLst>
                </a:gridCol>
                <a:gridCol w="1464109">
                  <a:extLst>
                    <a:ext uri="{9D8B030D-6E8A-4147-A177-3AD203B41FA5}">
                      <a16:colId xmlns:a16="http://schemas.microsoft.com/office/drawing/2014/main" val="1585465389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821397363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1549756824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Основные параметры бюджета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 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2023 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243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</a:rPr>
                        <a:t>364</a:t>
                      </a:r>
                      <a:r>
                        <a:rPr lang="ru-RU" sz="1200" b="1" baseline="0" dirty="0" smtClean="0">
                          <a:effectLst/>
                        </a:rPr>
                        <a:t> 455,6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</a:rPr>
                        <a:t>338</a:t>
                      </a:r>
                      <a:r>
                        <a:rPr lang="ru-RU" sz="1200" b="1" baseline="0" dirty="0" smtClean="0">
                          <a:effectLst/>
                        </a:rPr>
                        <a:t> 219,7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</a:rPr>
                        <a:t>384</a:t>
                      </a:r>
                      <a:r>
                        <a:rPr lang="ru-RU" sz="1200" b="1" baseline="0" dirty="0" smtClean="0">
                          <a:effectLst/>
                        </a:rPr>
                        <a:t> 384,2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6319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1 134 635,1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1 160 680,2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1 203 314,7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1903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безвозмездные перечисления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</a:rPr>
                        <a:t>229</a:t>
                      </a:r>
                      <a:r>
                        <a:rPr lang="ru-RU" sz="1200" b="1" baseline="0" dirty="0" smtClean="0">
                          <a:effectLst/>
                        </a:rPr>
                        <a:t> 820,5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</a:rPr>
                        <a:t>177</a:t>
                      </a:r>
                      <a:r>
                        <a:rPr lang="ru-RU" sz="1200" b="1" baseline="0" dirty="0" smtClean="0">
                          <a:effectLst/>
                        </a:rPr>
                        <a:t> 539,5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</a:rPr>
                        <a:t>181</a:t>
                      </a:r>
                      <a:r>
                        <a:rPr lang="ru-RU" sz="1200" b="1" baseline="0" dirty="0" smtClean="0">
                          <a:effectLst/>
                        </a:rPr>
                        <a:t> 069,5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35674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</a:rPr>
                        <a:t>433</a:t>
                      </a:r>
                      <a:r>
                        <a:rPr lang="ru-RU" sz="1200" b="1" baseline="0" dirty="0" smtClean="0">
                          <a:effectLst/>
                        </a:rPr>
                        <a:t> 087,7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</a:rPr>
                        <a:t>371</a:t>
                      </a:r>
                      <a:r>
                        <a:rPr lang="ru-RU" sz="1200" b="1" baseline="0" dirty="0" smtClean="0">
                          <a:effectLst/>
                        </a:rPr>
                        <a:t> 779,4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</a:rPr>
                        <a:t>426</a:t>
                      </a:r>
                      <a:r>
                        <a:rPr lang="ru-RU" sz="1200" b="1" baseline="0" dirty="0" smtClean="0">
                          <a:effectLst/>
                        </a:rPr>
                        <a:t> 662,4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50787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Franklin Gothic Book (Основной текст)"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  <a:latin typeface="Franklin Gothic Book (Основной текст)"/>
                        </a:rPr>
                        <a:t>229</a:t>
                      </a:r>
                      <a:r>
                        <a:rPr lang="ru-RU" sz="1200" b="1" baseline="0" dirty="0" smtClean="0">
                          <a:effectLst/>
                          <a:latin typeface="Franklin Gothic Book (Основной текст)"/>
                        </a:rPr>
                        <a:t> 820,5</a:t>
                      </a:r>
                      <a:endParaRPr lang="ru-RU" sz="1100" b="1" dirty="0">
                        <a:effectLst/>
                        <a:latin typeface="Franklin Gothic Book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Franklin Gothic Book (Основной текст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1 177 539,5</a:t>
                      </a:r>
                      <a:endParaRPr lang="ru-RU" sz="1100" b="1" dirty="0">
                        <a:effectLst/>
                        <a:latin typeface="Franklin Gothic Book (Основной текст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1 181</a:t>
                      </a:r>
                      <a:r>
                        <a:rPr lang="ru-RU" sz="1200" b="1" baseline="0" dirty="0" smtClean="0">
                          <a:effectLst/>
                        </a:rPr>
                        <a:t> 069,5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41457"/>
                  </a:ext>
                </a:extLst>
              </a:tr>
              <a:tr h="1063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 за исключением ассигнований,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</a:rPr>
                        <a:t>134</a:t>
                      </a:r>
                      <a:r>
                        <a:rPr lang="ru-RU" sz="1200" b="1" baseline="0" dirty="0" smtClean="0">
                          <a:effectLst/>
                        </a:rPr>
                        <a:t> 635,1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1 194 239,9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1 245 592,9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107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29 900,0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62 300,0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9572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Дефицит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68 632,1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33 559,7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42 278,2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56987"/>
                  </a:ext>
                </a:extLst>
              </a:tr>
              <a:tr h="53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Процент дефицита (к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3,5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3573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68 632,1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102 191,8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144 470,0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73226"/>
                  </a:ext>
                </a:extLst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Уровень муниципального долга, (% 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6,0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28029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936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6633"/>
            <a:ext cx="8686800" cy="93610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параметры бюджета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709913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15370214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3665419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9508766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33414750"/>
              </p:ext>
            </p:extLst>
          </p:nvPr>
        </p:nvGraphicFramePr>
        <p:xfrm>
          <a:off x="2915816" y="119675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34434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</a:t>
            </a:r>
            <a:r>
              <a:rPr lang="ru-RU" sz="1100" b="1" dirty="0">
                <a:solidFill>
                  <a:schemeClr val="tx1"/>
                </a:solidFill>
              </a:rPr>
              <a:t>и</a:t>
            </a:r>
            <a:r>
              <a:rPr lang="ru-RU" sz="1100" b="1" dirty="0" smtClean="0">
                <a:solidFill>
                  <a:schemeClr val="tx1"/>
                </a:solidFill>
              </a:rPr>
              <a:t>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67466064"/>
              </p:ext>
            </p:extLst>
          </p:nvPr>
        </p:nvGraphicFramePr>
        <p:xfrm>
          <a:off x="179512" y="83671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257237"/>
            <a:ext cx="66967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доходов в районный бюджет в 2018-202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годах (тыс. рублей)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180253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Доходы,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70505701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98813823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1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59211729"/>
              </p:ext>
            </p:extLst>
          </p:nvPr>
        </p:nvGraphicFramePr>
        <p:xfrm>
          <a:off x="1259632" y="2132856"/>
          <a:ext cx="5040560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2082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налоговых и неналоговых доходов бюджета усть-кутского муниципального образования на 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1-20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3 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0086250"/>
              </p:ext>
            </p:extLst>
          </p:nvPr>
        </p:nvGraphicFramePr>
        <p:xfrm>
          <a:off x="0" y="836712"/>
          <a:ext cx="4679950" cy="31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77340722"/>
              </p:ext>
            </p:extLst>
          </p:nvPr>
        </p:nvGraphicFramePr>
        <p:xfrm>
          <a:off x="4860032" y="908720"/>
          <a:ext cx="4176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1130772"/>
              </p:ext>
            </p:extLst>
          </p:nvPr>
        </p:nvGraphicFramePr>
        <p:xfrm>
          <a:off x="-33908" y="3140968"/>
          <a:ext cx="935843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5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5498505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+3.6 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en-US" sz="1200" b="1" dirty="0">
                <a:solidFill>
                  <a:srgbClr val="002060"/>
                </a:solidFill>
              </a:rPr>
              <a:t>4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16953</TotalTime>
  <Words>1702</Words>
  <Application>Microsoft Office PowerPoint</Application>
  <PresentationFormat>Экран (4:3)</PresentationFormat>
  <Paragraphs>402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Calibri</vt:lpstr>
      <vt:lpstr>Franklin Gothic Book</vt:lpstr>
      <vt:lpstr>Franklin Gothic Book (Основной текст)</vt:lpstr>
      <vt:lpstr>Franklin Gothic Medium</vt:lpstr>
      <vt:lpstr>Times New Roman</vt:lpstr>
      <vt:lpstr>Wingdings 2</vt:lpstr>
      <vt:lpstr>Трек</vt:lpstr>
      <vt:lpstr> решениЯ думы  Усть-кутского муниципального образования от 22.12.2020 г. № 17 «о бюджете усть-кутского муниципального образования на 2021 год и на плановый период 2022 и 2023 годов»</vt:lpstr>
      <vt:lpstr>Презентация PowerPoint</vt:lpstr>
      <vt:lpstr>Основные характеристики бюджета Усть-Кутского муниципального образования (тыс. руб.)</vt:lpstr>
      <vt:lpstr>Презентация PowerPoint</vt:lpstr>
      <vt:lpstr>Основные показатели социально-экономического развития района</vt:lpstr>
      <vt:lpstr>Презентация PowerPoint</vt:lpstr>
      <vt:lpstr>Структура доходов бюджета Усть-Кутского муниципального образования  на 2021-2023 годы</vt:lpstr>
      <vt:lpstr>Структура налоговых и неналоговых доходов бюджета усть-кутского муниципального образования на 2021-2023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поступлений единого налога на вмененный доход  (тыс. руб.)</vt:lpstr>
      <vt:lpstr>Динамика поступлений государственной пошлины (ТЫС. РУБ.)</vt:lpstr>
      <vt:lpstr>Динамика поступлений неналоговых доходов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бюджета в сравнении с общим объемом расходов, запланированных на 2021 год</vt:lpstr>
      <vt:lpstr>Распределение расходов бюджета Усть-Кутского муниципального образования на 2021 год по разделам (тыс. руб.)</vt:lpstr>
      <vt:lpstr>Распределение расходов бюджета усть-кутского муниципального образования  на 2021 год по функциональной структуре (тыс. руб.)</vt:lpstr>
      <vt:lpstr>Распределение расходов бюджета усть-кутского муниципального образования  на 2021 год по функциональной структуре (тыс. руб.)    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Презентация PowerPoint</vt:lpstr>
      <vt:lpstr>Презентация PowerPoint</vt:lpstr>
      <vt:lpstr>Презентация PowerPoint</vt:lpstr>
      <vt:lpstr>Расходы из районного бюджета  в 2021 году на питание в детских дошкольных учреждениях 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2021 год по функциональной структуре  (тыс. руб.)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BUDJ3</cp:lastModifiedBy>
  <cp:revision>1550</cp:revision>
  <cp:lastPrinted>2017-03-31T08:29:03Z</cp:lastPrinted>
  <dcterms:created xsi:type="dcterms:W3CDTF">2016-09-27T03:14:33Z</dcterms:created>
  <dcterms:modified xsi:type="dcterms:W3CDTF">2021-07-27T01:41:49Z</dcterms:modified>
</cp:coreProperties>
</file>