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9" r:id="rId2"/>
    <p:sldMasterId id="2147483691" r:id="rId3"/>
  </p:sldMasterIdLst>
  <p:notesMasterIdLst>
    <p:notesMasterId r:id="rId24"/>
  </p:notesMasterIdLst>
  <p:sldIdLst>
    <p:sldId id="358" r:id="rId4"/>
    <p:sldId id="361" r:id="rId5"/>
    <p:sldId id="363" r:id="rId6"/>
    <p:sldId id="362" r:id="rId7"/>
    <p:sldId id="364" r:id="rId8"/>
    <p:sldId id="376" r:id="rId9"/>
    <p:sldId id="374" r:id="rId10"/>
    <p:sldId id="365" r:id="rId11"/>
    <p:sldId id="366" r:id="rId12"/>
    <p:sldId id="367" r:id="rId13"/>
    <p:sldId id="353" r:id="rId14"/>
    <p:sldId id="368" r:id="rId15"/>
    <p:sldId id="326" r:id="rId16"/>
    <p:sldId id="313" r:id="rId17"/>
    <p:sldId id="337" r:id="rId18"/>
    <p:sldId id="370" r:id="rId19"/>
    <p:sldId id="372" r:id="rId20"/>
    <p:sldId id="357" r:id="rId21"/>
    <p:sldId id="369" r:id="rId22"/>
    <p:sldId id="316" r:id="rId23"/>
  </p:sldIdLst>
  <p:sldSz cx="16256000" cy="9144000"/>
  <p:notesSz cx="9874250" cy="6797675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CC"/>
    <a:srgbClr val="0000FF"/>
    <a:srgbClr val="48181F"/>
    <a:srgbClr val="B03A4B"/>
    <a:srgbClr val="4E98C6"/>
    <a:srgbClr val="009900"/>
    <a:srgbClr val="66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0" autoAdjust="0"/>
    <p:restoredTop sz="74914" autoAdjust="0"/>
  </p:normalViewPr>
  <p:slideViewPr>
    <p:cSldViewPr>
      <p:cViewPr varScale="1">
        <p:scale>
          <a:sx n="40" d="100"/>
          <a:sy n="40" d="100"/>
        </p:scale>
        <p:origin x="-114" y="-7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99CAA-22FD-47F8-8106-AECA068A82B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99A5D6-CD69-488F-B436-A05C2A4D1189}">
      <dgm:prSet phldrT="[Текст]" custT="1"/>
      <dgm:spPr>
        <a:solidFill>
          <a:srgbClr val="FF99CC"/>
        </a:solidFill>
      </dgm:spPr>
      <dgm:t>
        <a:bodyPr/>
        <a:lstStyle/>
        <a:p>
          <a:pPr>
            <a:spcAft>
              <a:spcPct val="35000"/>
            </a:spcAft>
          </a:pPr>
          <a:r>
            <a:rPr lang="ru-RU" sz="2800" dirty="0">
              <a:solidFill>
                <a:schemeClr val="tx1"/>
              </a:solidFill>
            </a:rPr>
            <a:t>Необоснованное возмещение расходов </a:t>
          </a:r>
        </a:p>
        <a:p>
          <a:pPr>
            <a:spcAft>
              <a:spcPts val="0"/>
            </a:spcAft>
          </a:pPr>
          <a:r>
            <a:rPr lang="ru-RU" sz="2800" dirty="0">
              <a:solidFill>
                <a:schemeClr val="tx1"/>
              </a:solidFill>
            </a:rPr>
            <a:t>(нарушения, выявленные </a:t>
          </a:r>
        </a:p>
        <a:p>
          <a:pPr>
            <a:spcAft>
              <a:spcPts val="0"/>
            </a:spcAft>
          </a:pPr>
          <a:r>
            <a:rPr lang="ru-RU" sz="2800" dirty="0">
              <a:solidFill>
                <a:schemeClr val="tx1"/>
              </a:solidFill>
            </a:rPr>
            <a:t>в ходе </a:t>
          </a:r>
          <a:r>
            <a:rPr lang="ru-RU" sz="2800" dirty="0" smtClean="0">
              <a:solidFill>
                <a:schemeClr val="tx1"/>
              </a:solidFill>
            </a:rPr>
            <a:t>ревизий</a:t>
          </a:r>
          <a:r>
            <a:rPr lang="ru-RU" sz="2800" dirty="0">
              <a:solidFill>
                <a:schemeClr val="tx1"/>
              </a:solidFill>
            </a:rPr>
            <a:t>)</a:t>
          </a:r>
        </a:p>
      </dgm:t>
    </dgm:pt>
    <dgm:pt modelId="{0D3CC975-4B21-41B2-B853-AB2A75B43214}" type="parTrans" cxnId="{2638ECE4-2977-4D15-B145-27EDBC9FA3DC}">
      <dgm:prSet/>
      <dgm:spPr/>
      <dgm:t>
        <a:bodyPr/>
        <a:lstStyle/>
        <a:p>
          <a:endParaRPr lang="ru-RU"/>
        </a:p>
      </dgm:t>
    </dgm:pt>
    <dgm:pt modelId="{4E4553B2-3237-44FB-B412-BE45543D6BD0}" type="sibTrans" cxnId="{2638ECE4-2977-4D15-B145-27EDBC9FA3DC}">
      <dgm:prSet/>
      <dgm:spPr/>
      <dgm:t>
        <a:bodyPr/>
        <a:lstStyle/>
        <a:p>
          <a:endParaRPr lang="ru-RU"/>
        </a:p>
      </dgm:t>
    </dgm:pt>
    <dgm:pt modelId="{366796DD-9AF6-4E86-AC77-D79F9395AB46}">
      <dgm:prSet phldrT="[Текст]" custT="1"/>
      <dgm:spPr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</a:rPr>
            <a:t>СКЛ:</a:t>
          </a:r>
        </a:p>
        <a:p>
          <a:r>
            <a:rPr lang="ru-RU" sz="3200" b="0" dirty="0" smtClean="0">
              <a:solidFill>
                <a:schemeClr val="tx1"/>
              </a:solidFill>
            </a:rPr>
            <a:t>- размещение </a:t>
          </a:r>
          <a:r>
            <a:rPr lang="ru-RU" sz="3200" b="0" dirty="0">
              <a:solidFill>
                <a:schemeClr val="tx1"/>
              </a:solidFill>
            </a:rPr>
            <a:t>в номерах высшей </a:t>
          </a:r>
          <a:r>
            <a:rPr lang="ru-RU" sz="3200" b="0" dirty="0" smtClean="0">
              <a:solidFill>
                <a:schemeClr val="tx1"/>
              </a:solidFill>
            </a:rPr>
            <a:t>категории;</a:t>
          </a:r>
        </a:p>
        <a:p>
          <a:r>
            <a:rPr lang="ru-RU" sz="3200" b="0" dirty="0" smtClean="0">
              <a:solidFill>
                <a:schemeClr val="tx1"/>
              </a:solidFill>
            </a:rPr>
            <a:t>- СКЛ без отрыва от работы;</a:t>
          </a:r>
        </a:p>
        <a:p>
          <a:r>
            <a:rPr lang="ru-RU" sz="3200" b="0" dirty="0" smtClean="0">
              <a:solidFill>
                <a:schemeClr val="tx1"/>
              </a:solidFill>
            </a:rPr>
            <a:t>- Оплата за 2-х местный номер при 1- местном размещении</a:t>
          </a:r>
          <a:endParaRPr lang="ru-RU" sz="3200" b="0" dirty="0">
            <a:solidFill>
              <a:schemeClr val="tx1"/>
            </a:solidFill>
          </a:endParaRPr>
        </a:p>
      </dgm:t>
    </dgm:pt>
    <dgm:pt modelId="{E662E0B0-CEB7-4939-A3A6-E4A8ED572476}" type="parTrans" cxnId="{83146CC8-8DC6-471D-86F9-78796BED4906}">
      <dgm:prSet/>
      <dgm:spPr/>
      <dgm:t>
        <a:bodyPr/>
        <a:lstStyle/>
        <a:p>
          <a:endParaRPr lang="ru-RU"/>
        </a:p>
      </dgm:t>
    </dgm:pt>
    <dgm:pt modelId="{9C938755-DE9F-4287-BFE9-C5393031DCE7}" type="sibTrans" cxnId="{83146CC8-8DC6-471D-86F9-78796BED4906}">
      <dgm:prSet/>
      <dgm:spPr/>
      <dgm:t>
        <a:bodyPr/>
        <a:lstStyle/>
        <a:p>
          <a:endParaRPr lang="ru-RU"/>
        </a:p>
      </dgm:t>
    </dgm:pt>
    <dgm:pt modelId="{2FBB5EC4-86B0-492F-9909-D7D80A1D0A8E}">
      <dgm:prSet phldrT="[Текст]" custT="1"/>
      <dgm:spPr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</a:rPr>
            <a:t>обучение ОТ</a:t>
          </a:r>
        </a:p>
        <a:p>
          <a:r>
            <a:rPr lang="ru-RU" sz="3200" dirty="0" smtClean="0">
              <a:solidFill>
                <a:schemeClr val="tx1"/>
              </a:solidFill>
            </a:rPr>
            <a:t>- отсутствие </a:t>
          </a:r>
          <a:r>
            <a:rPr lang="ru-RU" sz="3200" dirty="0">
              <a:solidFill>
                <a:schemeClr val="tx1"/>
              </a:solidFill>
            </a:rPr>
            <a:t>документов, подтверждающих принадлежность обучаемых к категории работников, имеющих право проходить обучение за счет </a:t>
          </a:r>
          <a:r>
            <a:rPr lang="ru-RU" sz="3200" dirty="0" smtClean="0">
              <a:solidFill>
                <a:schemeClr val="tx1"/>
              </a:solidFill>
            </a:rPr>
            <a:t>средств СФР</a:t>
          </a:r>
          <a:endParaRPr lang="ru-RU" sz="3200" dirty="0">
            <a:solidFill>
              <a:schemeClr val="tx1"/>
            </a:solidFill>
          </a:endParaRPr>
        </a:p>
      </dgm:t>
    </dgm:pt>
    <dgm:pt modelId="{80C5FB4A-B0AB-4B31-94FB-D603B1B775AD}" type="parTrans" cxnId="{D65FA078-9F90-45DE-A687-C1A024C6D3AC}">
      <dgm:prSet/>
      <dgm:spPr/>
      <dgm:t>
        <a:bodyPr/>
        <a:lstStyle/>
        <a:p>
          <a:endParaRPr lang="ru-RU"/>
        </a:p>
      </dgm:t>
    </dgm:pt>
    <dgm:pt modelId="{8CB856D4-A9AE-42C0-BED7-8E74AE83E208}" type="sibTrans" cxnId="{D65FA078-9F90-45DE-A687-C1A024C6D3AC}">
      <dgm:prSet/>
      <dgm:spPr/>
      <dgm:t>
        <a:bodyPr/>
        <a:lstStyle/>
        <a:p>
          <a:endParaRPr lang="ru-RU"/>
        </a:p>
      </dgm:t>
    </dgm:pt>
    <dgm:pt modelId="{1835216E-6FD2-41F4-8ABD-DB2C222C05B4}">
      <dgm:prSet phldrT="[Текст]" custT="1"/>
      <dgm:spPr>
        <a:gradFill flip="none" rotWithShape="1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8100000" scaled="1"/>
          <a:tileRect/>
        </a:gra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</a:rPr>
            <a:t>СИЗ</a:t>
          </a:r>
        </a:p>
        <a:p>
          <a:r>
            <a:rPr lang="ru-RU" sz="15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</a:t>
          </a:r>
          <a:r>
            <a:rPr lang="ru-RU" sz="21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(несоответствие) действующих </a:t>
          </a:r>
          <a:r>
            <a:rPr lang="ru-RU" sz="21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 момент приобретения СИЗ заключения о подтверждении производства промышленной продукции на территории </a:t>
          </a:r>
          <a:r>
            <a:rPr lang="ru-RU" sz="21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РФ и </a:t>
          </a:r>
          <a:r>
            <a:rPr lang="ru-RU" sz="21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декларации о происхождении товара или сертификата о происхождении </a:t>
          </a:r>
          <a:r>
            <a:rPr lang="ru-RU" sz="21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товара </a:t>
          </a:r>
          <a:r>
            <a:rPr lang="ru-RU" sz="2100" b="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(должны совпадать производитель, модели, ГОСТ, ТУ, ТО, СТО и т.д.)</a:t>
          </a:r>
          <a:endParaRPr lang="ru-RU" sz="2100" b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F4F0AE-88CD-4B35-AEE4-F4FE0927F8C3}" type="parTrans" cxnId="{5506CDC1-9699-4A40-8886-3FD0EAA7B7CA}">
      <dgm:prSet/>
      <dgm:spPr/>
      <dgm:t>
        <a:bodyPr/>
        <a:lstStyle/>
        <a:p>
          <a:endParaRPr lang="ru-RU"/>
        </a:p>
      </dgm:t>
    </dgm:pt>
    <dgm:pt modelId="{30A34DAF-608E-40F6-991A-D47A07C05F1E}" type="sibTrans" cxnId="{5506CDC1-9699-4A40-8886-3FD0EAA7B7CA}">
      <dgm:prSet/>
      <dgm:spPr/>
      <dgm:t>
        <a:bodyPr/>
        <a:lstStyle/>
        <a:p>
          <a:endParaRPr lang="ru-RU"/>
        </a:p>
      </dgm:t>
    </dgm:pt>
    <dgm:pt modelId="{7642C850-5518-4234-9EB3-45481956F8B8}">
      <dgm:prSet custT="1"/>
      <dgm:spPr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4000" b="1" dirty="0" smtClean="0">
              <a:solidFill>
                <a:schemeClr val="tx1"/>
              </a:solidFill>
            </a:rPr>
            <a:t>ПМО 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3200" b="0" dirty="0" smtClean="0">
              <a:solidFill>
                <a:schemeClr val="tx1"/>
              </a:solidFill>
            </a:rPr>
            <a:t>- </a:t>
          </a:r>
          <a:r>
            <a:rPr lang="ru-RU" sz="3200" b="0" dirty="0">
              <a:solidFill>
                <a:schemeClr val="tx1"/>
              </a:solidFill>
            </a:rPr>
            <a:t>отсутствие подтверждения проведения необходимых лабораторных и функциональных исследований, а также отсутствия подтверждения участия в проведенных осмотрах соответствующих врачей-специалистов</a:t>
          </a:r>
        </a:p>
      </dgm:t>
    </dgm:pt>
    <dgm:pt modelId="{5737D2BF-B422-45AE-A507-B188711429D1}" type="parTrans" cxnId="{CACDEA2E-DA9B-4874-943F-1954541B418B}">
      <dgm:prSet/>
      <dgm:spPr/>
      <dgm:t>
        <a:bodyPr/>
        <a:lstStyle/>
        <a:p>
          <a:endParaRPr lang="ru-RU"/>
        </a:p>
      </dgm:t>
    </dgm:pt>
    <dgm:pt modelId="{CAD00B7F-AD52-49DC-B51E-3E2852B87FDC}" type="sibTrans" cxnId="{CACDEA2E-DA9B-4874-943F-1954541B418B}">
      <dgm:prSet/>
      <dgm:spPr/>
      <dgm:t>
        <a:bodyPr/>
        <a:lstStyle/>
        <a:p>
          <a:endParaRPr lang="ru-RU"/>
        </a:p>
      </dgm:t>
    </dgm:pt>
    <dgm:pt modelId="{710F2A04-F802-424A-ADC0-33D2E5800261}" type="pres">
      <dgm:prSet presAssocID="{D6B99CAA-22FD-47F8-8106-AECA068A82B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99EA0A-12C4-4A87-B194-29A3B8B415BC}" type="pres">
      <dgm:prSet presAssocID="{6B99A5D6-CD69-488F-B436-A05C2A4D1189}" presName="centerShape" presStyleLbl="node0" presStyleIdx="0" presStyleCnt="1" custScaleX="111479" custScaleY="106410" custLinFactNeighborX="-1072" custLinFactNeighborY="-2842"/>
      <dgm:spPr/>
      <dgm:t>
        <a:bodyPr/>
        <a:lstStyle/>
        <a:p>
          <a:endParaRPr lang="ru-RU"/>
        </a:p>
      </dgm:t>
    </dgm:pt>
    <dgm:pt modelId="{9E4C2D5C-75B2-41EA-82CB-316A8A0C7D4D}" type="pres">
      <dgm:prSet presAssocID="{E662E0B0-CEB7-4939-A3A6-E4A8ED572476}" presName="parTrans" presStyleLbl="bgSibTrans2D1" presStyleIdx="0" presStyleCnt="4" custScaleX="121440" custLinFactNeighborX="9594" custLinFactNeighborY="-4396"/>
      <dgm:spPr/>
      <dgm:t>
        <a:bodyPr/>
        <a:lstStyle/>
        <a:p>
          <a:endParaRPr lang="ru-RU"/>
        </a:p>
      </dgm:t>
    </dgm:pt>
    <dgm:pt modelId="{912DF6BF-6034-493A-BC23-03D529E97C66}" type="pres">
      <dgm:prSet presAssocID="{366796DD-9AF6-4E86-AC77-D79F9395AB46}" presName="node" presStyleLbl="node1" presStyleIdx="0" presStyleCnt="4" custScaleX="139159" custScaleY="161891" custRadScaleRad="120051" custRadScaleInc="-24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0278EC-3259-46B5-B0A6-3AF6AD3C778D}" type="pres">
      <dgm:prSet presAssocID="{80C5FB4A-B0AB-4B31-94FB-D603B1B775AD}" presName="parTrans" presStyleLbl="bgSibTrans2D1" presStyleIdx="1" presStyleCnt="4" custScaleX="113971" custLinFactNeighborX="17038" custLinFactNeighborY="10648"/>
      <dgm:spPr/>
      <dgm:t>
        <a:bodyPr/>
        <a:lstStyle/>
        <a:p>
          <a:endParaRPr lang="ru-RU"/>
        </a:p>
      </dgm:t>
    </dgm:pt>
    <dgm:pt modelId="{80F556BB-BB57-44A7-8F0B-7717BBDA1C75}" type="pres">
      <dgm:prSet presAssocID="{2FBB5EC4-86B0-492F-9909-D7D80A1D0A8E}" presName="node" presStyleLbl="node1" presStyleIdx="1" presStyleCnt="4" custScaleX="192559" custRadScaleRad="128866" custRadScaleInc="-456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68BF62-4E34-4737-812E-217F26979723}" type="pres">
      <dgm:prSet presAssocID="{1DF4F0AE-88CD-4B35-AEE4-F4FE0927F8C3}" presName="parTrans" presStyleLbl="bgSibTrans2D1" presStyleIdx="2" presStyleCnt="4" custLinFactNeighborX="-14616" custLinFactNeighborY="16609"/>
      <dgm:spPr/>
      <dgm:t>
        <a:bodyPr/>
        <a:lstStyle/>
        <a:p>
          <a:endParaRPr lang="ru-RU"/>
        </a:p>
      </dgm:t>
    </dgm:pt>
    <dgm:pt modelId="{6C3BF792-149F-424F-AD40-D53E0FE80606}" type="pres">
      <dgm:prSet presAssocID="{1835216E-6FD2-41F4-8ABD-DB2C222C05B4}" presName="node" presStyleLbl="node1" presStyleIdx="2" presStyleCnt="4" custScaleX="212657" custRadScaleRad="114941" custRadScaleInc="30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AD370-DD98-4C00-AF10-9A098A6E7482}" type="pres">
      <dgm:prSet presAssocID="{5737D2BF-B422-45AE-A507-B188711429D1}" presName="parTrans" presStyleLbl="bgSibTrans2D1" presStyleIdx="3" presStyleCnt="4" custLinFactNeighborX="-21285" custLinFactNeighborY="-10549"/>
      <dgm:spPr/>
      <dgm:t>
        <a:bodyPr/>
        <a:lstStyle/>
        <a:p>
          <a:endParaRPr lang="ru-RU"/>
        </a:p>
      </dgm:t>
    </dgm:pt>
    <dgm:pt modelId="{21CA5742-EBCF-45DA-8723-046217619CA7}" type="pres">
      <dgm:prSet presAssocID="{7642C850-5518-4234-9EB3-45481956F8B8}" presName="node" presStyleLbl="node1" presStyleIdx="3" presStyleCnt="4" custScaleX="143016" custScaleY="163229" custRadScaleRad="106624" custRadScaleInc="21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CDEA2E-DA9B-4874-943F-1954541B418B}" srcId="{6B99A5D6-CD69-488F-B436-A05C2A4D1189}" destId="{7642C850-5518-4234-9EB3-45481956F8B8}" srcOrd="3" destOrd="0" parTransId="{5737D2BF-B422-45AE-A507-B188711429D1}" sibTransId="{CAD00B7F-AD52-49DC-B51E-3E2852B87FDC}"/>
    <dgm:cxn modelId="{83146CC8-8DC6-471D-86F9-78796BED4906}" srcId="{6B99A5D6-CD69-488F-B436-A05C2A4D1189}" destId="{366796DD-9AF6-4E86-AC77-D79F9395AB46}" srcOrd="0" destOrd="0" parTransId="{E662E0B0-CEB7-4939-A3A6-E4A8ED572476}" sibTransId="{9C938755-DE9F-4287-BFE9-C5393031DCE7}"/>
    <dgm:cxn modelId="{85911112-DBB2-48E2-9708-DEC4C2750210}" type="presOf" srcId="{2FBB5EC4-86B0-492F-9909-D7D80A1D0A8E}" destId="{80F556BB-BB57-44A7-8F0B-7717BBDA1C75}" srcOrd="0" destOrd="0" presId="urn:microsoft.com/office/officeart/2005/8/layout/radial4"/>
    <dgm:cxn modelId="{D65FA078-9F90-45DE-A687-C1A024C6D3AC}" srcId="{6B99A5D6-CD69-488F-B436-A05C2A4D1189}" destId="{2FBB5EC4-86B0-492F-9909-D7D80A1D0A8E}" srcOrd="1" destOrd="0" parTransId="{80C5FB4A-B0AB-4B31-94FB-D603B1B775AD}" sibTransId="{8CB856D4-A9AE-42C0-BED7-8E74AE83E208}"/>
    <dgm:cxn modelId="{0E9A4F4E-93C2-42F5-ADC1-842D95FFD422}" type="presOf" srcId="{366796DD-9AF6-4E86-AC77-D79F9395AB46}" destId="{912DF6BF-6034-493A-BC23-03D529E97C66}" srcOrd="0" destOrd="0" presId="urn:microsoft.com/office/officeart/2005/8/layout/radial4"/>
    <dgm:cxn modelId="{98406CBB-9295-4159-AC92-89FB6F0F0FFF}" type="presOf" srcId="{80C5FB4A-B0AB-4B31-94FB-D603B1B775AD}" destId="{C80278EC-3259-46B5-B0A6-3AF6AD3C778D}" srcOrd="0" destOrd="0" presId="urn:microsoft.com/office/officeart/2005/8/layout/radial4"/>
    <dgm:cxn modelId="{8AB33179-9E10-4264-B2DC-710B919BE404}" type="presOf" srcId="{D6B99CAA-22FD-47F8-8106-AECA068A82B5}" destId="{710F2A04-F802-424A-ADC0-33D2E5800261}" srcOrd="0" destOrd="0" presId="urn:microsoft.com/office/officeart/2005/8/layout/radial4"/>
    <dgm:cxn modelId="{F5C16D12-5B4B-46DA-8DBC-14860D168BA1}" type="presOf" srcId="{6B99A5D6-CD69-488F-B436-A05C2A4D1189}" destId="{3799EA0A-12C4-4A87-B194-29A3B8B415BC}" srcOrd="0" destOrd="0" presId="urn:microsoft.com/office/officeart/2005/8/layout/radial4"/>
    <dgm:cxn modelId="{E33DBAC1-BDEE-4C7F-87E2-55B05B1C9969}" type="presOf" srcId="{7642C850-5518-4234-9EB3-45481956F8B8}" destId="{21CA5742-EBCF-45DA-8723-046217619CA7}" srcOrd="0" destOrd="0" presId="urn:microsoft.com/office/officeart/2005/8/layout/radial4"/>
    <dgm:cxn modelId="{BA52361C-842F-45AC-A5E0-C99AA9B50AD5}" type="presOf" srcId="{E662E0B0-CEB7-4939-A3A6-E4A8ED572476}" destId="{9E4C2D5C-75B2-41EA-82CB-316A8A0C7D4D}" srcOrd="0" destOrd="0" presId="urn:microsoft.com/office/officeart/2005/8/layout/radial4"/>
    <dgm:cxn modelId="{999B843F-ECF0-4284-99C3-2B0DE4A1F8A7}" type="presOf" srcId="{5737D2BF-B422-45AE-A507-B188711429D1}" destId="{277AD370-DD98-4C00-AF10-9A098A6E7482}" srcOrd="0" destOrd="0" presId="urn:microsoft.com/office/officeart/2005/8/layout/radial4"/>
    <dgm:cxn modelId="{5506CDC1-9699-4A40-8886-3FD0EAA7B7CA}" srcId="{6B99A5D6-CD69-488F-B436-A05C2A4D1189}" destId="{1835216E-6FD2-41F4-8ABD-DB2C222C05B4}" srcOrd="2" destOrd="0" parTransId="{1DF4F0AE-88CD-4B35-AEE4-F4FE0927F8C3}" sibTransId="{30A34DAF-608E-40F6-991A-D47A07C05F1E}"/>
    <dgm:cxn modelId="{2638ECE4-2977-4D15-B145-27EDBC9FA3DC}" srcId="{D6B99CAA-22FD-47F8-8106-AECA068A82B5}" destId="{6B99A5D6-CD69-488F-B436-A05C2A4D1189}" srcOrd="0" destOrd="0" parTransId="{0D3CC975-4B21-41B2-B853-AB2A75B43214}" sibTransId="{4E4553B2-3237-44FB-B412-BE45543D6BD0}"/>
    <dgm:cxn modelId="{F4897C7E-D340-4C69-8C97-2625974D2313}" type="presOf" srcId="{1835216E-6FD2-41F4-8ABD-DB2C222C05B4}" destId="{6C3BF792-149F-424F-AD40-D53E0FE80606}" srcOrd="0" destOrd="0" presId="urn:microsoft.com/office/officeart/2005/8/layout/radial4"/>
    <dgm:cxn modelId="{A9183894-45EB-4514-A360-AB8FE9988459}" type="presOf" srcId="{1DF4F0AE-88CD-4B35-AEE4-F4FE0927F8C3}" destId="{8468BF62-4E34-4737-812E-217F26979723}" srcOrd="0" destOrd="0" presId="urn:microsoft.com/office/officeart/2005/8/layout/radial4"/>
    <dgm:cxn modelId="{55D8B112-D831-48FB-9DDD-A9F699D2F871}" type="presParOf" srcId="{710F2A04-F802-424A-ADC0-33D2E5800261}" destId="{3799EA0A-12C4-4A87-B194-29A3B8B415BC}" srcOrd="0" destOrd="0" presId="urn:microsoft.com/office/officeart/2005/8/layout/radial4"/>
    <dgm:cxn modelId="{0525D131-75B7-4191-9F71-AF235E4F26FA}" type="presParOf" srcId="{710F2A04-F802-424A-ADC0-33D2E5800261}" destId="{9E4C2D5C-75B2-41EA-82CB-316A8A0C7D4D}" srcOrd="1" destOrd="0" presId="urn:microsoft.com/office/officeart/2005/8/layout/radial4"/>
    <dgm:cxn modelId="{B5BF0DD8-5794-45C6-88CA-1BF648CFC00F}" type="presParOf" srcId="{710F2A04-F802-424A-ADC0-33D2E5800261}" destId="{912DF6BF-6034-493A-BC23-03D529E97C66}" srcOrd="2" destOrd="0" presId="urn:microsoft.com/office/officeart/2005/8/layout/radial4"/>
    <dgm:cxn modelId="{B7CB92A0-04E0-424A-9ADF-9299227C1331}" type="presParOf" srcId="{710F2A04-F802-424A-ADC0-33D2E5800261}" destId="{C80278EC-3259-46B5-B0A6-3AF6AD3C778D}" srcOrd="3" destOrd="0" presId="urn:microsoft.com/office/officeart/2005/8/layout/radial4"/>
    <dgm:cxn modelId="{FBBF219D-51B7-4098-8F8F-777CF0DE2086}" type="presParOf" srcId="{710F2A04-F802-424A-ADC0-33D2E5800261}" destId="{80F556BB-BB57-44A7-8F0B-7717BBDA1C75}" srcOrd="4" destOrd="0" presId="urn:microsoft.com/office/officeart/2005/8/layout/radial4"/>
    <dgm:cxn modelId="{F2835A19-0FDD-4974-A498-3F1C7F78CEB6}" type="presParOf" srcId="{710F2A04-F802-424A-ADC0-33D2E5800261}" destId="{8468BF62-4E34-4737-812E-217F26979723}" srcOrd="5" destOrd="0" presId="urn:microsoft.com/office/officeart/2005/8/layout/radial4"/>
    <dgm:cxn modelId="{6BEADB1C-D6B3-4AE4-ADCE-67EBA7569152}" type="presParOf" srcId="{710F2A04-F802-424A-ADC0-33D2E5800261}" destId="{6C3BF792-149F-424F-AD40-D53E0FE80606}" srcOrd="6" destOrd="0" presId="urn:microsoft.com/office/officeart/2005/8/layout/radial4"/>
    <dgm:cxn modelId="{48C6A14C-46E3-4EC6-ADC2-E62B509BC0CE}" type="presParOf" srcId="{710F2A04-F802-424A-ADC0-33D2E5800261}" destId="{277AD370-DD98-4C00-AF10-9A098A6E7482}" srcOrd="7" destOrd="0" presId="urn:microsoft.com/office/officeart/2005/8/layout/radial4"/>
    <dgm:cxn modelId="{DADCB00F-28B9-4377-9A6A-518F456EEF36}" type="presParOf" srcId="{710F2A04-F802-424A-ADC0-33D2E5800261}" destId="{21CA5742-EBCF-45DA-8723-046217619CA7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99EA0A-12C4-4A87-B194-29A3B8B415BC}">
      <dsp:nvSpPr>
        <dsp:cNvPr id="0" name=""/>
        <dsp:cNvSpPr/>
      </dsp:nvSpPr>
      <dsp:spPr>
        <a:xfrm>
          <a:off x="5598689" y="3699263"/>
          <a:ext cx="4458541" cy="4255809"/>
        </a:xfrm>
        <a:prstGeom prst="ellipse">
          <a:avLst/>
        </a:prstGeom>
        <a:solidFill>
          <a:srgbClr val="FF99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solidFill>
                <a:schemeClr val="tx1"/>
              </a:solidFill>
            </a:rPr>
            <a:t>Необоснованное возмещение расходов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>
              <a:solidFill>
                <a:schemeClr val="tx1"/>
              </a:solidFill>
            </a:rPr>
            <a:t>(нарушения, выявленные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>
              <a:solidFill>
                <a:schemeClr val="tx1"/>
              </a:solidFill>
            </a:rPr>
            <a:t>в ходе </a:t>
          </a:r>
          <a:r>
            <a:rPr lang="ru-RU" sz="2800" kern="1200" dirty="0" smtClean="0">
              <a:solidFill>
                <a:schemeClr val="tx1"/>
              </a:solidFill>
            </a:rPr>
            <a:t>ревизий</a:t>
          </a:r>
          <a:r>
            <a:rPr lang="ru-RU" sz="2800" kern="1200" dirty="0">
              <a:solidFill>
                <a:schemeClr val="tx1"/>
              </a:solidFill>
            </a:rPr>
            <a:t>)</a:t>
          </a:r>
        </a:p>
      </dsp:txBody>
      <dsp:txXfrm>
        <a:off x="5598689" y="3699263"/>
        <a:ext cx="4458541" cy="4255809"/>
      </dsp:txXfrm>
    </dsp:sp>
    <dsp:sp modelId="{9E4C2D5C-75B2-41EA-82CB-316A8A0C7D4D}">
      <dsp:nvSpPr>
        <dsp:cNvPr id="0" name=""/>
        <dsp:cNvSpPr/>
      </dsp:nvSpPr>
      <dsp:spPr>
        <a:xfrm rot="10899856">
          <a:off x="2611596" y="5097091"/>
          <a:ext cx="3393837" cy="11398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DF6BF-6034-493A-BC23-03D529E97C66}">
      <dsp:nvSpPr>
        <dsp:cNvPr id="0" name=""/>
        <dsp:cNvSpPr/>
      </dsp:nvSpPr>
      <dsp:spPr>
        <a:xfrm>
          <a:off x="0" y="3216135"/>
          <a:ext cx="5287308" cy="4920803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</a:rPr>
            <a:t>СКЛ: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solidFill>
                <a:schemeClr val="tx1"/>
              </a:solidFill>
            </a:rPr>
            <a:t>- размещение </a:t>
          </a:r>
          <a:r>
            <a:rPr lang="ru-RU" sz="3200" b="0" kern="1200" dirty="0">
              <a:solidFill>
                <a:schemeClr val="tx1"/>
              </a:solidFill>
            </a:rPr>
            <a:t>в номерах высшей </a:t>
          </a:r>
          <a:r>
            <a:rPr lang="ru-RU" sz="3200" b="0" kern="1200" dirty="0" smtClean="0">
              <a:solidFill>
                <a:schemeClr val="tx1"/>
              </a:solidFill>
            </a:rPr>
            <a:t>категории;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solidFill>
                <a:schemeClr val="tx1"/>
              </a:solidFill>
            </a:rPr>
            <a:t>- СКЛ без отрыва от работы;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solidFill>
                <a:schemeClr val="tx1"/>
              </a:solidFill>
            </a:rPr>
            <a:t>- Оплата за 2-х местный номер при 1- местном размещении</a:t>
          </a:r>
          <a:endParaRPr lang="ru-RU" sz="3200" b="0" kern="1200" dirty="0">
            <a:solidFill>
              <a:schemeClr val="tx1"/>
            </a:solidFill>
          </a:endParaRPr>
        </a:p>
      </dsp:txBody>
      <dsp:txXfrm>
        <a:off x="0" y="3216135"/>
        <a:ext cx="5287308" cy="4920803"/>
      </dsp:txXfrm>
    </dsp:sp>
    <dsp:sp modelId="{C80278EC-3259-46B5-B0A6-3AF6AD3C778D}">
      <dsp:nvSpPr>
        <dsp:cNvPr id="0" name=""/>
        <dsp:cNvSpPr/>
      </dsp:nvSpPr>
      <dsp:spPr>
        <a:xfrm rot="13573285">
          <a:off x="3463215" y="2341290"/>
          <a:ext cx="4148947" cy="11398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F556BB-BB57-44A7-8F0B-7717BBDA1C75}">
      <dsp:nvSpPr>
        <dsp:cNvPr id="0" name=""/>
        <dsp:cNvSpPr/>
      </dsp:nvSpPr>
      <dsp:spPr>
        <a:xfrm>
          <a:off x="0" y="-44150"/>
          <a:ext cx="7316227" cy="3039578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</a:rPr>
            <a:t>обучение ОТ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</a:rPr>
            <a:t>- отсутствие </a:t>
          </a:r>
          <a:r>
            <a:rPr lang="ru-RU" sz="3200" kern="1200" dirty="0">
              <a:solidFill>
                <a:schemeClr val="tx1"/>
              </a:solidFill>
            </a:rPr>
            <a:t>документов, подтверждающих принадлежность обучаемых к категории работников, имеющих право проходить обучение за счет </a:t>
          </a:r>
          <a:r>
            <a:rPr lang="ru-RU" sz="3200" kern="1200" dirty="0" smtClean="0">
              <a:solidFill>
                <a:schemeClr val="tx1"/>
              </a:solidFill>
            </a:rPr>
            <a:t>средств СФР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0" y="-44150"/>
        <a:ext cx="7316227" cy="3039578"/>
      </dsp:txXfrm>
    </dsp:sp>
    <dsp:sp modelId="{8468BF62-4E34-4737-812E-217F26979723}">
      <dsp:nvSpPr>
        <dsp:cNvPr id="0" name=""/>
        <dsp:cNvSpPr/>
      </dsp:nvSpPr>
      <dsp:spPr>
        <a:xfrm rot="18697152">
          <a:off x="8335212" y="2407602"/>
          <a:ext cx="3393407" cy="11398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BF792-149F-424F-AD40-D53E0FE80606}">
      <dsp:nvSpPr>
        <dsp:cNvPr id="0" name=""/>
        <dsp:cNvSpPr/>
      </dsp:nvSpPr>
      <dsp:spPr>
        <a:xfrm>
          <a:off x="7614885" y="3"/>
          <a:ext cx="8079845" cy="3039578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81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</a:rPr>
            <a:t>СИЗ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1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</a:t>
          </a:r>
          <a:r>
            <a:rPr lang="ru-RU" sz="21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(несоответствие) действующих </a:t>
          </a:r>
          <a:r>
            <a:rPr lang="ru-RU" sz="21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 момент приобретения СИЗ заключения о подтверждении производства промышленной продукции на территории </a:t>
          </a:r>
          <a:r>
            <a:rPr lang="ru-RU" sz="21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РФ и </a:t>
          </a:r>
          <a:r>
            <a:rPr lang="ru-RU" sz="21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декларации о происхождении товара или сертификата о происхождении </a:t>
          </a:r>
          <a:r>
            <a:rPr lang="ru-RU" sz="21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товара </a:t>
          </a:r>
          <a:r>
            <a:rPr lang="ru-RU" sz="2100" b="0" kern="12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(должны совпадать производитель, модели, ГОСТ, ТУ, ТО, СТО и т.д.)</a:t>
          </a:r>
          <a:endParaRPr lang="ru-RU" sz="2100" b="0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14885" y="3"/>
        <a:ext cx="8079845" cy="3039578"/>
      </dsp:txXfrm>
    </dsp:sp>
    <dsp:sp modelId="{277AD370-DD98-4C00-AF10-9A098A6E7482}">
      <dsp:nvSpPr>
        <dsp:cNvPr id="0" name=""/>
        <dsp:cNvSpPr/>
      </dsp:nvSpPr>
      <dsp:spPr>
        <a:xfrm rot="21456165">
          <a:off x="9588802" y="4973591"/>
          <a:ext cx="3005642" cy="113984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A5742-EBCF-45DA-8723-046217619CA7}">
      <dsp:nvSpPr>
        <dsp:cNvPr id="0" name=""/>
        <dsp:cNvSpPr/>
      </dsp:nvSpPr>
      <dsp:spPr>
        <a:xfrm>
          <a:off x="10515952" y="3120157"/>
          <a:ext cx="5433854" cy="4961473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5">
                <a:lumMod val="75000"/>
                <a:tint val="66000"/>
                <a:satMod val="160000"/>
              </a:schemeClr>
            </a:gs>
            <a:gs pos="50000">
              <a:schemeClr val="accent5">
                <a:lumMod val="75000"/>
                <a:tint val="44500"/>
                <a:satMod val="160000"/>
              </a:schemeClr>
            </a:gs>
            <a:gs pos="100000">
              <a:schemeClr val="accent5">
                <a:lumMod val="75000"/>
                <a:tint val="23500"/>
                <a:satMod val="160000"/>
              </a:scheme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000" b="1" kern="1200" dirty="0" smtClean="0">
              <a:solidFill>
                <a:schemeClr val="tx1"/>
              </a:solidFill>
            </a:rPr>
            <a:t>ПМО :</a:t>
          </a:r>
        </a:p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3200" b="0" kern="1200" dirty="0" smtClean="0">
              <a:solidFill>
                <a:schemeClr val="tx1"/>
              </a:solidFill>
            </a:rPr>
            <a:t>- </a:t>
          </a:r>
          <a:r>
            <a:rPr lang="ru-RU" sz="3200" b="0" kern="1200" dirty="0">
              <a:solidFill>
                <a:schemeClr val="tx1"/>
              </a:solidFill>
            </a:rPr>
            <a:t>отсутствие подтверждения проведения необходимых лабораторных и функциональных исследований, а также отсутствия подтверждения участия в проведенных осмотрах соответствующих врачей-специалистов</a:t>
          </a:r>
        </a:p>
      </dsp:txBody>
      <dsp:txXfrm>
        <a:off x="10515952" y="3120157"/>
        <a:ext cx="5433854" cy="4961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521" cy="341064"/>
          </a:xfrm>
          <a:prstGeom prst="rect">
            <a:avLst/>
          </a:prstGeom>
        </p:spPr>
        <p:txBody>
          <a:bodyPr vert="horz" lIns="60013" tIns="30006" rIns="60013" bIns="30006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838" y="0"/>
            <a:ext cx="4279484" cy="341064"/>
          </a:xfrm>
          <a:prstGeom prst="rect">
            <a:avLst/>
          </a:prstGeom>
        </p:spPr>
        <p:txBody>
          <a:bodyPr vert="horz" lIns="60013" tIns="30006" rIns="60013" bIns="30006" rtlCol="0"/>
          <a:lstStyle>
            <a:lvl1pPr algn="r">
              <a:defRPr sz="800"/>
            </a:lvl1pPr>
          </a:lstStyle>
          <a:p>
            <a:fld id="{59DA602A-9A82-40BE-A287-8473FAD24736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0013" tIns="30006" rIns="60013" bIns="300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425" y="3271381"/>
            <a:ext cx="7899400" cy="2676584"/>
          </a:xfrm>
          <a:prstGeom prst="rect">
            <a:avLst/>
          </a:prstGeom>
        </p:spPr>
        <p:txBody>
          <a:bodyPr vert="horz" lIns="60013" tIns="30006" rIns="60013" bIns="300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521" cy="341063"/>
          </a:xfrm>
          <a:prstGeom prst="rect">
            <a:avLst/>
          </a:prstGeom>
        </p:spPr>
        <p:txBody>
          <a:bodyPr vert="horz" lIns="60013" tIns="30006" rIns="60013" bIns="30006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838" y="6456612"/>
            <a:ext cx="4279484" cy="341063"/>
          </a:xfrm>
          <a:prstGeom prst="rect">
            <a:avLst/>
          </a:prstGeom>
        </p:spPr>
        <p:txBody>
          <a:bodyPr vert="horz" lIns="60013" tIns="30006" rIns="60013" bIns="30006" rtlCol="0" anchor="b"/>
          <a:lstStyle>
            <a:lvl1pPr algn="r">
              <a:defRPr sz="800"/>
            </a:lvl1pPr>
          </a:lstStyle>
          <a:p>
            <a:fld id="{8257133C-DC10-4801-88E5-248062490B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103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478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2097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737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6718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EF0E0-F20D-45A9-8969-790B3C37B449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9477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88298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40672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4075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7606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8322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0142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1268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2681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8985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8225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9635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4956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865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4" y="707136"/>
            <a:ext cx="6990080" cy="5852160"/>
          </a:xfrm>
        </p:spPr>
        <p:txBody>
          <a:bodyPr/>
          <a:lstStyle>
            <a:lvl1pPr>
              <a:defRPr sz="3467"/>
            </a:lvl1pPr>
            <a:lvl2pPr>
              <a:defRPr sz="2933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53973" y="707136"/>
            <a:ext cx="6990080" cy="5852160"/>
          </a:xfrm>
        </p:spPr>
        <p:txBody>
          <a:bodyPr/>
          <a:lstStyle>
            <a:lvl1pPr>
              <a:defRPr sz="3467"/>
            </a:lvl1pPr>
            <a:lvl2pPr>
              <a:defRPr sz="2933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668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080" y="6644640"/>
            <a:ext cx="1454912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9509" y="772584"/>
            <a:ext cx="6990080" cy="1056216"/>
          </a:xfrm>
        </p:spPr>
        <p:txBody>
          <a:bodyPr lIns="146304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8270523" y="772584"/>
            <a:ext cx="6990080" cy="1056216"/>
          </a:xfrm>
        </p:spPr>
        <p:txBody>
          <a:bodyPr lIns="137160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1079509" y="1930400"/>
            <a:ext cx="6990080" cy="4653280"/>
          </a:xfrm>
        </p:spPr>
        <p:txBody>
          <a:bodyPr anchor="t"/>
          <a:lstStyle>
            <a:lvl1pPr algn="l">
              <a:defRPr sz="3200"/>
            </a:lvl1pPr>
            <a:lvl2pPr algn="l">
              <a:defRPr sz="2667"/>
            </a:lvl2pPr>
            <a:lvl3pPr algn="l">
              <a:defRPr sz="2400"/>
            </a:lvl3pPr>
            <a:lvl4pPr algn="l">
              <a:defRPr sz="2133"/>
            </a:lvl4pPr>
            <a:lvl5pPr algn="l">
              <a:defRPr sz="2133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8270523" y="1930400"/>
            <a:ext cx="6990080" cy="4653280"/>
          </a:xfrm>
        </p:spPr>
        <p:txBody>
          <a:bodyPr anchor="t"/>
          <a:lstStyle>
            <a:lvl1pPr algn="l">
              <a:defRPr sz="3200"/>
            </a:lvl1pPr>
            <a:lvl2pPr algn="l">
              <a:defRPr sz="2667"/>
            </a:lvl2pPr>
            <a:lvl3pPr algn="l">
              <a:defRPr sz="2400"/>
            </a:lvl3pPr>
            <a:lvl4pPr algn="l">
              <a:defRPr sz="2133"/>
            </a:lvl4pPr>
            <a:lvl5pPr algn="l">
              <a:defRPr sz="2133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256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854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1470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6727" y="711200"/>
            <a:ext cx="5283200" cy="1219200"/>
          </a:xfrm>
        </p:spPr>
        <p:txBody>
          <a:bodyPr anchor="b"/>
          <a:lstStyle>
            <a:lvl1pPr algn="l">
              <a:buNone/>
              <a:defRPr sz="2933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846839" y="1930403"/>
            <a:ext cx="5283200" cy="5608149"/>
          </a:xfrm>
        </p:spPr>
        <p:txBody>
          <a:bodyPr lIns="91440"/>
          <a:lstStyle>
            <a:lvl1pPr marL="24383" marR="24383" indent="0">
              <a:spcBef>
                <a:spcPts val="0"/>
              </a:spcBef>
              <a:buNone/>
              <a:defRPr sz="1867">
                <a:solidFill>
                  <a:schemeClr val="tx1"/>
                </a:solidFill>
              </a:defRPr>
            </a:lvl1pPr>
            <a:lvl2pPr>
              <a:buNone/>
              <a:defRPr sz="1600">
                <a:solidFill>
                  <a:schemeClr val="tx1"/>
                </a:solidFill>
              </a:defRPr>
            </a:lvl2pPr>
            <a:lvl3pPr>
              <a:buNone/>
              <a:defRPr sz="1333">
                <a:solidFill>
                  <a:schemeClr val="tx1"/>
                </a:solidFill>
              </a:defRPr>
            </a:lvl3pPr>
            <a:lvl4pPr>
              <a:buNone/>
              <a:defRPr sz="1200">
                <a:solidFill>
                  <a:schemeClr val="tx1"/>
                </a:solidFill>
              </a:defRPr>
            </a:lvl4pPr>
            <a:lvl5pPr>
              <a:buNone/>
              <a:defRPr sz="12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353551" y="1240192"/>
            <a:ext cx="8224283" cy="6299203"/>
          </a:xfrm>
        </p:spPr>
        <p:txBody>
          <a:bodyPr/>
          <a:lstStyle>
            <a:lvl1pPr>
              <a:defRPr sz="3733">
                <a:solidFill>
                  <a:schemeClr val="tx1"/>
                </a:solidFill>
              </a:defRPr>
            </a:lvl1pPr>
            <a:lvl2pPr>
              <a:defRPr sz="3467">
                <a:solidFill>
                  <a:schemeClr val="tx1"/>
                </a:solidFill>
              </a:defRPr>
            </a:lvl2pPr>
            <a:lvl3pPr>
              <a:defRPr sz="3200">
                <a:solidFill>
                  <a:schemeClr val="tx1"/>
                </a:solidFill>
              </a:defRPr>
            </a:lvl3pPr>
            <a:lvl4pPr>
              <a:defRPr sz="2667">
                <a:solidFill>
                  <a:schemeClr val="tx1"/>
                </a:solidFill>
              </a:defRPr>
            </a:lvl4pPr>
            <a:lvl5pPr>
              <a:defRPr sz="2667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24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11379202" y="578883"/>
            <a:ext cx="4132631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6682741"/>
            <a:ext cx="14630400" cy="1402080"/>
          </a:xfrm>
        </p:spPr>
        <p:txBody>
          <a:bodyPr anchor="t"/>
          <a:lstStyle>
            <a:lvl1pPr algn="l">
              <a:buNone/>
              <a:defRPr sz="48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11489265" y="711200"/>
            <a:ext cx="3982720" cy="5615307"/>
          </a:xfrm>
        </p:spPr>
        <p:txBody>
          <a:bodyPr lIns="91440"/>
          <a:lstStyle>
            <a:lvl1pPr marL="60958" indent="0" algn="l">
              <a:spcBef>
                <a:spcPts val="0"/>
              </a:spcBef>
              <a:buNone/>
              <a:defRPr sz="1867">
                <a:solidFill>
                  <a:srgbClr val="FFFFFF"/>
                </a:solidFill>
              </a:defRPr>
            </a:lvl1pPr>
            <a:lvl2pPr>
              <a:defRPr sz="1600">
                <a:solidFill>
                  <a:srgbClr val="FFFFFF"/>
                </a:solidFill>
              </a:defRPr>
            </a:lvl2pPr>
            <a:lvl3pPr>
              <a:defRPr sz="1333">
                <a:solidFill>
                  <a:srgbClr val="FFFFFF"/>
                </a:solidFill>
              </a:defRPr>
            </a:lvl3pPr>
            <a:lvl4pPr>
              <a:defRPr sz="12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749297" y="581024"/>
            <a:ext cx="10533888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4267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114905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080" y="6644640"/>
            <a:ext cx="14549120" cy="140208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94080" y="707136"/>
            <a:ext cx="14549120" cy="558393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989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711206"/>
            <a:ext cx="3522133" cy="70103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48267" y="711205"/>
            <a:ext cx="10566400" cy="70104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0043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DF19D-A9C6-4B2F-ABE0-C5166B3C6C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49348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462D69-0582-4C43-B26C-8C8EE0AC63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8859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134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9134" y="6119328"/>
            <a:ext cx="14020800" cy="2000249"/>
          </a:xfrm>
        </p:spPr>
        <p:txBody>
          <a:bodyPr/>
          <a:lstStyle>
            <a:lvl1pPr marL="0" indent="0">
              <a:buNone/>
              <a:defRPr sz="3200"/>
            </a:lvl1pPr>
            <a:lvl2pPr marL="609585" indent="0">
              <a:buNone/>
              <a:defRPr sz="2667"/>
            </a:lvl2pPr>
            <a:lvl3pPr marL="1219170" indent="0">
              <a:buNone/>
              <a:defRPr sz="2400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E95FA-AD12-4DD5-8112-D0ED7FDF20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948114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4" y="2133602"/>
            <a:ext cx="7176912" cy="6032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60646" y="2133602"/>
            <a:ext cx="7179733" cy="6032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0557E-67C0-466D-8373-29C6560635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778091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0423" y="486836"/>
            <a:ext cx="14020800" cy="17674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20426" y="2241551"/>
            <a:ext cx="68777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20426" y="3340100"/>
            <a:ext cx="6877755" cy="4912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162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1623" cy="4912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3D4015-0561-4F66-90A8-0898064ADD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31507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AE4659-91DF-463F-990D-F87EF3DFC1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10447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27E5F-5017-434B-8491-3A9894441B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962546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0428" y="609600"/>
            <a:ext cx="524368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11623" y="1316569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20428" y="2743200"/>
            <a:ext cx="524368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3599-96D1-4EC6-9BCC-6CCB45682C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581539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0428" y="609600"/>
            <a:ext cx="524368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911623" y="1316569"/>
            <a:ext cx="822960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20428" y="2743200"/>
            <a:ext cx="524368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0D1E6-4D26-4F98-9CD8-CB8A936D36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873285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E81361-7FC7-438B-AE66-1B94631514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81940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4" y="366187"/>
            <a:ext cx="3654779" cy="77999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366187"/>
            <a:ext cx="10701867" cy="77999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D6D3A-B7B8-4D4C-978B-8D5B184DF6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739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12800" y="8503920"/>
            <a:ext cx="3738880" cy="276999"/>
          </a:xfrm>
        </p:spPr>
        <p:txBody>
          <a:bodyPr/>
          <a:lstStyle/>
          <a:p>
            <a:fld id="{26C9D0E0-11C9-44C1-86C9-32E1CF80E8F3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527040" y="8503920"/>
            <a:ext cx="520192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04320" y="8503920"/>
            <a:ext cx="3738880" cy="276999"/>
          </a:xfrm>
        </p:spPr>
        <p:txBody>
          <a:bodyPr/>
          <a:lstStyle/>
          <a:p>
            <a:fld id="{AF416415-0266-4AA6-892E-DAB20C1801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876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44173" y="578883"/>
            <a:ext cx="14767660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284224" y="2426941"/>
            <a:ext cx="13817600" cy="2438400"/>
          </a:xfrm>
        </p:spPr>
        <p:txBody>
          <a:bodyPr lIns="45720" rIns="45720" bIns="45720"/>
          <a:lstStyle>
            <a:lvl1pPr algn="r">
              <a:defRPr sz="6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1284224" y="4913376"/>
            <a:ext cx="13817600" cy="1219200"/>
          </a:xfrm>
        </p:spPr>
        <p:txBody>
          <a:bodyPr lIns="182880" tIns="0"/>
          <a:lstStyle>
            <a:lvl1pPr marL="48767" indent="0" algn="r">
              <a:spcBef>
                <a:spcPts val="0"/>
              </a:spcBef>
              <a:buNone/>
              <a:defRPr sz="2667">
                <a:solidFill>
                  <a:schemeClr val="bg2">
                    <a:shade val="25000"/>
                  </a:schemeClr>
                </a:solidFill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7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080" y="6644640"/>
            <a:ext cx="14549120" cy="140208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4080" y="707136"/>
            <a:ext cx="14549120" cy="5583936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96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44173" y="578883"/>
            <a:ext cx="14767660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612" y="6571488"/>
            <a:ext cx="14549120" cy="902208"/>
          </a:xfrm>
        </p:spPr>
        <p:txBody>
          <a:bodyPr lIns="91440" bIns="0" anchor="b"/>
          <a:lstStyle>
            <a:lvl1pPr algn="l">
              <a:buNone/>
              <a:defRPr sz="48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2612" y="7499312"/>
            <a:ext cx="14549120" cy="560832"/>
          </a:xfrm>
        </p:spPr>
        <p:txBody>
          <a:bodyPr lIns="118872" tIns="0" anchor="t"/>
          <a:lstStyle>
            <a:lvl1pPr marL="0" marR="48767" indent="0" algn="l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798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90" y="577124"/>
            <a:ext cx="12657218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9" y="2256637"/>
            <a:ext cx="8739505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541869" y="438913"/>
            <a:ext cx="15168097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44173" y="578883"/>
            <a:ext cx="14767660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94080" y="6647453"/>
            <a:ext cx="14549120" cy="140208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894080" y="707136"/>
            <a:ext cx="1454912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6713472" y="8149169"/>
            <a:ext cx="40640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333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C9D0E0-11C9-44C1-86C9-32E1CF80E8F3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26.02.2026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10777472" y="8149169"/>
            <a:ext cx="40640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333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4841472" y="8149169"/>
            <a:ext cx="8128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333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F416415-0266-4AA6-892E-DAB20C1801DF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1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8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53559" indent="-353559" algn="l" rtl="0" eaLnBrk="1" latinLnBrk="0" hangingPunct="1">
        <a:spcBef>
          <a:spcPts val="333"/>
        </a:spcBef>
        <a:buClr>
          <a:schemeClr val="accent1"/>
        </a:buClr>
        <a:buSzPct val="80000"/>
        <a:buFont typeface="Wingdings 2"/>
        <a:buChar char=""/>
        <a:defRPr kumimoji="0" sz="3733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31502" indent="-268217" algn="l" rtl="0" eaLnBrk="1" latinLnBrk="0" hangingPunct="1">
        <a:spcBef>
          <a:spcPts val="333"/>
        </a:spcBef>
        <a:buClr>
          <a:schemeClr val="accent1"/>
        </a:buClr>
        <a:buSzPct val="100000"/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048486" indent="-243834" algn="l" rtl="0" eaLnBrk="1" latinLnBrk="0" hangingPunct="1">
        <a:spcBef>
          <a:spcPts val="333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1365470" indent="-243834" algn="l" rtl="0" eaLnBrk="1" latinLnBrk="0" hangingPunct="1">
        <a:spcBef>
          <a:spcPts val="307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1706837" indent="-243834" algn="l" rtl="0" eaLnBrk="1" latinLnBrk="0" hangingPunct="1">
        <a:spcBef>
          <a:spcPts val="333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987246" indent="-243834" algn="l" rtl="0" eaLnBrk="1" latinLnBrk="0" hangingPunct="1">
        <a:spcBef>
          <a:spcPts val="33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267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67655" indent="-243834" algn="l" rtl="0" eaLnBrk="1" latinLnBrk="0" hangingPunct="1">
        <a:spcBef>
          <a:spcPts val="34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560256" indent="-243834" algn="l" rtl="0" eaLnBrk="1" latinLnBrk="0" hangingPunct="1">
        <a:spcBef>
          <a:spcPts val="34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65048" indent="-243834" algn="l" rtl="0" eaLnBrk="1" latinLnBrk="0" hangingPunct="1">
        <a:spcBef>
          <a:spcPts val="34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12803" y="366184"/>
            <a:ext cx="14627579" cy="152188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3" y="2133602"/>
            <a:ext cx="14627579" cy="6032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812805" y="8475134"/>
            <a:ext cx="3790245" cy="4847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1219170" algn="l"/>
                <a:tab pos="2438339" algn="l"/>
                <a:tab pos="3657509" algn="l"/>
                <a:tab pos="4876678" algn="l"/>
                <a:tab pos="6095848" algn="l"/>
                <a:tab pos="7315017" algn="l"/>
                <a:tab pos="8534187" algn="l"/>
                <a:tab pos="9753356" algn="l"/>
                <a:tab pos="10972526" algn="l"/>
                <a:tab pos="12191695" algn="l"/>
                <a:tab pos="13410865" algn="l"/>
              </a:tabLst>
              <a:defRPr>
                <a:solidFill>
                  <a:srgbClr val="000000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latin typeface="Arial" pitchFamily="34" charset="0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5554134" y="8475177"/>
            <a:ext cx="5147733" cy="4868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z="240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11650138" y="8475134"/>
            <a:ext cx="3790245" cy="4847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SzPct val="100000"/>
              <a:defRPr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fld id="{DB344EA3-8E34-4052-983D-49C8B915E02C}" type="slidenum">
              <a:rPr lang="ru-RU" altLang="ru-RU" smtClean="0">
                <a:latin typeface="Arial" pitchFamily="34" charset="0"/>
              </a:rPr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93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867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3352716" indent="-304792"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3962301" indent="-304792"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4571886" indent="-304792"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5181470" indent="-304792" algn="ctr" defTabSz="5990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867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457189" indent="-457189" algn="l" defTabSz="599002" rtl="0" eaLnBrk="0" fontAlgn="base" hangingPunct="0">
        <a:spcBef>
          <a:spcPts val="1067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67" kern="1200">
          <a:solidFill>
            <a:srgbClr val="000000"/>
          </a:solidFill>
          <a:latin typeface="+mn-lt"/>
          <a:ea typeface="+mn-ea"/>
          <a:cs typeface="+mn-cs"/>
        </a:defRPr>
      </a:lvl1pPr>
      <a:lvl2pPr marL="990575" indent="-380990" algn="l" defTabSz="599002" rtl="0" eaLnBrk="0" fontAlgn="base" hangingPunct="0">
        <a:spcBef>
          <a:spcPts val="93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733" kern="1200">
          <a:solidFill>
            <a:srgbClr val="000000"/>
          </a:solidFill>
          <a:latin typeface="+mn-lt"/>
          <a:ea typeface="+mn-ea"/>
          <a:cs typeface="+mn-cs"/>
        </a:defRPr>
      </a:lvl2pPr>
      <a:lvl3pPr marL="1523962" indent="-304792" algn="l" defTabSz="599002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2133547" indent="-304792" algn="l" defTabSz="599002" rtl="0" eaLnBrk="0" fontAlgn="base" hangingPunct="0">
        <a:spcBef>
          <a:spcPts val="667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67" kern="1200">
          <a:solidFill>
            <a:srgbClr val="000000"/>
          </a:solidFill>
          <a:latin typeface="+mn-lt"/>
          <a:ea typeface="+mn-ea"/>
          <a:cs typeface="+mn-cs"/>
        </a:defRPr>
      </a:lvl4pPr>
      <a:lvl5pPr marL="2743131" indent="-304792" algn="l" defTabSz="599002" rtl="0" eaLnBrk="0" fontAlgn="base" hangingPunct="0">
        <a:spcBef>
          <a:spcPts val="667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67" kern="1200">
          <a:solidFill>
            <a:srgbClr val="000000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25.png"/><Relationship Id="rId5" Type="http://schemas.openxmlformats.org/officeDocument/2006/relationships/image" Target="../media/image22.png"/><Relationship Id="rId10" Type="http://schemas.openxmlformats.org/officeDocument/2006/relationships/image" Target="../media/image24.png"/><Relationship Id="rId4" Type="http://schemas.openxmlformats.org/officeDocument/2006/relationships/image" Target="../media/image21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7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mailto:osfrirk@38.sfr.gov.ru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11" Type="http://schemas.openxmlformats.org/officeDocument/2006/relationships/image" Target="../media/image19.png"/><Relationship Id="rId5" Type="http://schemas.openxmlformats.org/officeDocument/2006/relationships/image" Target="../media/image6.png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F70FF60C-7341-964B-8440-4C1F2C70E6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112" y="-28352"/>
            <a:ext cx="15968014" cy="8771965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11956199" y="7318679"/>
            <a:ext cx="570865" cy="275590"/>
          </a:xfrm>
          <a:custGeom>
            <a:avLst/>
            <a:gdLst/>
            <a:ahLst/>
            <a:cxnLst/>
            <a:rect l="l" t="t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604343" y="7322248"/>
            <a:ext cx="267970" cy="313690"/>
          </a:xfrm>
          <a:custGeom>
            <a:avLst/>
            <a:gdLst/>
            <a:ahLst/>
            <a:cxnLst/>
            <a:rect l="l" t="t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38041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32193" y="7321778"/>
            <a:ext cx="564515" cy="272415"/>
          </a:xfrm>
          <a:custGeom>
            <a:avLst/>
            <a:gdLst/>
            <a:ahLst/>
            <a:cxnLst/>
            <a:rect l="l" t="t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5728" y="7321778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84799" y="7470364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84796" y="7321778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15031" y="7321778"/>
            <a:ext cx="297815" cy="269240"/>
          </a:xfrm>
          <a:custGeom>
            <a:avLst/>
            <a:gdLst/>
            <a:ahLst/>
            <a:cxnLst/>
            <a:rect l="l" t="t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911759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948468" y="7709379"/>
            <a:ext cx="321310" cy="288925"/>
          </a:xfrm>
          <a:custGeom>
            <a:avLst/>
            <a:gdLst/>
            <a:ahLst/>
            <a:cxnLst/>
            <a:rect l="l" t="t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21721" y="7716272"/>
            <a:ext cx="286385" cy="275590"/>
          </a:xfrm>
          <a:custGeom>
            <a:avLst/>
            <a:gdLst/>
            <a:ahLst/>
            <a:cxnLst/>
            <a:rect l="l" t="t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684993" y="7867906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84989" y="7719326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66156" y="7719320"/>
            <a:ext cx="293370" cy="308610"/>
          </a:xfrm>
          <a:custGeom>
            <a:avLst/>
            <a:gdLst/>
            <a:ahLst/>
            <a:cxnLst/>
            <a:rect l="l" t="t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426161" y="7719311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93387" y="7716272"/>
            <a:ext cx="285750" cy="275590"/>
          </a:xfrm>
          <a:custGeom>
            <a:avLst/>
            <a:gdLst/>
            <a:ahLst/>
            <a:cxnLst/>
            <a:rect l="l" t="t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027213" y="7716278"/>
            <a:ext cx="515620" cy="275590"/>
          </a:xfrm>
          <a:custGeom>
            <a:avLst/>
            <a:gdLst/>
            <a:ahLst/>
            <a:cxnLst/>
            <a:rect l="l" t="t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610571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11759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935035" y="7245832"/>
            <a:ext cx="191135" cy="28575"/>
          </a:xfrm>
          <a:custGeom>
            <a:avLst/>
            <a:gdLst/>
            <a:ahLst/>
            <a:cxnLst/>
            <a:rect l="l" t="t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73401" y="5652120"/>
            <a:ext cx="9387341" cy="22333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 defTabSz="1584156"/>
            <a:r>
              <a:rPr lang="ru-RU" sz="2400" dirty="0">
                <a:solidFill>
                  <a:srgbClr val="616061"/>
                </a:solidFill>
                <a:latin typeface="Montserrat-Medium"/>
                <a:cs typeface="Montserrat-Medium"/>
              </a:rPr>
              <a:t>Начальник </a:t>
            </a:r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отдела расследования и экспертизы страховых случаев </a:t>
            </a:r>
          </a:p>
          <a:p>
            <a:pPr algn="ctr" defTabSz="1584156"/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управления </a:t>
            </a:r>
            <a:r>
              <a:rPr lang="ru-RU" sz="2400" dirty="0">
                <a:solidFill>
                  <a:srgbClr val="616061"/>
                </a:solidFill>
                <a:latin typeface="Montserrat-Medium"/>
                <a:cs typeface="Montserrat-Medium"/>
              </a:rPr>
              <a:t>организации страхования </a:t>
            </a:r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профессиональных рисков</a:t>
            </a:r>
          </a:p>
          <a:p>
            <a:pPr algn="ctr" defTabSz="1584156"/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Отделения Фонда пенсионного и социального страхования Российской Федерации</a:t>
            </a:r>
            <a:endParaRPr lang="ru-RU" sz="2400" dirty="0">
              <a:solidFill>
                <a:srgbClr val="616061"/>
              </a:solidFill>
              <a:latin typeface="Montserrat-Medium"/>
              <a:cs typeface="Montserrat-Medium"/>
            </a:endParaRPr>
          </a:p>
          <a:p>
            <a:pPr algn="ctr" defTabSz="1584156"/>
            <a:r>
              <a:rPr lang="ru-RU" sz="2400" b="1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Светлана Сергеевна Исакова</a:t>
            </a:r>
            <a:endParaRPr lang="ru-RU" sz="2400" b="1" dirty="0">
              <a:solidFill>
                <a:srgbClr val="616061"/>
              </a:solidFill>
              <a:latin typeface="Montserrat-Medium"/>
              <a:cs typeface="Montserrat-Medium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0155" y="409112"/>
            <a:ext cx="7448964" cy="4101123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 algn="ctr">
              <a:lnSpc>
                <a:spcPts val="4400"/>
              </a:lnSpc>
              <a:spcBef>
                <a:spcPts val="580"/>
              </a:spcBef>
              <a:tabLst>
                <a:tab pos="1066165" algn="l"/>
                <a:tab pos="2926715" algn="l"/>
                <a:tab pos="3101975" algn="l"/>
                <a:tab pos="4457700" algn="l"/>
              </a:tabLst>
            </a:pPr>
            <a:r>
              <a:rPr lang="ru-RU" sz="2400" b="1" spc="-30" dirty="0" smtClean="0">
                <a:solidFill>
                  <a:srgbClr val="594F8C"/>
                </a:solidFill>
                <a:latin typeface="Montserrat-SemiBold"/>
                <a:cs typeface="Montserrat"/>
              </a:rPr>
              <a:t>Финансовое обеспечение </a:t>
            </a:r>
            <a:r>
              <a:rPr lang="ru-RU" sz="2400" b="1" spc="-30" dirty="0">
                <a:solidFill>
                  <a:srgbClr val="594F8C"/>
                </a:solidFill>
                <a:latin typeface="Montserrat-SemiBold"/>
                <a:cs typeface="Montserrat"/>
              </a:rPr>
              <a:t>предупредительных мер по сокращению производственного травматизма и профессиональных заболеваний работников и </a:t>
            </a:r>
            <a:r>
              <a:rPr lang="ru-RU" sz="2400" b="1" spc="-30" dirty="0" smtClean="0">
                <a:solidFill>
                  <a:srgbClr val="594F8C"/>
                </a:solidFill>
                <a:latin typeface="Montserrat-SemiBold"/>
                <a:cs typeface="Montserrat"/>
              </a:rPr>
              <a:t>санаторно-курортное лечение </a:t>
            </a:r>
            <a:r>
              <a:rPr lang="ru-RU" sz="2400" b="1" spc="-30" dirty="0">
                <a:solidFill>
                  <a:srgbClr val="594F8C"/>
                </a:solidFill>
                <a:latin typeface="Montserrat-SemiBold"/>
                <a:cs typeface="Montserrat"/>
              </a:rPr>
              <a:t>работников, занятых на работах с вредными и (или) опасными производственными </a:t>
            </a:r>
            <a:r>
              <a:rPr lang="ru-RU" sz="2400" b="1" spc="-30" dirty="0" smtClean="0">
                <a:solidFill>
                  <a:srgbClr val="594F8C"/>
                </a:solidFill>
                <a:latin typeface="Montserrat-SemiBold"/>
                <a:cs typeface="Montserrat"/>
              </a:rPr>
              <a:t>факторами</a:t>
            </a:r>
          </a:p>
          <a:p>
            <a:pPr marL="12700" marR="5080" algn="ctr">
              <a:lnSpc>
                <a:spcPts val="4400"/>
              </a:lnSpc>
              <a:spcBef>
                <a:spcPts val="580"/>
              </a:spcBef>
              <a:tabLst>
                <a:tab pos="1066165" algn="l"/>
                <a:tab pos="2926715" algn="l"/>
                <a:tab pos="3101975" algn="l"/>
                <a:tab pos="4457700" algn="l"/>
              </a:tabLst>
            </a:pPr>
            <a:r>
              <a:rPr lang="ru-RU" sz="2400" b="1" spc="-30" dirty="0" smtClean="0">
                <a:solidFill>
                  <a:srgbClr val="594F8C"/>
                </a:solidFill>
                <a:latin typeface="Montserrat-SemiBold"/>
                <a:cs typeface="Montserrat-Medium"/>
              </a:rPr>
              <a:t>в 2026 году</a:t>
            </a:r>
            <a:endParaRPr lang="ru-RU" sz="2400" dirty="0">
              <a:solidFill>
                <a:srgbClr val="616061"/>
              </a:solidFill>
              <a:latin typeface="Montserrat-Medium"/>
              <a:cs typeface="Montserrat-Medium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8B189839-F567-C141-85A7-3182C767F6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71000" y="3833756"/>
            <a:ext cx="5873169" cy="418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10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10</a:t>
            </a:fld>
            <a:endParaRPr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93397" y="1241579"/>
            <a:ext cx="13930458" cy="6555641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</a:rPr>
              <a:t>11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</a:rPr>
              <a:t>.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</a:rPr>
              <a:t>л) П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риобретение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предназначенных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для обеспечения безопасности работников и (или) контроля за безопасным ведением работ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в рамках технологических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процессов;</a:t>
            </a:r>
            <a:endParaRPr lang="ru-RU" altLang="ru-RU" sz="2000" dirty="0">
              <a:solidFill>
                <a:srgbClr val="10253F"/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12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.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м) Приобретение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обеспечивающих проведение обучения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 по вопросам безопасного ведения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работ и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действиям в случае аварии или инцидента на опасном производственном объекте и (или) дистанционную видео- и аудио фиксацию инструктажей, обучения и иных форм подготовки работников по безопасному производству работ,  а также хранение результатов такой фиксации;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b="1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 н) Санаторно-курортное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лечение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РФ;</a:t>
            </a:r>
            <a:endParaRPr lang="ru-RU" altLang="ru-RU" sz="2000" dirty="0">
              <a:solidFill>
                <a:srgbClr val="10253F"/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о) Приобретение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предназначенных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для мониторинга на рабочем месте состояния здоровья работников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, занятых на работах с вредными и (или) опасными производственными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факторами;</a:t>
            </a:r>
            <a:endParaRPr lang="ru-RU" altLang="ru-RU" sz="2000" dirty="0">
              <a:solidFill>
                <a:srgbClr val="10253F"/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п) Приобретение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приборов, устройств, </a:t>
            </a:r>
            <a:r>
              <a:rPr lang="ru-RU" altLang="ru-RU" sz="2000" b="1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оборудования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обеспечивающих безопасное ведение горных работ,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в рамках модернизации основных </a:t>
            </a:r>
            <a:r>
              <a:rPr lang="ru-RU" altLang="ru-RU" sz="2000" b="1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производств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р) Обеспечение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бесплатной выдачей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молока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или других равноценных пищевых продуктов работников, занятых на рабочих местах с вредными условиями труда, установленными по результатам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специальной </a:t>
            </a: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оценки условий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труда;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с) Проведение </a:t>
            </a:r>
            <a:r>
              <a:rPr lang="ru-RU" altLang="ru-RU" sz="2000" b="1" dirty="0">
                <a:solidFill>
                  <a:srgbClr val="10253F"/>
                </a:solidFill>
                <a:latin typeface="Montserrat-SemiBold"/>
                <a:cs typeface="Times New Roman" panose="02020603050405020304" pitchFamily="18" charset="0"/>
              </a:rPr>
              <a:t>оценки профессиональных рисков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317234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="" xmlns:a16="http://schemas.microsoft.com/office/drawing/2014/main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4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4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4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4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55" name="object 18">
            <a:extLst>
              <a:ext uri="{FF2B5EF4-FFF2-40B4-BE49-F238E27FC236}">
                <a16:creationId xmlns="" xmlns:a16="http://schemas.microsoft.com/office/drawing/2014/main" id="{BFB41907-EC50-D341-9E30-FF85C90895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11</a:t>
            </a:fld>
            <a:endParaRPr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63759" y="179513"/>
            <a:ext cx="14597089" cy="87787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Montserrat-SemiBold"/>
            </a:endParaRPr>
          </a:p>
          <a:p>
            <a:pPr algn="ctr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«в» пункта  2 Правил «Обучение по охране труда»</a:t>
            </a:r>
          </a:p>
          <a:p>
            <a:endParaRPr lang="ru-RU" sz="2400" b="1" dirty="0" smtClean="0">
              <a:latin typeface="Montserrat-SemiBold"/>
            </a:endParaRPr>
          </a:p>
          <a:p>
            <a:r>
              <a:rPr lang="ru-RU" sz="2600" b="1" dirty="0" smtClean="0">
                <a:latin typeface="Montserrat-SemiBold"/>
              </a:rPr>
              <a:t>Обеспечению за счёт средств СФ</a:t>
            </a:r>
            <a:r>
              <a:rPr lang="ru-RU" sz="2600" b="1" dirty="0">
                <a:latin typeface="Montserrat-SemiBold"/>
              </a:rPr>
              <a:t>Р</a:t>
            </a:r>
            <a:r>
              <a:rPr lang="ru-RU" sz="2600" b="1" dirty="0" smtClean="0">
                <a:latin typeface="Montserrat-SemiBold"/>
              </a:rPr>
              <a:t> подлежит:</a:t>
            </a:r>
          </a:p>
          <a:p>
            <a:pPr marL="342900" indent="-342900">
              <a:buFontTx/>
              <a:buChar char="-"/>
            </a:pPr>
            <a:r>
              <a:rPr lang="ru-RU" sz="2600" dirty="0" smtClean="0">
                <a:solidFill>
                  <a:srgbClr val="C00000"/>
                </a:solidFill>
                <a:latin typeface="Montserrat-SemiBold"/>
              </a:rPr>
              <a:t>Обучение требованиям охраны труда</a:t>
            </a:r>
          </a:p>
          <a:p>
            <a:pPr marL="342900" indent="-342900">
              <a:buFontTx/>
              <a:buChar char="-"/>
            </a:pPr>
            <a:r>
              <a:rPr lang="ru-RU" sz="2600" dirty="0" smtClean="0">
                <a:solidFill>
                  <a:srgbClr val="C00000"/>
                </a:solidFill>
                <a:latin typeface="Montserrat-SemiBold"/>
              </a:rPr>
              <a:t>Обучение по оказанию 1 помощи пострадавшим</a:t>
            </a:r>
          </a:p>
          <a:p>
            <a:pPr marL="342900" indent="-342900">
              <a:buFontTx/>
              <a:buChar char="-"/>
            </a:pPr>
            <a:r>
              <a:rPr lang="ru-RU" sz="2600" dirty="0" smtClean="0">
                <a:solidFill>
                  <a:srgbClr val="C00000"/>
                </a:solidFill>
                <a:latin typeface="Montserrat-SemiBold"/>
              </a:rPr>
              <a:t>Обучение по использованию СИЗ</a:t>
            </a:r>
          </a:p>
          <a:p>
            <a:pPr algn="ctr"/>
            <a:endParaRPr lang="ru-RU" sz="2600" b="1" dirty="0">
              <a:latin typeface="Montserrat-SemiBold"/>
            </a:endParaRPr>
          </a:p>
          <a:p>
            <a:pPr algn="just"/>
            <a:r>
              <a:rPr lang="ru-RU" sz="2600" b="1" dirty="0" smtClean="0">
                <a:latin typeface="Montserrat-SemiBold"/>
              </a:rPr>
              <a:t>Добавлены категории работников для прохождения обучения по ОТ (</a:t>
            </a:r>
            <a:r>
              <a:rPr lang="ru-RU" sz="2600" b="1" dirty="0" err="1" smtClean="0">
                <a:latin typeface="Montserrat-SemiBold"/>
              </a:rPr>
              <a:t>пп</a:t>
            </a:r>
            <a:r>
              <a:rPr lang="ru-RU" sz="2600" b="1" dirty="0" smtClean="0">
                <a:latin typeface="Montserrat-SemiBold"/>
              </a:rPr>
              <a:t> «в» - «д» п.33 и п.38 Правил обучения (ПП от 24.12.2021 № 2464)): </a:t>
            </a:r>
            <a:endParaRPr lang="ru-RU" sz="2600" b="1" dirty="0">
              <a:latin typeface="Montserrat-SemiBold"/>
            </a:endParaRPr>
          </a:p>
          <a:p>
            <a:pPr algn="just"/>
            <a:r>
              <a:rPr lang="ru-RU" sz="2600" dirty="0" smtClean="0">
                <a:latin typeface="Montserrat-SemiBold"/>
              </a:rPr>
              <a:t>в) лица</a:t>
            </a:r>
            <a:r>
              <a:rPr lang="ru-RU" sz="2600" dirty="0">
                <a:latin typeface="Montserrat-SemiBold"/>
              </a:rPr>
              <a:t>, обязанные оказывать первую помощь пострадавшим; </a:t>
            </a:r>
            <a:endParaRPr lang="ru-RU" sz="2600" dirty="0" smtClean="0">
              <a:latin typeface="Montserrat-SemiBold"/>
            </a:endParaRPr>
          </a:p>
          <a:p>
            <a:pPr algn="just"/>
            <a:r>
              <a:rPr lang="ru-RU" sz="2600" dirty="0" smtClean="0">
                <a:latin typeface="Montserrat-SemiBold"/>
              </a:rPr>
              <a:t>г) работники</a:t>
            </a:r>
            <a:r>
              <a:rPr lang="ru-RU" sz="2600" dirty="0">
                <a:latin typeface="Montserrat-SemiBold"/>
              </a:rPr>
              <a:t>, </a:t>
            </a:r>
            <a:r>
              <a:rPr lang="ru-RU" sz="2600" dirty="0" smtClean="0">
                <a:latin typeface="Montserrat-SemiBold"/>
              </a:rPr>
              <a:t>к </a:t>
            </a:r>
            <a:r>
              <a:rPr lang="ru-RU" sz="2600" dirty="0">
                <a:latin typeface="Montserrat-SemiBold"/>
              </a:rPr>
              <a:t>трудовым функциям которых отнесено управление автотранспортным средством,</a:t>
            </a:r>
          </a:p>
          <a:p>
            <a:pPr algn="just"/>
            <a:r>
              <a:rPr lang="ru-RU" sz="2600" dirty="0" smtClean="0">
                <a:latin typeface="Montserrat-SemiBold"/>
              </a:rPr>
              <a:t>д) работники</a:t>
            </a:r>
            <a:r>
              <a:rPr lang="ru-RU" sz="2600" dirty="0">
                <a:latin typeface="Montserrat-SemiBold"/>
              </a:rPr>
              <a:t>, к компетенциям которых предъявляются требования уметь оказывать первую помощь пострадавшим;</a:t>
            </a:r>
          </a:p>
          <a:p>
            <a:pPr algn="just"/>
            <a:r>
              <a:rPr lang="ru-RU" sz="2600" dirty="0" smtClean="0">
                <a:latin typeface="Montserrat-SemiBold"/>
              </a:rPr>
              <a:t>е) работники</a:t>
            </a:r>
            <a:r>
              <a:rPr lang="ru-RU" sz="2600" dirty="0">
                <a:latin typeface="Montserrat-SemiBold"/>
              </a:rPr>
              <a:t>, применяющие средства индивидуальной защиты, применение которых требует практических навыков</a:t>
            </a:r>
            <a:r>
              <a:rPr lang="ru-RU" sz="2600" dirty="0" smtClean="0"/>
              <a:t>.</a:t>
            </a:r>
          </a:p>
          <a:p>
            <a:pPr marL="342900" indent="-342900" algn="just">
              <a:buFontTx/>
              <a:buChar char="-"/>
            </a:pPr>
            <a:endParaRPr lang="ru-RU" sz="2600" dirty="0"/>
          </a:p>
          <a:p>
            <a:pPr algn="just"/>
            <a:r>
              <a:rPr lang="ru-RU" sz="2600" b="1" dirty="0" smtClean="0">
                <a:solidFill>
                  <a:srgbClr val="C00000"/>
                </a:solidFill>
              </a:rPr>
              <a:t>! </a:t>
            </a:r>
            <a:r>
              <a:rPr lang="ru-RU" sz="2600" dirty="0">
                <a:solidFill>
                  <a:srgbClr val="C00000"/>
                </a:solidFill>
                <a:latin typeface="Montserrat-SemiBold"/>
              </a:rPr>
              <a:t>Таким образом, </a:t>
            </a:r>
            <a:r>
              <a:rPr lang="ru-RU" sz="2600" dirty="0" smtClean="0">
                <a:solidFill>
                  <a:srgbClr val="C00000"/>
                </a:solidFill>
                <a:latin typeface="Montserrat-SemiBold"/>
              </a:rPr>
              <a:t>обучению по оказанию 1 помощи пострадавшим за </a:t>
            </a:r>
            <a:r>
              <a:rPr lang="ru-RU" sz="2600" dirty="0">
                <a:solidFill>
                  <a:srgbClr val="C00000"/>
                </a:solidFill>
                <a:latin typeface="Montserrat-SemiBold"/>
              </a:rPr>
              <a:t>счёт средств СФР </a:t>
            </a:r>
            <a:r>
              <a:rPr lang="ru-RU" sz="2600" dirty="0" smtClean="0">
                <a:solidFill>
                  <a:srgbClr val="C00000"/>
                </a:solidFill>
                <a:latin typeface="Montserrat-SemiBold"/>
              </a:rPr>
              <a:t>подлежат категории работников, указанные в 33 Правил обучения, а обучению по использованию СИЗ -  в п. 38. </a:t>
            </a:r>
            <a:endParaRPr lang="ru-RU" sz="2600" dirty="0">
              <a:solidFill>
                <a:srgbClr val="C00000"/>
              </a:solidFill>
              <a:latin typeface="Montserrat-SemiBold"/>
            </a:endParaRPr>
          </a:p>
          <a:p>
            <a:pPr marL="342900" indent="-342900" algn="just">
              <a:buFontTx/>
              <a:buChar char="-"/>
            </a:pPr>
            <a:endParaRPr lang="ru-RU" sz="2600" dirty="0" smtClean="0"/>
          </a:p>
          <a:p>
            <a:pPr algn="just"/>
            <a:endParaRPr lang="ru-RU" sz="2000" dirty="0">
              <a:latin typeface="Montserrat-SemiBold"/>
            </a:endParaRP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7617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="" xmlns:a16="http://schemas.microsoft.com/office/drawing/2014/main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4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4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4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4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55" name="object 18">
            <a:extLst>
              <a:ext uri="{FF2B5EF4-FFF2-40B4-BE49-F238E27FC236}">
                <a16:creationId xmlns="" xmlns:a16="http://schemas.microsoft.com/office/drawing/2014/main" id="{BFB41907-EC50-D341-9E30-FF85C90895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12</a:t>
            </a:fld>
            <a:endParaRPr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63760" y="480009"/>
            <a:ext cx="14669096" cy="866399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Montserrat-SemiBold"/>
            </a:endParaRPr>
          </a:p>
          <a:p>
            <a:pPr algn="ctr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«г» пункта 2  Правил «Приобретение работникам средств индивидуальной защиты</a:t>
            </a:r>
            <a:r>
              <a:rPr lang="ru-RU" sz="2800" b="1" dirty="0" smtClean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»:</a:t>
            </a:r>
          </a:p>
          <a:p>
            <a:pPr algn="ctr"/>
            <a:endParaRPr lang="ru-RU" sz="2800" b="1" dirty="0">
              <a:solidFill>
                <a:srgbClr val="594F8C"/>
              </a:solidFill>
              <a:latin typeface="Montserrat-Medium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600" b="1" dirty="0">
                <a:latin typeface="Montserrat-SemiBold"/>
              </a:rPr>
              <a:t>в перечень добавлено </a:t>
            </a:r>
            <a:r>
              <a:rPr lang="ru-RU" sz="2600" b="1" dirty="0">
                <a:solidFill>
                  <a:srgbClr val="C00000"/>
                </a:solidFill>
                <a:latin typeface="Montserrat-SemiBold"/>
              </a:rPr>
              <a:t>приобретение автоматизированных систем выдачи </a:t>
            </a:r>
            <a:r>
              <a:rPr lang="ru-RU" sz="2600" b="1" dirty="0">
                <a:latin typeface="Montserrat-SemiBold"/>
              </a:rPr>
              <a:t>(</a:t>
            </a:r>
            <a:r>
              <a:rPr lang="ru-RU" sz="2600" b="1" dirty="0" err="1">
                <a:latin typeface="Montserrat-SemiBold"/>
              </a:rPr>
              <a:t>вендингового</a:t>
            </a:r>
            <a:r>
              <a:rPr lang="ru-RU" sz="2600" b="1" dirty="0">
                <a:latin typeface="Montserrat-SemiBold"/>
              </a:rPr>
              <a:t> оборудования) и </a:t>
            </a:r>
            <a:r>
              <a:rPr lang="ru-RU" sz="2600" b="1" dirty="0">
                <a:solidFill>
                  <a:srgbClr val="C00000"/>
                </a:solidFill>
                <a:latin typeface="Montserrat-SemiBold"/>
              </a:rPr>
              <a:t>дозаторов для выдачи СИЗ и смывающих средств</a:t>
            </a:r>
            <a:r>
              <a:rPr lang="ru-RU" sz="2600" b="1" dirty="0">
                <a:latin typeface="Montserrat-SemiBold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600" b="1" dirty="0">
                <a:latin typeface="Montserrat-SemiBold"/>
              </a:rPr>
              <a:t>В связи с этим подпункт «г» пункта 11 Правил дополнен перечнем документов </a:t>
            </a:r>
            <a:r>
              <a:rPr lang="ru-RU" sz="2600" b="1" dirty="0" smtClean="0">
                <a:latin typeface="Montserrat-SemiBold"/>
              </a:rPr>
              <a:t>по обоснованию произведенных расходов</a:t>
            </a:r>
            <a:endParaRPr lang="ru-RU" sz="2600" b="1" dirty="0">
              <a:latin typeface="Montserrat-SemiBold"/>
            </a:endParaRPr>
          </a:p>
          <a:p>
            <a:pPr algn="just"/>
            <a:endParaRPr lang="ru-RU" sz="2600" dirty="0">
              <a:latin typeface="Montserrat-SemiBold"/>
            </a:endParaRPr>
          </a:p>
          <a:p>
            <a:pPr algn="just"/>
            <a:r>
              <a:rPr lang="ru-RU" sz="26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«д» и «н» пункта 2 Правил «Санаторно-курортное лечение</a:t>
            </a:r>
            <a:r>
              <a:rPr lang="ru-RU" sz="2600" b="1" dirty="0" smtClean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»:</a:t>
            </a:r>
          </a:p>
          <a:p>
            <a:pPr algn="just"/>
            <a:endParaRPr lang="ru-RU" sz="2600" b="1" dirty="0">
              <a:solidFill>
                <a:srgbClr val="594F8C"/>
              </a:solidFill>
              <a:latin typeface="Montserrat-Medium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srgbClr val="C00000"/>
                </a:solidFill>
                <a:latin typeface="Montserrat-SemiBold"/>
              </a:rPr>
              <a:t>Максимальная сумма возмещения стоимости одной путевки </a:t>
            </a:r>
            <a:r>
              <a:rPr lang="ru-RU" sz="2600" b="1" dirty="0">
                <a:latin typeface="Montserrat-SemiBold"/>
              </a:rPr>
              <a:t>определяется исходя из стоимости одного койко-дня в </a:t>
            </a:r>
            <a:r>
              <a:rPr lang="ru-RU" sz="2600" b="1" dirty="0" smtClean="0">
                <a:latin typeface="Montserrat-SemiBold"/>
              </a:rPr>
              <a:t>размере </a:t>
            </a:r>
            <a:r>
              <a:rPr lang="ru-RU" sz="2600" b="1" dirty="0" smtClean="0">
                <a:solidFill>
                  <a:srgbClr val="FF0000"/>
                </a:solidFill>
                <a:latin typeface="Montserrat-SemiBold"/>
              </a:rPr>
              <a:t>15 027,31 рублей</a:t>
            </a:r>
            <a:r>
              <a:rPr lang="ru-RU" sz="2600" b="1" dirty="0" smtClean="0">
                <a:latin typeface="Montserrat-SemiBold"/>
              </a:rPr>
              <a:t>. </a:t>
            </a:r>
          </a:p>
          <a:p>
            <a:pPr algn="just"/>
            <a:r>
              <a:rPr lang="ru-RU" sz="2600" b="1" dirty="0">
                <a:latin typeface="Montserrat-SemiBold"/>
              </a:rPr>
              <a:t> </a:t>
            </a:r>
            <a:r>
              <a:rPr lang="ru-RU" sz="2600" b="1" dirty="0" smtClean="0">
                <a:latin typeface="Montserrat-SemiBold"/>
              </a:rPr>
              <a:t>   Далее </a:t>
            </a:r>
            <a:r>
              <a:rPr lang="ru-RU" sz="2600" b="1" dirty="0">
                <a:latin typeface="Montserrat-SemiBold"/>
              </a:rPr>
              <a:t>ее будут ежегодно </a:t>
            </a:r>
            <a:r>
              <a:rPr lang="ru-RU" sz="2600" b="1" dirty="0" smtClean="0">
                <a:latin typeface="Montserrat-SemiBold"/>
              </a:rPr>
              <a:t>индексировать</a:t>
            </a:r>
            <a:r>
              <a:rPr lang="ru-RU" sz="2600" b="1" dirty="0">
                <a:latin typeface="Montserrat-SemiBold"/>
              </a:rPr>
              <a:t> (п.11 д Правил)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600" b="1" dirty="0" smtClean="0">
              <a:latin typeface="Montserrat-SemiBold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600" b="1" dirty="0">
                <a:latin typeface="Montserrat-SemiBold"/>
              </a:rPr>
              <a:t>Расходы принимаются к возмещению </a:t>
            </a:r>
            <a:r>
              <a:rPr lang="ru-RU" sz="2600" b="1" dirty="0">
                <a:solidFill>
                  <a:srgbClr val="C00000"/>
                </a:solidFill>
                <a:latin typeface="Montserrat-SemiBold"/>
              </a:rPr>
              <a:t>с учетом оплаты туристического налога </a:t>
            </a:r>
            <a:r>
              <a:rPr lang="ru-RU" sz="2600" b="1" dirty="0">
                <a:latin typeface="Montserrat-SemiBold"/>
              </a:rPr>
              <a:t>согласно НК РФ. </a:t>
            </a:r>
          </a:p>
          <a:p>
            <a:pPr algn="just"/>
            <a:endParaRPr lang="ru-RU" sz="2600" b="1" dirty="0">
              <a:latin typeface="Montserrat-SemiBold"/>
            </a:endParaRPr>
          </a:p>
          <a:p>
            <a:pPr algn="just"/>
            <a:endParaRPr lang="ru-RU" sz="2600" dirty="0">
              <a:latin typeface="Montserrat-SemiBold"/>
            </a:endParaRPr>
          </a:p>
          <a:p>
            <a:pPr marL="285750" indent="-285750" algn="just">
              <a:buFontTx/>
              <a:buChar char="-"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xmlns="" val="5839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13</a:t>
            </a:fld>
            <a:endParaRPr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19288" y="0"/>
            <a:ext cx="13753528" cy="87779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 smtClean="0">
              <a:latin typeface="Montserrat-SemiBold"/>
            </a:endParaRPr>
          </a:p>
          <a:p>
            <a:pPr algn="just"/>
            <a:endParaRPr lang="ru-RU" sz="2000" dirty="0">
              <a:latin typeface="Montserrat-SemiBold"/>
            </a:endParaRPr>
          </a:p>
          <a:p>
            <a:pPr algn="just"/>
            <a:endParaRPr lang="ru-RU" sz="2000" dirty="0" smtClean="0">
              <a:latin typeface="Montserrat-SemiBold"/>
            </a:endParaRPr>
          </a:p>
          <a:p>
            <a:pPr algn="just"/>
            <a:endParaRPr lang="ru-RU" sz="2000" dirty="0">
              <a:latin typeface="Montserrat-SemiBold"/>
            </a:endParaRPr>
          </a:p>
          <a:p>
            <a:pPr algn="ctr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«3» пункта  2  Правил «Приобретение медицинских изделий»: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Montserrat-SemiBold"/>
              </a:rPr>
              <a:t>Могут </a:t>
            </a:r>
            <a:r>
              <a:rPr lang="ru-RU" sz="2000" dirty="0">
                <a:latin typeface="Montserrat-SemiBold"/>
              </a:rPr>
              <a:t>приобретаться медицинские изделия, в том числе </a:t>
            </a:r>
            <a:r>
              <a:rPr lang="ru-RU" sz="2000" dirty="0">
                <a:solidFill>
                  <a:srgbClr val="C00000"/>
                </a:solidFill>
                <a:latin typeface="Montserrat-SemiBold"/>
              </a:rPr>
              <a:t>для измерения артериального давления и </a:t>
            </a:r>
            <a:r>
              <a:rPr lang="ru-RU" sz="2000" dirty="0" smtClean="0">
                <a:solidFill>
                  <a:srgbClr val="C00000"/>
                </a:solidFill>
                <a:latin typeface="Montserrat-SemiBold"/>
              </a:rPr>
              <a:t>пульса.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Montserrat-SemiBold"/>
              </a:rPr>
              <a:t>Для </a:t>
            </a:r>
            <a:r>
              <a:rPr lang="ru-RU" sz="2000" dirty="0">
                <a:latin typeface="Montserrat-SemiBold"/>
              </a:rPr>
              <a:t>организации и проведения </a:t>
            </a:r>
            <a:r>
              <a:rPr lang="ru-RU" sz="2000" dirty="0" err="1">
                <a:latin typeface="Montserrat-SemiBold"/>
              </a:rPr>
              <a:t>предсменных</a:t>
            </a:r>
            <a:r>
              <a:rPr lang="ru-RU" sz="2000" dirty="0">
                <a:latin typeface="Montserrat-SemiBold"/>
              </a:rPr>
              <a:t> (</a:t>
            </a:r>
            <a:r>
              <a:rPr lang="ru-RU" sz="2000" dirty="0" err="1">
                <a:latin typeface="Montserrat-SemiBold"/>
              </a:rPr>
              <a:t>послесменных</a:t>
            </a:r>
            <a:r>
              <a:rPr lang="ru-RU" sz="2000" dirty="0">
                <a:latin typeface="Montserrat-SemiBold"/>
              </a:rPr>
              <a:t>) </a:t>
            </a:r>
            <a:r>
              <a:rPr lang="ru-RU" sz="2000" dirty="0" smtClean="0">
                <a:latin typeface="Montserrat-SemiBold"/>
              </a:rPr>
              <a:t>и </a:t>
            </a:r>
            <a:r>
              <a:rPr lang="ru-RU" sz="2000" dirty="0">
                <a:latin typeface="Montserrat-SemiBold"/>
              </a:rPr>
              <a:t>(или) </a:t>
            </a:r>
            <a:r>
              <a:rPr lang="ru-RU" sz="2000" dirty="0" err="1">
                <a:latin typeface="Montserrat-SemiBold"/>
              </a:rPr>
              <a:t>предрейсовых</a:t>
            </a:r>
            <a:r>
              <a:rPr lang="ru-RU" sz="2000" dirty="0">
                <a:latin typeface="Montserrat-SemiBold"/>
              </a:rPr>
              <a:t> (</a:t>
            </a:r>
            <a:r>
              <a:rPr lang="ru-RU" sz="2000" dirty="0" err="1">
                <a:latin typeface="Montserrat-SemiBold"/>
              </a:rPr>
              <a:t>послерейсовых</a:t>
            </a:r>
            <a:r>
              <a:rPr lang="ru-RU" sz="2000" dirty="0">
                <a:latin typeface="Montserrat-SemiBold"/>
              </a:rPr>
              <a:t>) медицинских осмотров с целью оценки общего состояния здоровья работника (измерение давления, пульса, температуры, определение наличия алкогольного, наркотического или иного токсического опьянения) </a:t>
            </a:r>
            <a:r>
              <a:rPr lang="ru-RU" sz="2000" dirty="0" smtClean="0">
                <a:latin typeface="Montserrat-SemiBold"/>
              </a:rPr>
              <a:t>возможно </a:t>
            </a:r>
            <a:r>
              <a:rPr lang="ru-RU" sz="2000" dirty="0">
                <a:latin typeface="Montserrat-SemiBold"/>
              </a:rPr>
              <a:t>приобретение </a:t>
            </a:r>
            <a:r>
              <a:rPr lang="ru-RU" sz="2000" b="1" dirty="0">
                <a:solidFill>
                  <a:srgbClr val="C00000"/>
                </a:solidFill>
                <a:latin typeface="Montserrat-SemiBold"/>
              </a:rPr>
              <a:t>медицинского оборудования, обеспечивающего автоматизированное дистанционное проведение </a:t>
            </a:r>
            <a:r>
              <a:rPr lang="ru-RU" sz="2000" b="1" dirty="0" err="1">
                <a:solidFill>
                  <a:srgbClr val="C00000"/>
                </a:solidFill>
                <a:latin typeface="Montserrat-SemiBold"/>
              </a:rPr>
              <a:t>предсменных</a:t>
            </a:r>
            <a:r>
              <a:rPr lang="ru-RU" sz="2000" b="1" dirty="0">
                <a:solidFill>
                  <a:srgbClr val="C00000"/>
                </a:solidFill>
                <a:latin typeface="Montserrat-SemiBold"/>
              </a:rPr>
              <a:t> (</a:t>
            </a:r>
            <a:r>
              <a:rPr lang="ru-RU" sz="2000" b="1" dirty="0" err="1">
                <a:solidFill>
                  <a:srgbClr val="C00000"/>
                </a:solidFill>
                <a:latin typeface="Montserrat-SemiBold"/>
              </a:rPr>
              <a:t>послесменных</a:t>
            </a:r>
            <a:r>
              <a:rPr lang="ru-RU" sz="2000" b="1" dirty="0">
                <a:solidFill>
                  <a:srgbClr val="C00000"/>
                </a:solidFill>
                <a:latin typeface="Montserrat-SemiBold"/>
              </a:rPr>
              <a:t>) и (или) </a:t>
            </a:r>
            <a:r>
              <a:rPr lang="ru-RU" sz="2000" b="1" dirty="0" err="1">
                <a:solidFill>
                  <a:srgbClr val="C00000"/>
                </a:solidFill>
                <a:latin typeface="Montserrat-SemiBold"/>
              </a:rPr>
              <a:t>предрейсовых</a:t>
            </a:r>
            <a:r>
              <a:rPr lang="ru-RU" sz="2000" b="1" dirty="0">
                <a:solidFill>
                  <a:srgbClr val="C00000"/>
                </a:solidFill>
                <a:latin typeface="Montserrat-SemiBold"/>
              </a:rPr>
              <a:t> (</a:t>
            </a:r>
            <a:r>
              <a:rPr lang="ru-RU" sz="2000" b="1" dirty="0" err="1">
                <a:solidFill>
                  <a:srgbClr val="C00000"/>
                </a:solidFill>
                <a:latin typeface="Montserrat-SemiBold"/>
              </a:rPr>
              <a:t>послерейсовых</a:t>
            </a:r>
            <a:r>
              <a:rPr lang="ru-RU" sz="2000" b="1" dirty="0">
                <a:solidFill>
                  <a:srgbClr val="C00000"/>
                </a:solidFill>
                <a:latin typeface="Montserrat-SemiBold"/>
              </a:rPr>
              <a:t>) осмотров, например, КАП «ЭСМО», Терминал аппаратно-программный для медицинских осмотров «</a:t>
            </a:r>
            <a:r>
              <a:rPr lang="ru-RU" sz="2000" b="1" dirty="0" err="1">
                <a:solidFill>
                  <a:srgbClr val="C00000"/>
                </a:solidFill>
                <a:latin typeface="Montserrat-SemiBold"/>
              </a:rPr>
              <a:t>Медикон</a:t>
            </a:r>
            <a:r>
              <a:rPr lang="ru-RU" sz="2000" b="1" dirty="0">
                <a:latin typeface="Montserrat-SemiBold"/>
              </a:rPr>
              <a:t>».</a:t>
            </a:r>
          </a:p>
          <a:p>
            <a:pPr algn="just"/>
            <a:r>
              <a:rPr lang="ru-RU" sz="2200" dirty="0" smtClean="0">
                <a:solidFill>
                  <a:srgbClr val="FF0000"/>
                </a:solidFill>
                <a:latin typeface="Montserrat-SemiBold"/>
              </a:rPr>
              <a:t>! </a:t>
            </a:r>
            <a:r>
              <a:rPr lang="ru-RU" sz="2300" dirty="0" smtClean="0">
                <a:solidFill>
                  <a:srgbClr val="FF0000"/>
                </a:solidFill>
                <a:latin typeface="Montserrat-SemiBold"/>
              </a:rPr>
              <a:t>Все </a:t>
            </a:r>
            <a:r>
              <a:rPr lang="ru-RU" sz="2300" dirty="0">
                <a:solidFill>
                  <a:srgbClr val="FF0000"/>
                </a:solidFill>
                <a:latin typeface="Montserrat-SemiBold"/>
              </a:rPr>
              <a:t>приобретаемые медицинские изделия и оборудование должны иметь государственную регистрацию</a:t>
            </a:r>
            <a:r>
              <a:rPr lang="ru-RU" sz="2300" dirty="0" smtClean="0">
                <a:solidFill>
                  <a:srgbClr val="FF0000"/>
                </a:solidFill>
                <a:latin typeface="Montserrat-SemiBold"/>
              </a:rPr>
              <a:t>.</a:t>
            </a:r>
          </a:p>
          <a:p>
            <a:pPr algn="just"/>
            <a:endParaRPr lang="ru-RU" sz="2000" dirty="0">
              <a:latin typeface="Montserrat-SemiBold"/>
            </a:endParaRPr>
          </a:p>
          <a:p>
            <a:pPr algn="just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«и» пункта 2 Правил К приобретаемым страхователями </a:t>
            </a:r>
            <a:r>
              <a:rPr lang="ru-RU" sz="2800" b="1" dirty="0" err="1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тахографам</a:t>
            </a:r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Montserrat-SemiBold"/>
              </a:rPr>
              <a:t>реализовано право </a:t>
            </a:r>
            <a:r>
              <a:rPr lang="ru-RU" sz="2000" dirty="0" smtClean="0">
                <a:solidFill>
                  <a:srgbClr val="C00000"/>
                </a:solidFill>
                <a:latin typeface="Montserrat-SemiBold"/>
              </a:rPr>
              <a:t>на </a:t>
            </a:r>
            <a:r>
              <a:rPr lang="ru-RU" sz="2000" dirty="0">
                <a:solidFill>
                  <a:srgbClr val="C00000"/>
                </a:solidFill>
                <a:latin typeface="Montserrat-SemiBold"/>
              </a:rPr>
              <a:t>приобретение блоков СКЗИ </a:t>
            </a:r>
            <a:r>
              <a:rPr lang="ru-RU" sz="2000" dirty="0" err="1">
                <a:solidFill>
                  <a:srgbClr val="C00000"/>
                </a:solidFill>
                <a:latin typeface="Montserrat-SemiBold"/>
              </a:rPr>
              <a:t>тахографа</a:t>
            </a:r>
            <a:r>
              <a:rPr lang="ru-RU" sz="2000" dirty="0">
                <a:solidFill>
                  <a:srgbClr val="C00000"/>
                </a:solidFill>
                <a:latin typeface="Montserrat-SemiBold"/>
              </a:rPr>
              <a:t> </a:t>
            </a:r>
            <a:r>
              <a:rPr lang="ru-RU" sz="2000" dirty="0">
                <a:latin typeface="Montserrat-SemiBold"/>
              </a:rPr>
              <a:t>для их замены. При этом обращаем внимание, что возмещению за счет средств СФР подлежат расходы страхователя непосредственно на приобретение блоков СКЗИ, а не на их установку </a:t>
            </a:r>
            <a:r>
              <a:rPr lang="ru-RU" sz="2000" dirty="0" smtClean="0">
                <a:latin typeface="Montserrat-SemiBold"/>
              </a:rPr>
              <a:t>и обслуживание. Срок </a:t>
            </a:r>
            <a:r>
              <a:rPr lang="ru-RU" sz="2000" dirty="0">
                <a:latin typeface="Montserrat-SemiBold"/>
              </a:rPr>
              <a:t>использования блока </a:t>
            </a:r>
            <a:r>
              <a:rPr lang="ru-RU" sz="2000" dirty="0" smtClean="0">
                <a:latin typeface="Montserrat-SemiBold"/>
              </a:rPr>
              <a:t>СКЗИ — 3 года (36 месяцев) с момента его установки и активации.</a:t>
            </a:r>
          </a:p>
          <a:p>
            <a:pPr algn="just"/>
            <a:endParaRPr lang="ru-RU" sz="2000" dirty="0">
              <a:latin typeface="Montserrat-SemiBold"/>
            </a:endParaRPr>
          </a:p>
          <a:p>
            <a:pPr algn="just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«к» пункта 11 </a:t>
            </a:r>
            <a:r>
              <a:rPr lang="ru-RU" sz="2200" dirty="0">
                <a:latin typeface="Montserrat-SemiBold"/>
              </a:rPr>
              <a:t>Правил обращаем внимание, что при приобретении страхователем готовых (полностью укомплектованных) аптечек </a:t>
            </a:r>
            <a:r>
              <a:rPr lang="ru-RU" sz="2200" dirty="0" smtClean="0">
                <a:latin typeface="Montserrat-SemiBold"/>
              </a:rPr>
              <a:t>для </a:t>
            </a:r>
            <a:r>
              <a:rPr lang="ru-RU" sz="2200" dirty="0">
                <a:latin typeface="Montserrat-SemiBold"/>
              </a:rPr>
              <a:t>оказания первой помощи пострадавшим, в перечне приобретенных медицинских изделий необходимо указывать не только количество постов и количество аптечек, </a:t>
            </a:r>
            <a:r>
              <a:rPr lang="ru-RU" sz="2200" dirty="0">
                <a:solidFill>
                  <a:srgbClr val="C00000"/>
                </a:solidFill>
                <a:latin typeface="Montserrat-SemiBold"/>
              </a:rPr>
              <a:t>но и их комплектацию</a:t>
            </a:r>
            <a:r>
              <a:rPr lang="ru-RU" sz="2200" dirty="0">
                <a:latin typeface="Montserrat-SemiBold"/>
              </a:rPr>
              <a:t>. При этом указывается </a:t>
            </a:r>
            <a:r>
              <a:rPr lang="ru-RU" sz="2200" dirty="0">
                <a:solidFill>
                  <a:srgbClr val="C00000"/>
                </a:solidFill>
                <a:latin typeface="Montserrat-SemiBold"/>
              </a:rPr>
              <a:t>стоимость целой аптечки</a:t>
            </a:r>
            <a:r>
              <a:rPr lang="ru-RU" sz="2200" dirty="0">
                <a:latin typeface="Montserrat-SemiBold"/>
              </a:rPr>
              <a:t>, </a:t>
            </a:r>
            <a:r>
              <a:rPr lang="ru-RU" sz="2200" dirty="0" smtClean="0">
                <a:latin typeface="Montserrat-SemiBold"/>
              </a:rPr>
              <a:t>а </a:t>
            </a:r>
            <a:r>
              <a:rPr lang="ru-RU" sz="2200" dirty="0">
                <a:latin typeface="Montserrat-SemiBold"/>
              </a:rPr>
              <a:t>не отдельных изделий, входящих в её состав.</a:t>
            </a:r>
          </a:p>
          <a:p>
            <a:pPr algn="just"/>
            <a:endParaRPr lang="ru-RU" sz="2000" dirty="0" smtClean="0">
              <a:latin typeface="Montserrat-SemiBold"/>
            </a:endParaRPr>
          </a:p>
          <a:p>
            <a:pPr algn="just"/>
            <a:endParaRPr lang="ru-RU" sz="2000" dirty="0">
              <a:latin typeface="Montserrat-SemiBold"/>
            </a:endParaRPr>
          </a:p>
          <a:p>
            <a:pPr algn="just"/>
            <a:endParaRPr lang="ru-RU" sz="2000" dirty="0" smtClean="0">
              <a:latin typeface="Montserrat-SemiBold"/>
            </a:endParaRPr>
          </a:p>
          <a:p>
            <a:pPr algn="just"/>
            <a:endParaRPr lang="ru-RU" sz="2000" dirty="0">
              <a:latin typeface="Montserrat-Semi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89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44825" y="8676456"/>
            <a:ext cx="509130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14</a:t>
            </a:fld>
            <a:endParaRPr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863304" y="323529"/>
            <a:ext cx="13825536" cy="863826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 подпункту «л» пункта </a:t>
            </a:r>
            <a:r>
              <a:rPr lang="ru-RU" sz="2800" dirty="0">
                <a:latin typeface="Montserrat-SemiBold"/>
              </a:rPr>
              <a:t>2 </a:t>
            </a:r>
            <a:r>
              <a:rPr lang="ru-RU" sz="2600" dirty="0">
                <a:latin typeface="Montserrat-SemiBold"/>
              </a:rPr>
              <a:t>Правил, добавлено приобретение приборов, обеспечивающих </a:t>
            </a:r>
            <a:r>
              <a:rPr lang="ru-RU" sz="2600" dirty="0">
                <a:solidFill>
                  <a:srgbClr val="C00000"/>
                </a:solidFill>
                <a:latin typeface="Montserrat-SemiBold"/>
              </a:rPr>
              <a:t>дистанционный контроль, видео-, аудио или иную фиксации</a:t>
            </a:r>
            <a:r>
              <a:rPr lang="ru-RU" sz="2600" dirty="0" smtClean="0">
                <a:latin typeface="Montserrat-SemiBold"/>
              </a:rPr>
              <a:t>.</a:t>
            </a:r>
          </a:p>
          <a:p>
            <a:pPr algn="just"/>
            <a:endParaRPr lang="ru-RU" sz="2600" dirty="0">
              <a:latin typeface="Montserrat-SemiBold"/>
            </a:endParaRPr>
          </a:p>
          <a:p>
            <a:pPr algn="just"/>
            <a:r>
              <a:rPr lang="ru-RU" sz="26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В подпункт «м» пункта </a:t>
            </a:r>
            <a:r>
              <a:rPr lang="ru-RU" sz="2600" dirty="0">
                <a:latin typeface="Montserrat-SemiBold"/>
              </a:rPr>
              <a:t>2 Правил страхователь вправе приобретать </a:t>
            </a:r>
            <a:r>
              <a:rPr lang="ru-RU" sz="2600" dirty="0">
                <a:solidFill>
                  <a:srgbClr val="C00000"/>
                </a:solidFill>
                <a:latin typeface="Montserrat-SemiBold"/>
              </a:rPr>
              <a:t>манекены-тренажеры</a:t>
            </a:r>
            <a:r>
              <a:rPr lang="ru-RU" sz="2600" dirty="0">
                <a:latin typeface="Montserrat-SemiBold"/>
              </a:rPr>
              <a:t>, обеспечивающие проведение обучения практическим навыкам </a:t>
            </a:r>
            <a:r>
              <a:rPr lang="ru-RU" sz="2600" dirty="0">
                <a:solidFill>
                  <a:schemeClr val="tx1"/>
                </a:solidFill>
                <a:latin typeface="Montserrat-SemiBold"/>
              </a:rPr>
              <a:t>оказания первой помощи пострадавшим</a:t>
            </a:r>
            <a:r>
              <a:rPr lang="ru-RU" sz="2600" dirty="0" smtClean="0">
                <a:solidFill>
                  <a:schemeClr val="tx1"/>
                </a:solidFill>
                <a:latin typeface="Montserrat-SemiBold"/>
              </a:rPr>
              <a:t>.</a:t>
            </a:r>
          </a:p>
          <a:p>
            <a:pPr algn="just"/>
            <a:endParaRPr lang="ru-RU" sz="2600" dirty="0">
              <a:latin typeface="Montserrat-SemiBold"/>
            </a:endParaRPr>
          </a:p>
          <a:p>
            <a:pPr algn="just"/>
            <a:endParaRPr lang="ru-RU" sz="2600" dirty="0" smtClean="0">
              <a:latin typeface="Montserrat-SemiBold"/>
            </a:endParaRPr>
          </a:p>
          <a:p>
            <a:pPr algn="just"/>
            <a:r>
              <a:rPr lang="ru-RU" sz="2600" b="1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Подпункт «о» пункта 2</a:t>
            </a:r>
            <a:r>
              <a:rPr lang="ru-RU" sz="2600" dirty="0" smtClean="0">
                <a:latin typeface="Montserrat-SemiBold"/>
              </a:rPr>
              <a:t> Правил Расширена возможность по приобретению приборов</a:t>
            </a:r>
            <a:r>
              <a:rPr lang="ru-RU" sz="2600" dirty="0">
                <a:latin typeface="Montserrat-SemiBold"/>
              </a:rPr>
              <a:t>, оборудования для оснащения медицинского пункта (здравпункта, кабинета) страхователя: </a:t>
            </a:r>
            <a:r>
              <a:rPr lang="ru-RU" sz="2600" dirty="0">
                <a:solidFill>
                  <a:srgbClr val="C00000"/>
                </a:solidFill>
                <a:latin typeface="Montserrat-SemiBold"/>
              </a:rPr>
              <a:t>электрокардиографа портативного, автоматического дефибриллятора, аппарата для измерения артериального давления, кислородного ингалятора, аппарата для искусственной вентиляции легких ручного</a:t>
            </a:r>
            <a:r>
              <a:rPr lang="ru-RU" sz="2600" dirty="0">
                <a:latin typeface="Montserrat-SemiBold"/>
              </a:rPr>
              <a:t>, прошедших процедуру государственной регистрации медицинских изделий и внесенных в государственный реестр медицинских изделий и организаций (индивидуальных предпринимателей), осуществляющих производство и изготовление медицинских изделий</a:t>
            </a:r>
          </a:p>
          <a:p>
            <a:pPr algn="just"/>
            <a:endParaRPr lang="ru-RU" sz="2600" dirty="0">
              <a:latin typeface="Montserrat-SemiBol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1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1251039" y="-34511"/>
            <a:ext cx="14862330" cy="617215"/>
          </a:xfrm>
        </p:spPr>
        <p:txBody>
          <a:bodyPr>
            <a:noAutofit/>
          </a:bodyPr>
          <a:lstStyle/>
          <a:p>
            <a:pPr algn="ctr"/>
            <a:r>
              <a:rPr lang="ru-RU" sz="3600" kern="1200" dirty="0">
                <a:latin typeface="Montserrat-Medium"/>
                <a:cs typeface="Arial Narrow"/>
              </a:rPr>
              <a:t>СОВЕРШЕНСТВОВАНИЕ </a:t>
            </a:r>
            <a:r>
              <a:rPr lang="ru-RU" sz="3600" kern="1200" dirty="0" smtClean="0">
                <a:latin typeface="Montserrat-Medium"/>
                <a:cs typeface="Arial Narrow"/>
              </a:rPr>
              <a:t>ФОПМ</a:t>
            </a:r>
            <a:endParaRPr lang="ru-RU" sz="3600" kern="1200" dirty="0">
              <a:latin typeface="Montserrat-Medium"/>
              <a:cs typeface="Arial Narrow"/>
            </a:endParaRPr>
          </a:p>
        </p:txBody>
      </p:sp>
      <p:sp>
        <p:nvSpPr>
          <p:cNvPr id="57" name="Нашивка 4"/>
          <p:cNvSpPr/>
          <p:nvPr/>
        </p:nvSpPr>
        <p:spPr>
          <a:xfrm>
            <a:off x="658698" y="5347044"/>
            <a:ext cx="10916740" cy="148242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66700" tIns="88900" rIns="88900" bIns="88900" numCol="1" spcCol="1270" anchor="ctr" anchorCtr="0">
            <a:noAutofit/>
          </a:bodyPr>
          <a:lstStyle/>
          <a:p>
            <a:pPr algn="ctr" defTabSz="2963259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667"/>
          </a:p>
        </p:txBody>
      </p:sp>
      <p:grpSp>
        <p:nvGrpSpPr>
          <p:cNvPr id="84" name="Группа 83"/>
          <p:cNvGrpSpPr/>
          <p:nvPr/>
        </p:nvGrpSpPr>
        <p:grpSpPr>
          <a:xfrm>
            <a:off x="659929" y="4788233"/>
            <a:ext cx="11154348" cy="2226259"/>
            <a:chOff x="-2701034" y="4455315"/>
            <a:chExt cx="8751481" cy="1858191"/>
          </a:xfrm>
        </p:grpSpPr>
        <p:sp>
          <p:nvSpPr>
            <p:cNvPr id="102" name="Нашивка 101"/>
            <p:cNvSpPr/>
            <p:nvPr/>
          </p:nvSpPr>
          <p:spPr>
            <a:xfrm>
              <a:off x="-2701034" y="4934995"/>
              <a:ext cx="3698907" cy="1378511"/>
            </a:xfrm>
            <a:prstGeom prst="chevron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03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0" tIns="88900" rIns="88900" bIns="88900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667"/>
            </a:p>
          </p:txBody>
        </p:sp>
      </p:grpSp>
      <p:sp>
        <p:nvSpPr>
          <p:cNvPr id="107" name="Нашивка 106"/>
          <p:cNvSpPr/>
          <p:nvPr/>
        </p:nvSpPr>
        <p:spPr>
          <a:xfrm>
            <a:off x="8558078" y="5346189"/>
            <a:ext cx="7166533" cy="1669840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10387675" y="5701666"/>
            <a:ext cx="3558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2060"/>
                </a:solidFill>
                <a:latin typeface="Montserrat-SemiBold"/>
              </a:rPr>
              <a:t>Решение </a:t>
            </a:r>
            <a:endParaRPr lang="ru-RU" altLang="ru-RU" b="1" dirty="0" smtClean="0">
              <a:solidFill>
                <a:srgbClr val="002060"/>
              </a:solidFill>
              <a:latin typeface="Montserrat-SemiBold"/>
            </a:endParaRP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Montserrat-SemiBold"/>
              </a:rPr>
              <a:t>о </a:t>
            </a:r>
            <a:r>
              <a:rPr lang="ru-RU" altLang="ru-RU" b="1" dirty="0">
                <a:solidFill>
                  <a:srgbClr val="002060"/>
                </a:solidFill>
                <a:latin typeface="Montserrat-SemiBold"/>
              </a:rPr>
              <a:t>возмещении расходов и перечисление средств</a:t>
            </a:r>
            <a:endParaRPr lang="ru-RU" b="1" dirty="0">
              <a:solidFill>
                <a:srgbClr val="002060"/>
              </a:solidFill>
              <a:latin typeface="Montserrat-SemiBold"/>
            </a:endParaRPr>
          </a:p>
        </p:txBody>
      </p:sp>
      <p:sp>
        <p:nvSpPr>
          <p:cNvPr id="108" name="Нашивка 107"/>
          <p:cNvSpPr/>
          <p:nvPr/>
        </p:nvSpPr>
        <p:spPr>
          <a:xfrm>
            <a:off x="8075904" y="8258076"/>
            <a:ext cx="5131448" cy="878769"/>
          </a:xfrm>
          <a:prstGeom prst="chevron">
            <a:avLst/>
          </a:prstGeom>
          <a:blipFill>
            <a:blip r:embed="rId3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527235" y="8234205"/>
            <a:ext cx="4199105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67" b="1" dirty="0">
                <a:solidFill>
                  <a:srgbClr val="002060"/>
                </a:solidFill>
                <a:latin typeface="Montserrat-SemiBold"/>
              </a:rPr>
              <a:t>При необходимости: </a:t>
            </a:r>
          </a:p>
          <a:p>
            <a:pPr algn="ctr"/>
            <a:r>
              <a:rPr lang="ru-RU" sz="1667" b="1" dirty="0">
                <a:solidFill>
                  <a:srgbClr val="002060"/>
                </a:solidFill>
                <a:latin typeface="Montserrat-SemiBold"/>
              </a:rPr>
              <a:t>исправление страхователем ошибок</a:t>
            </a:r>
            <a:endParaRPr lang="ru-RU" altLang="ru-RU" sz="1667" b="1" dirty="0">
              <a:solidFill>
                <a:srgbClr val="002060"/>
              </a:solidFill>
              <a:latin typeface="Montserrat-SemiBold"/>
            </a:endParaRPr>
          </a:p>
        </p:txBody>
      </p:sp>
      <p:sp>
        <p:nvSpPr>
          <p:cNvPr id="111" name="Стрелка вправо с вырезом 110"/>
          <p:cNvSpPr/>
          <p:nvPr/>
        </p:nvSpPr>
        <p:spPr>
          <a:xfrm>
            <a:off x="90731" y="6926954"/>
            <a:ext cx="15756736" cy="782332"/>
          </a:xfrm>
          <a:prstGeom prst="notchedRightArrow">
            <a:avLst/>
          </a:prstGeom>
          <a:blipFill rotWithShape="0">
            <a:blip r:embed="rId4" cstate="print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рямоугольник 15"/>
          <p:cNvSpPr/>
          <p:nvPr/>
        </p:nvSpPr>
        <p:spPr>
          <a:xfrm>
            <a:off x="1003733" y="4557268"/>
            <a:ext cx="3244328" cy="625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733" dirty="0">
                <a:latin typeface="Montserrat-SemiBold"/>
              </a:rPr>
              <a:t>начиная </a:t>
            </a:r>
            <a:r>
              <a:rPr lang="ru-RU" sz="1733" b="1" dirty="0">
                <a:latin typeface="Montserrat-SemiBold"/>
              </a:rPr>
              <a:t>с 01.01 </a:t>
            </a:r>
            <a:r>
              <a:rPr lang="ru-RU" sz="1733" dirty="0">
                <a:latin typeface="Montserrat-SemiBold"/>
              </a:rPr>
              <a:t>текущего финансового  года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1016807" y="7903767"/>
            <a:ext cx="3061768" cy="61683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32757" tIns="132757" rIns="132757" bIns="132757" numCol="1" spcCol="1270" anchor="b" anchorCtr="0">
            <a:noAutofit/>
          </a:bodyPr>
          <a:lstStyle/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867" dirty="0"/>
          </a:p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67" dirty="0"/>
          </a:p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867" dirty="0"/>
          </a:p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733" dirty="0"/>
          </a:p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733" dirty="0">
                <a:latin typeface="Montserrat-SemiBold"/>
              </a:rPr>
              <a:t>не позднее </a:t>
            </a:r>
            <a:r>
              <a:rPr lang="ru-RU" sz="2000" b="1" dirty="0" smtClean="0">
                <a:solidFill>
                  <a:srgbClr val="FF0000"/>
                </a:solidFill>
                <a:latin typeface="Montserrat-SemiBold"/>
              </a:rPr>
              <a:t>15 ноября</a:t>
            </a:r>
            <a:r>
              <a:rPr lang="ru-RU" sz="2000" dirty="0" smtClean="0">
                <a:solidFill>
                  <a:srgbClr val="FF0000"/>
                </a:solidFill>
                <a:latin typeface="Montserrat-SemiBold"/>
              </a:rPr>
              <a:t> </a:t>
            </a:r>
            <a:r>
              <a:rPr lang="ru-RU" sz="1733" dirty="0">
                <a:latin typeface="Montserrat-SemiBold"/>
              </a:rPr>
              <a:t>текущего финансового 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874594" y="8737231"/>
            <a:ext cx="1744388" cy="3590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33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Montserrat-SemiBold"/>
              </a:rPr>
              <a:t>до </a:t>
            </a:r>
            <a:r>
              <a:rPr lang="ru-RU" sz="1733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Montserrat-SemiBold"/>
              </a:rPr>
              <a:t>5 раб. дней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4294967295"/>
          </p:nvPr>
        </p:nvSpPr>
        <p:spPr>
          <a:xfrm>
            <a:off x="12598400" y="8654002"/>
            <a:ext cx="3657600" cy="486833"/>
          </a:xfrm>
          <a:prstGeom prst="rect">
            <a:avLst/>
          </a:prstGeom>
        </p:spPr>
        <p:txBody>
          <a:bodyPr/>
          <a:lstStyle/>
          <a:p>
            <a:fld id="{5DDC2DCF-3C1B-440A-9DFA-774E92B339DA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250287" y="1070493"/>
            <a:ext cx="14681157" cy="1531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000" dirty="0">
                <a:latin typeface="Montserrat-SemiBold"/>
                <a:ea typeface="Times New Roman" panose="02020603050405020304" pitchFamily="18" charset="0"/>
              </a:rPr>
              <a:t>Приказ Минтруда России от 11 июля 2024 г. № 347н «Об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</a:t>
            </a:r>
            <a:r>
              <a:rPr lang="ru-RU" sz="2000" dirty="0" smtClean="0">
                <a:latin typeface="Montserrat-SemiBold"/>
                <a:ea typeface="Times New Roman" panose="02020603050405020304" pitchFamily="18" charset="0"/>
              </a:rPr>
              <a:t>»</a:t>
            </a:r>
            <a:endParaRPr lang="ru-RU" sz="2133" dirty="0">
              <a:latin typeface="Montserrat-SemiBold"/>
              <a:ea typeface="Times New Roman" panose="02020603050405020304" pitchFamily="18" charset="0"/>
            </a:endParaRPr>
          </a:p>
        </p:txBody>
      </p:sp>
      <p:sp>
        <p:nvSpPr>
          <p:cNvPr id="61" name="Нашивка 60"/>
          <p:cNvSpPr/>
          <p:nvPr/>
        </p:nvSpPr>
        <p:spPr>
          <a:xfrm>
            <a:off x="658698" y="2654797"/>
            <a:ext cx="15263263" cy="1459343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2" name="Группа 61"/>
          <p:cNvGrpSpPr/>
          <p:nvPr/>
        </p:nvGrpSpPr>
        <p:grpSpPr>
          <a:xfrm>
            <a:off x="3139653" y="2763390"/>
            <a:ext cx="4333689" cy="1245617"/>
            <a:chOff x="3988367" y="4455315"/>
            <a:chExt cx="2543755" cy="1302004"/>
          </a:xfrm>
          <a:solidFill>
            <a:schemeClr val="bg1"/>
          </a:solidFill>
        </p:grpSpPr>
        <p:sp>
          <p:nvSpPr>
            <p:cNvPr id="63" name="Нашивка 62"/>
            <p:cNvSpPr/>
            <p:nvPr/>
          </p:nvSpPr>
          <p:spPr>
            <a:xfrm>
              <a:off x="4564263" y="4455315"/>
              <a:ext cx="1967859" cy="1302004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0" tIns="88900" rIns="88900" bIns="88900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667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4589295" y="2918181"/>
            <a:ext cx="2803485" cy="1118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67" b="1" dirty="0">
                <a:latin typeface="Montserrat-SemiBold"/>
              </a:rPr>
              <a:t>Подача</a:t>
            </a:r>
            <a:r>
              <a:rPr lang="ru-RU" sz="1667" dirty="0">
                <a:latin typeface="Montserrat-SemiBold"/>
              </a:rPr>
              <a:t> страхователем заявления и плана ФОПМ (без приложения документов)</a:t>
            </a:r>
          </a:p>
        </p:txBody>
      </p:sp>
      <p:grpSp>
        <p:nvGrpSpPr>
          <p:cNvPr id="66" name="Группа 65"/>
          <p:cNvGrpSpPr/>
          <p:nvPr/>
        </p:nvGrpSpPr>
        <p:grpSpPr>
          <a:xfrm>
            <a:off x="6782598" y="2776502"/>
            <a:ext cx="6771879" cy="1348029"/>
            <a:chOff x="3988367" y="4372502"/>
            <a:chExt cx="2062080" cy="1046164"/>
          </a:xfrm>
          <a:solidFill>
            <a:schemeClr val="bg1"/>
          </a:solidFill>
        </p:grpSpPr>
        <p:sp>
          <p:nvSpPr>
            <p:cNvPr id="67" name="Нашивка 66"/>
            <p:cNvSpPr/>
            <p:nvPr/>
          </p:nvSpPr>
          <p:spPr>
            <a:xfrm>
              <a:off x="4057232" y="4372502"/>
              <a:ext cx="1019154" cy="96292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0" tIns="88900" rIns="88900" bIns="88900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667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7646138" y="2875223"/>
            <a:ext cx="2654051" cy="1118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67" b="1" dirty="0" smtClean="0">
                <a:solidFill>
                  <a:srgbClr val="002060"/>
                </a:solidFill>
                <a:latin typeface="Montserrat-SemiBold"/>
              </a:rPr>
              <a:t>Принятие Решения  </a:t>
            </a:r>
            <a:r>
              <a:rPr lang="ru-RU" sz="1667" b="1" dirty="0">
                <a:solidFill>
                  <a:srgbClr val="002060"/>
                </a:solidFill>
                <a:latin typeface="Montserrat-SemiBold"/>
              </a:rPr>
              <a:t>о </a:t>
            </a:r>
            <a:r>
              <a:rPr lang="ru-RU" sz="1667" b="1" dirty="0" smtClean="0">
                <a:solidFill>
                  <a:srgbClr val="002060"/>
                </a:solidFill>
                <a:latin typeface="Montserrat-SemiBold"/>
              </a:rPr>
              <a:t>ФОПМ</a:t>
            </a:r>
          </a:p>
          <a:p>
            <a:r>
              <a:rPr lang="ru-RU" sz="1667" b="1" dirty="0" smtClean="0">
                <a:solidFill>
                  <a:srgbClr val="002060"/>
                </a:solidFill>
                <a:latin typeface="Montserrat-SemiBold"/>
              </a:rPr>
              <a:t>Направление страхователю</a:t>
            </a:r>
            <a:endParaRPr lang="ru-RU" sz="1667" dirty="0">
              <a:solidFill>
                <a:srgbClr val="002060"/>
              </a:solidFill>
              <a:latin typeface="Montserrat-SemiBold"/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9241976" y="7452205"/>
            <a:ext cx="2925031" cy="61683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2757" tIns="132757" rIns="132757" bIns="132757" numCol="1" spcCol="1270" anchor="b" anchorCtr="0">
            <a:noAutofit/>
          </a:bodyPr>
          <a:lstStyle/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733" dirty="0">
                <a:latin typeface="Montserrat-SemiBold"/>
              </a:rPr>
              <a:t>принимается в течение </a:t>
            </a:r>
            <a:r>
              <a:rPr lang="ru-RU" sz="1733" b="1" dirty="0">
                <a:latin typeface="Montserrat-SemiBold"/>
              </a:rPr>
              <a:t>15 рабочих дней</a:t>
            </a:r>
          </a:p>
        </p:txBody>
      </p:sp>
      <p:grpSp>
        <p:nvGrpSpPr>
          <p:cNvPr id="83" name="Группа 82"/>
          <p:cNvGrpSpPr/>
          <p:nvPr/>
        </p:nvGrpSpPr>
        <p:grpSpPr>
          <a:xfrm>
            <a:off x="9986612" y="2797720"/>
            <a:ext cx="6668792" cy="1266864"/>
            <a:chOff x="3817743" y="4402887"/>
            <a:chExt cx="2232704" cy="1015779"/>
          </a:xfrm>
          <a:solidFill>
            <a:schemeClr val="bg1"/>
          </a:solidFill>
        </p:grpSpPr>
        <p:sp>
          <p:nvSpPr>
            <p:cNvPr id="85" name="Нашивка 84"/>
            <p:cNvSpPr/>
            <p:nvPr/>
          </p:nvSpPr>
          <p:spPr>
            <a:xfrm>
              <a:off x="3817743" y="4402887"/>
              <a:ext cx="1928832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6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0" tIns="88900" rIns="88900" bIns="88900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667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0242471" y="2713714"/>
            <a:ext cx="4967737" cy="1375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67" b="1" dirty="0">
                <a:latin typeface="Montserrat-SemiBold"/>
              </a:rPr>
              <a:t>Страхователь вправе </a:t>
            </a:r>
            <a:r>
              <a:rPr lang="ru-RU" sz="1667" b="1" dirty="0" smtClean="0">
                <a:latin typeface="Montserrat-SemiBold"/>
              </a:rPr>
              <a:t>дополнительно обратиться</a:t>
            </a:r>
            <a:r>
              <a:rPr lang="ru-RU" sz="1667" dirty="0" smtClean="0">
                <a:latin typeface="Montserrat-SemiBold"/>
              </a:rPr>
              <a:t> </a:t>
            </a:r>
            <a:r>
              <a:rPr lang="ru-RU" sz="1667" dirty="0">
                <a:latin typeface="Montserrat-SemiBold"/>
              </a:rPr>
              <a:t>с заявлением </a:t>
            </a:r>
            <a:r>
              <a:rPr lang="ru-RU" sz="1667" dirty="0" smtClean="0">
                <a:latin typeface="Montserrat-SemiBold"/>
              </a:rPr>
              <a:t>на увеличение суммы ФОПМ;</a:t>
            </a:r>
          </a:p>
          <a:p>
            <a:pPr algn="ctr"/>
            <a:r>
              <a:rPr lang="ru-RU" sz="1667" dirty="0">
                <a:latin typeface="Montserrat-SemiBold"/>
              </a:rPr>
              <a:t>с заявлением </a:t>
            </a:r>
            <a:r>
              <a:rPr lang="ru-RU" sz="1667" b="1" dirty="0">
                <a:solidFill>
                  <a:srgbClr val="C00000"/>
                </a:solidFill>
                <a:latin typeface="Montserrat-SemiBold"/>
              </a:rPr>
              <a:t>на </a:t>
            </a:r>
            <a:r>
              <a:rPr lang="ru-RU" sz="1667" b="1" dirty="0" smtClean="0">
                <a:solidFill>
                  <a:srgbClr val="C00000"/>
                </a:solidFill>
                <a:latin typeface="Montserrat-SemiBold"/>
              </a:rPr>
              <a:t>уменьшение суммы ФОПМ</a:t>
            </a:r>
          </a:p>
          <a:p>
            <a:pPr algn="ctr"/>
            <a:endParaRPr lang="ru-RU" sz="1667" dirty="0">
              <a:solidFill>
                <a:srgbClr val="C00000"/>
              </a:solidFill>
              <a:latin typeface="Montserrat-SemiBold"/>
            </a:endParaRPr>
          </a:p>
        </p:txBody>
      </p:sp>
      <p:sp>
        <p:nvSpPr>
          <p:cNvPr id="87" name="Стрелка вправо с вырезом 86"/>
          <p:cNvSpPr/>
          <p:nvPr/>
        </p:nvSpPr>
        <p:spPr>
          <a:xfrm>
            <a:off x="171315" y="4054206"/>
            <a:ext cx="15870947" cy="782332"/>
          </a:xfrm>
          <a:prstGeom prst="notchedRightArrow">
            <a:avLst/>
          </a:prstGeom>
          <a:blipFill rotWithShape="0">
            <a:blip r:embed="rId4" cstate="print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8" name="Овал 87"/>
          <p:cNvSpPr/>
          <p:nvPr/>
        </p:nvSpPr>
        <p:spPr>
          <a:xfrm>
            <a:off x="5628753" y="4316229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9" name="Овал 88"/>
          <p:cNvSpPr/>
          <p:nvPr/>
        </p:nvSpPr>
        <p:spPr>
          <a:xfrm>
            <a:off x="8541777" y="4315237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0" name="Овал 89"/>
          <p:cNvSpPr/>
          <p:nvPr/>
        </p:nvSpPr>
        <p:spPr>
          <a:xfrm>
            <a:off x="13115432" y="4311885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Прямоугольник 8"/>
          <p:cNvSpPr/>
          <p:nvPr/>
        </p:nvSpPr>
        <p:spPr>
          <a:xfrm>
            <a:off x="4150917" y="4583300"/>
            <a:ext cx="2871512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Montserrat-SemiBold"/>
              </a:rPr>
              <a:t>до 1 августа </a:t>
            </a:r>
            <a:r>
              <a:rPr lang="ru-RU" sz="1733" dirty="0">
                <a:latin typeface="Montserrat-SemiBold"/>
              </a:rPr>
              <a:t>текущего  календарного года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264556" y="4629671"/>
            <a:ext cx="3075522" cy="3590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33" dirty="0">
                <a:latin typeface="Montserrat-SemiBold"/>
              </a:rPr>
              <a:t>в течение </a:t>
            </a:r>
            <a:r>
              <a:rPr lang="ru-RU" sz="1733" b="1" dirty="0" smtClean="0">
                <a:latin typeface="Montserrat-SemiBold"/>
              </a:rPr>
              <a:t>10 </a:t>
            </a:r>
            <a:r>
              <a:rPr lang="ru-RU" sz="1733" b="1" dirty="0">
                <a:latin typeface="Montserrat-SemiBold"/>
              </a:rPr>
              <a:t>рабочих дней</a:t>
            </a:r>
            <a:endParaRPr lang="ru-RU" sz="1733" dirty="0">
              <a:latin typeface="Montserrat-SemiBold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387675" y="4615537"/>
            <a:ext cx="5752922" cy="3590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33" b="1" dirty="0">
                <a:latin typeface="Montserrat-SemiBold"/>
              </a:rPr>
              <a:t>н</a:t>
            </a:r>
            <a:r>
              <a:rPr lang="ru-RU" sz="1733" b="1" dirty="0" smtClean="0">
                <a:latin typeface="Montserrat-SemiBold"/>
              </a:rPr>
              <a:t>е позднее 15 октября </a:t>
            </a:r>
            <a:r>
              <a:rPr lang="ru-RU" sz="1733" dirty="0" smtClean="0">
                <a:latin typeface="Montserrat-SemiBold"/>
              </a:rPr>
              <a:t>текущего </a:t>
            </a:r>
            <a:r>
              <a:rPr lang="ru-RU" sz="1733" dirty="0">
                <a:latin typeface="Montserrat-SemiBold"/>
              </a:rPr>
              <a:t>календарного года </a:t>
            </a:r>
          </a:p>
        </p:txBody>
      </p:sp>
      <p:grpSp>
        <p:nvGrpSpPr>
          <p:cNvPr id="91" name="Группа 90"/>
          <p:cNvGrpSpPr/>
          <p:nvPr/>
        </p:nvGrpSpPr>
        <p:grpSpPr>
          <a:xfrm>
            <a:off x="936834" y="2769024"/>
            <a:ext cx="3652461" cy="1255717"/>
            <a:chOff x="3988367" y="4455315"/>
            <a:chExt cx="2561993" cy="1312561"/>
          </a:xfrm>
          <a:solidFill>
            <a:schemeClr val="bg1"/>
          </a:solidFill>
        </p:grpSpPr>
        <p:sp>
          <p:nvSpPr>
            <p:cNvPr id="92" name="Нашивка 91"/>
            <p:cNvSpPr/>
            <p:nvPr/>
          </p:nvSpPr>
          <p:spPr>
            <a:xfrm>
              <a:off x="3988367" y="4455315"/>
              <a:ext cx="2561993" cy="131256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667" dirty="0"/>
            </a:p>
          </p:txBody>
        </p:sp>
        <p:sp>
          <p:nvSpPr>
            <p:cNvPr id="93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0" tIns="88900" rIns="88900" bIns="88900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667"/>
            </a:p>
          </p:txBody>
        </p:sp>
      </p:grpSp>
      <p:sp>
        <p:nvSpPr>
          <p:cNvPr id="94" name="Овал 93"/>
          <p:cNvSpPr/>
          <p:nvPr/>
        </p:nvSpPr>
        <p:spPr>
          <a:xfrm>
            <a:off x="2491903" y="4321173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5" name="Прямоугольник 94"/>
          <p:cNvSpPr/>
          <p:nvPr/>
        </p:nvSpPr>
        <p:spPr>
          <a:xfrm>
            <a:off x="12229592" y="7744585"/>
            <a:ext cx="3027113" cy="61683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2757" tIns="132757" rIns="132757" bIns="132757" numCol="1" spcCol="1270" anchor="b" anchorCtr="0">
            <a:noAutofit/>
          </a:bodyPr>
          <a:lstStyle/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733" dirty="0">
                <a:latin typeface="Montserrat-SemiBold"/>
              </a:rPr>
              <a:t>Направляется страхователю в течение </a:t>
            </a:r>
            <a:r>
              <a:rPr lang="ru-RU" sz="1733" b="1" dirty="0">
                <a:latin typeface="Montserrat-SemiBold"/>
              </a:rPr>
              <a:t>3 рабочих дней </a:t>
            </a:r>
          </a:p>
        </p:txBody>
      </p:sp>
      <p:sp>
        <p:nvSpPr>
          <p:cNvPr id="96" name="Стрелка вниз 95"/>
          <p:cNvSpPr/>
          <p:nvPr/>
        </p:nvSpPr>
        <p:spPr>
          <a:xfrm rot="16200000">
            <a:off x="11911218" y="7602955"/>
            <a:ext cx="379221" cy="407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05" name="TextBox 104"/>
          <p:cNvSpPr txBox="1"/>
          <p:nvPr/>
        </p:nvSpPr>
        <p:spPr>
          <a:xfrm>
            <a:off x="895641" y="2918181"/>
            <a:ext cx="3795443" cy="133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50" b="1" dirty="0">
                <a:solidFill>
                  <a:srgbClr val="002060"/>
                </a:solidFill>
                <a:latin typeface="Montserrat-SemiBold"/>
              </a:rPr>
              <a:t>Проведение  страхователем мероприятий </a:t>
            </a:r>
            <a:br>
              <a:rPr lang="ru-RU" sz="1550" b="1" dirty="0">
                <a:solidFill>
                  <a:srgbClr val="002060"/>
                </a:solidFill>
                <a:latin typeface="Montserrat-SemiBold"/>
              </a:rPr>
            </a:br>
            <a:r>
              <a:rPr lang="ru-RU" sz="1550" b="1" dirty="0">
                <a:solidFill>
                  <a:srgbClr val="002060"/>
                </a:solidFill>
                <a:latin typeface="Montserrat-SemiBold"/>
              </a:rPr>
              <a:t>в соответствии с Правилами </a:t>
            </a:r>
            <a:br>
              <a:rPr lang="ru-RU" sz="1550" b="1" dirty="0">
                <a:solidFill>
                  <a:srgbClr val="002060"/>
                </a:solidFill>
                <a:latin typeface="Montserrat-SemiBold"/>
              </a:rPr>
            </a:br>
            <a:r>
              <a:rPr lang="ru-RU" sz="1550" b="1" dirty="0">
                <a:solidFill>
                  <a:srgbClr val="002060"/>
                </a:solidFill>
                <a:latin typeface="Montserrat-SemiBold"/>
              </a:rPr>
              <a:t>в течение года</a:t>
            </a:r>
          </a:p>
          <a:p>
            <a:endParaRPr lang="ru-RU" sz="1667" dirty="0"/>
          </a:p>
        </p:txBody>
      </p:sp>
      <p:sp>
        <p:nvSpPr>
          <p:cNvPr id="120" name="Нашивка 119"/>
          <p:cNvSpPr/>
          <p:nvPr/>
        </p:nvSpPr>
        <p:spPr>
          <a:xfrm>
            <a:off x="4696866" y="5349382"/>
            <a:ext cx="4621305" cy="1651565"/>
          </a:xfrm>
          <a:prstGeom prst="chevr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sz="2400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5275684" y="5337012"/>
            <a:ext cx="3884024" cy="1631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Montserrat-SemiBold"/>
              </a:rPr>
              <a:t>При оплате расходов, предусмотренных договором в текущем финансовом году, но позже 15.11, возможно </a:t>
            </a:r>
            <a:r>
              <a:rPr lang="ru-RU" sz="1600" b="1" dirty="0">
                <a:solidFill>
                  <a:srgbClr val="002060"/>
                </a:solidFill>
                <a:latin typeface="Montserrat-SemiBold"/>
              </a:rPr>
              <a:t>дополнительно</a:t>
            </a:r>
            <a:r>
              <a:rPr lang="ru-RU" sz="1600" dirty="0">
                <a:solidFill>
                  <a:srgbClr val="002060"/>
                </a:solidFill>
                <a:latin typeface="Montserrat-SemiBold"/>
              </a:rPr>
              <a:t> предоставление страхователем этих платежных документов</a:t>
            </a:r>
          </a:p>
        </p:txBody>
      </p:sp>
      <p:sp>
        <p:nvSpPr>
          <p:cNvPr id="126" name="Овал 125"/>
          <p:cNvSpPr/>
          <p:nvPr/>
        </p:nvSpPr>
        <p:spPr>
          <a:xfrm>
            <a:off x="2427691" y="7183703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Прямоугольник 21"/>
          <p:cNvSpPr/>
          <p:nvPr/>
        </p:nvSpPr>
        <p:spPr>
          <a:xfrm>
            <a:off x="5344474" y="7523992"/>
            <a:ext cx="3272540" cy="572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2971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733" dirty="0">
                <a:latin typeface="Montserrat-SemiBold"/>
              </a:rPr>
              <a:t>не позднее </a:t>
            </a:r>
            <a:r>
              <a:rPr lang="ru-RU" sz="1733" b="1" dirty="0" smtClean="0">
                <a:solidFill>
                  <a:srgbClr val="C00000"/>
                </a:solidFill>
                <a:latin typeface="Montserrat-SemiBold"/>
              </a:rPr>
              <a:t>20 декабря</a:t>
            </a:r>
            <a:r>
              <a:rPr lang="ru-RU" sz="1733" dirty="0" smtClean="0">
                <a:latin typeface="Montserrat-SemiBold"/>
              </a:rPr>
              <a:t> </a:t>
            </a:r>
            <a:r>
              <a:rPr lang="ru-RU" sz="1733" dirty="0">
                <a:latin typeface="Montserrat-SemiBold"/>
              </a:rPr>
              <a:t>текущего финансового года</a:t>
            </a:r>
          </a:p>
        </p:txBody>
      </p:sp>
      <p:sp>
        <p:nvSpPr>
          <p:cNvPr id="128" name="Овал 127"/>
          <p:cNvSpPr/>
          <p:nvPr/>
        </p:nvSpPr>
        <p:spPr>
          <a:xfrm>
            <a:off x="6893407" y="7187756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0" name="Овал 129"/>
          <p:cNvSpPr/>
          <p:nvPr/>
        </p:nvSpPr>
        <p:spPr>
          <a:xfrm>
            <a:off x="10506788" y="7183311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8" name="TextBox 57"/>
          <p:cNvSpPr txBox="1"/>
          <p:nvPr/>
        </p:nvSpPr>
        <p:spPr>
          <a:xfrm>
            <a:off x="1513220" y="5362929"/>
            <a:ext cx="2803485" cy="1631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67" b="1" dirty="0">
                <a:latin typeface="Montserrat-SemiBold"/>
              </a:rPr>
              <a:t>Подача</a:t>
            </a:r>
            <a:r>
              <a:rPr lang="ru-RU" sz="1667" dirty="0">
                <a:latin typeface="Montserrat-SemiBold"/>
              </a:rPr>
              <a:t> страхователем заявления о возмещении расходов с приложением документов, подтверждающих проведение мероприятий</a:t>
            </a:r>
          </a:p>
        </p:txBody>
      </p:sp>
      <p:sp>
        <p:nvSpPr>
          <p:cNvPr id="59" name="Овал 58"/>
          <p:cNvSpPr/>
          <p:nvPr/>
        </p:nvSpPr>
        <p:spPr>
          <a:xfrm>
            <a:off x="13477912" y="7183703"/>
            <a:ext cx="240000" cy="24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Двойная стрелка вверх/вниз 1"/>
          <p:cNvSpPr/>
          <p:nvPr/>
        </p:nvSpPr>
        <p:spPr>
          <a:xfrm>
            <a:off x="10536468" y="7925494"/>
            <a:ext cx="210320" cy="42828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                                                 </a:t>
            </a:r>
          </a:p>
        </p:txBody>
      </p:sp>
      <p:grpSp>
        <p:nvGrpSpPr>
          <p:cNvPr id="54" name="Group 47">
            <a:extLst>
              <a:ext uri="{FF2B5EF4-FFF2-40B4-BE49-F238E27FC236}">
                <a16:creationId xmlns:a16="http://schemas.microsoft.com/office/drawing/2014/main" xmlns="" id="{A19E95C1-44B7-5941-A77E-45C75DB8EAFB}"/>
              </a:ext>
            </a:extLst>
          </p:cNvPr>
          <p:cNvGrpSpPr/>
          <p:nvPr/>
        </p:nvGrpSpPr>
        <p:grpSpPr>
          <a:xfrm>
            <a:off x="241479" y="235795"/>
            <a:ext cx="914452" cy="1075535"/>
            <a:chOff x="634994" y="7556702"/>
            <a:chExt cx="914452" cy="1075534"/>
          </a:xfrm>
        </p:grpSpPr>
        <p:pic>
          <p:nvPicPr>
            <p:cNvPr id="55" name="object 5">
              <a:extLst>
                <a:ext uri="{FF2B5EF4-FFF2-40B4-BE49-F238E27FC236}">
                  <a16:creationId xmlns:a16="http://schemas.microsoft.com/office/drawing/2014/main" xmlns="" id="{0ECA3D47-D73F-E14C-8F56-3257F3C5B0B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56" name="object 6">
              <a:extLst>
                <a:ext uri="{FF2B5EF4-FFF2-40B4-BE49-F238E27FC236}">
                  <a16:creationId xmlns:a16="http://schemas.microsoft.com/office/drawing/2014/main" xmlns="" id="{54DFBAC4-6384-4043-B7AB-6E477911FD3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60" name="object 7">
              <a:extLst>
                <a:ext uri="{FF2B5EF4-FFF2-40B4-BE49-F238E27FC236}">
                  <a16:creationId xmlns:a16="http://schemas.microsoft.com/office/drawing/2014/main" xmlns="" id="{B360366A-6229-D34C-8ABD-0984FCC8EDD8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2A0B9DA9-576E-5F45-98B3-DDCEC039060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920488C4-F170-904D-8568-912251DB6E3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2EC8B7FF-7F96-304A-AF0B-09A5706CB567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86F243BE-F416-A648-BCFC-B667C51B261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96D7822-8887-3A47-97D1-FB22B43410C1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D8B163FE-8973-404D-8E08-58D9EF9B9606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7E5F990C-0C85-284A-BA6B-BD014A99F8EE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DA5A55AC-4B6C-514F-83B9-4B935DBE48E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F3D7E595-2F2D-CE4B-8312-46BC95AF60EB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34418427-8B52-414E-A3C5-A4EDAE0BD4DC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29988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работа\2023\Презентация\Логотипы\jpg png\Логотип WEB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4"/>
            <a:ext cx="1536527" cy="101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063225355"/>
              </p:ext>
            </p:extLst>
          </p:nvPr>
        </p:nvGraphicFramePr>
        <p:xfrm>
          <a:off x="135112" y="1016772"/>
          <a:ext cx="15949807" cy="8184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17427" y="98022"/>
            <a:ext cx="14088319" cy="820796"/>
          </a:xfrm>
          <a:prstGeom prst="rect">
            <a:avLst/>
          </a:prstGeom>
        </p:spPr>
        <p:txBody>
          <a:bodyPr wrap="square" lIns="162556" tIns="81277" rIns="162556" bIns="81277">
            <a:spAutoFit/>
          </a:bodyPr>
          <a:lstStyle/>
          <a:p>
            <a:pPr algn="ctr"/>
            <a:r>
              <a:rPr lang="ru-RU" sz="4267" b="1" dirty="0" smtClean="0">
                <a:solidFill>
                  <a:srgbClr val="F07F0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выявленные в ходе проверок</a:t>
            </a:r>
            <a:endParaRPr lang="ru-RU" sz="4267" b="1" dirty="0">
              <a:solidFill>
                <a:srgbClr val="F07F09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7726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работа\2023\Презентация\Логотипы\jpg png\Логотип WEB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4"/>
            <a:ext cx="1727289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27291" y="243211"/>
            <a:ext cx="13454256" cy="738594"/>
          </a:xfrm>
          <a:prstGeom prst="rect">
            <a:avLst/>
          </a:prstGeom>
        </p:spPr>
        <p:txBody>
          <a:bodyPr wrap="square" lIns="162556" tIns="81277" rIns="162556" bIns="81277">
            <a:spAutoFit/>
          </a:bodyPr>
          <a:lstStyle/>
          <a:p>
            <a:pPr algn="ctr"/>
            <a:r>
              <a:rPr lang="ru-RU" sz="3733" dirty="0">
                <a:solidFill>
                  <a:srgbClr val="604878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Примеры </a:t>
            </a:r>
            <a:r>
              <a:rPr lang="ru-RU" sz="3733" dirty="0" smtClean="0">
                <a:solidFill>
                  <a:srgbClr val="604878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нарушений</a:t>
            </a:r>
            <a:endParaRPr lang="ru-RU" sz="3733" dirty="0">
              <a:solidFill>
                <a:srgbClr val="604878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6331" y="1379545"/>
            <a:ext cx="5189562" cy="543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</a:t>
            </a:r>
            <a:r>
              <a:rPr lang="en-US" sz="29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ru-RU" sz="29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Проведение </a:t>
            </a:r>
            <a:r>
              <a:rPr lang="ru-RU" sz="2933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ПМО</a:t>
            </a:r>
            <a:endParaRPr lang="ru-RU" sz="293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71"/>
          <p:cNvSpPr/>
          <p:nvPr/>
        </p:nvSpPr>
        <p:spPr>
          <a:xfrm>
            <a:off x="0" y="1954061"/>
            <a:ext cx="16256000" cy="7189940"/>
          </a:xfrm>
          <a:prstGeom prst="roundRect">
            <a:avLst>
              <a:gd name="adj" fmla="val 11275"/>
            </a:avLst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7764" tIns="103881" rIns="207764" bIns="103881" rtlCol="0" anchor="ctr"/>
          <a:lstStyle/>
          <a:p>
            <a:pPr indent="600272" algn="just"/>
            <a:r>
              <a:rPr lang="ru-RU" sz="2267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2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ходе проверки подтверждающих документов установлено</a:t>
            </a:r>
            <a:r>
              <a:rPr lang="en-US" sz="22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2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</a:t>
            </a:r>
            <a:r>
              <a:rPr lang="ru-RU" sz="2267" kern="100" dirty="0">
                <a:solidFill>
                  <a:prstClr val="black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огласно списку сотрудников, которые подлежали ПМО, по Приказу № 29н указан код вредного фактора </a:t>
            </a:r>
            <a:r>
              <a:rPr lang="ru-RU" sz="2267" kern="100" dirty="0">
                <a:solidFill>
                  <a:srgbClr val="FF0000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4.2.5 «Электромагнитное поле широкополосного спектра частот 5 Гц - 2 кГц, 2 кГц - 400 кГц», </a:t>
            </a:r>
            <a:r>
              <a:rPr lang="ru-RU" sz="2267" kern="100" dirty="0">
                <a:solidFill>
                  <a:prstClr val="black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относится к неионизирующим излучениям и </a:t>
            </a:r>
            <a:r>
              <a:rPr lang="ru-RU" sz="2267" kern="100" dirty="0">
                <a:solidFill>
                  <a:srgbClr val="FF0000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код вредного фактора 18.1 «Управление наземными транспортными средствами, категории «A», «B», «BE», трактора и другие самоходные машины, мини-трактора, мотоблоки, автопогрузчики, электрокары, регулировщики и т.п., автомобили всех категорий с ручным управлением для инвалидов, мотоколяски для инвалидов». </a:t>
            </a:r>
          </a:p>
          <a:p>
            <a:pPr indent="600272" algn="just"/>
            <a:r>
              <a:rPr lang="ru-RU" sz="2267" kern="100" dirty="0">
                <a:solidFill>
                  <a:prstClr val="black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Приказом № 29н установлена периодичность и объем обязательных предварительных и периодических медицинских осмотров работников. </a:t>
            </a:r>
            <a:r>
              <a:rPr lang="ru-RU" sz="2267" kern="100" dirty="0">
                <a:solidFill>
                  <a:srgbClr val="E00B1B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Код 4.2.5 </a:t>
            </a:r>
            <a:r>
              <a:rPr lang="ru-RU" sz="2267" kern="100" dirty="0">
                <a:solidFill>
                  <a:prstClr val="black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относится к физическим факторам, для данного фактора установлены периодичность </a:t>
            </a:r>
            <a:r>
              <a:rPr lang="ru-RU" sz="2267" i="1" kern="100" dirty="0">
                <a:solidFill>
                  <a:srgbClr val="FF0000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1 раз в два года и участие врачей: врач-</a:t>
            </a:r>
            <a:r>
              <a:rPr lang="ru-RU" sz="2267" i="1" kern="100" dirty="0" err="1">
                <a:solidFill>
                  <a:srgbClr val="FF0000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дерматовенеролог</a:t>
            </a:r>
            <a:r>
              <a:rPr lang="ru-RU" sz="2267" i="1" kern="100" dirty="0">
                <a:solidFill>
                  <a:srgbClr val="FF0000"/>
                </a:solidFill>
                <a:latin typeface="Arial" panose="020B0604020202020204" pitchFamily="34" charset="0"/>
                <a:ea typeface="NSimSun"/>
                <a:cs typeface="Arial" panose="020B0604020202020204" pitchFamily="34" charset="0"/>
              </a:rPr>
              <a:t>, врач-офтальмолог, а также проведение </a:t>
            </a:r>
            <a:r>
              <a:rPr lang="ru-RU" sz="2267" i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лабораторных и функциональных исследований: </a:t>
            </a:r>
            <a:r>
              <a:rPr lang="ru-RU" sz="2267" i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биомикроскопия</a:t>
            </a:r>
            <a:r>
              <a:rPr lang="ru-RU" sz="2267" i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глаза, </a:t>
            </a:r>
            <a:r>
              <a:rPr lang="ru-RU" sz="2267" i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визометрия</a:t>
            </a:r>
            <a:r>
              <a:rPr lang="ru-RU" sz="2267" i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офтальмоскопия глазного дна</a:t>
            </a:r>
            <a:r>
              <a:rPr lang="ru-RU" sz="2267" i="1" dirty="0">
                <a:solidFill>
                  <a:srgbClr val="E00B1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r>
              <a:rPr lang="ru-RU" sz="2267" dirty="0">
                <a:solidFill>
                  <a:srgbClr val="E00B1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267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Согласно подтверждающих документов: договор на проведение ПМО и расчета стоимости (в расчете указаны наименования услуг: осмотр врача-терапевта, врача-гинеколога, врача-дерматолога, врача-невролога, врача-психиатра, врача-психиатра-нарколога, общий анализ крови, мочи, исследование сахара, исследование на холестерин, исследование гинекологического мазка на атипичные клетки, исследование на флору, ЭКГ с расшифровкой, УЗИ органов малого таза, ММГ), при этом </a:t>
            </a:r>
            <a:r>
              <a:rPr lang="ru-RU" sz="2267" i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установленные Приказом № 29н для кода 4.2.5 врачи не участвовали в осмотре, предусмотренные лабораторные и функциональные исследования не проводились. </a:t>
            </a:r>
            <a:r>
              <a:rPr lang="ru-RU" sz="2267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По итогам проведенного ПМО рекомендовано СКЛ. По данному заключению страхователем представлен список сотрудников направляемых на СКЛ</a:t>
            </a:r>
            <a:r>
              <a:rPr lang="ru-RU" sz="2133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2133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986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18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44093" y="403427"/>
            <a:ext cx="15111024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u="sng" dirty="0" smtClean="0">
                <a:latin typeface="Montserrat-Medium"/>
                <a:cs typeface="Arial Narrow"/>
              </a:rPr>
              <a:t>ЗАДАЧИ</a:t>
            </a:r>
            <a:r>
              <a:rPr lang="ru-RU" sz="4400" b="1" dirty="0" smtClean="0">
                <a:latin typeface="Montserrat-Medium"/>
                <a:cs typeface="Arial Narrow"/>
              </a:rPr>
              <a:t/>
            </a:r>
            <a:br>
              <a:rPr lang="ru-RU" sz="4400" b="1" dirty="0" smtClean="0">
                <a:latin typeface="Montserrat-Medium"/>
                <a:cs typeface="Arial Narrow"/>
              </a:rPr>
            </a:br>
            <a:r>
              <a:rPr lang="ru-RU" sz="4400" b="1" dirty="0" smtClean="0">
                <a:latin typeface="Montserrat-Medium"/>
                <a:cs typeface="Arial Narrow"/>
              </a:rPr>
              <a:t>по взаимодействию</a:t>
            </a:r>
            <a:endParaRPr lang="ru-RU" sz="4400" b="1" dirty="0">
              <a:latin typeface="Montserrat-Medium"/>
              <a:cs typeface="Arial Narrow"/>
            </a:endParaRPr>
          </a:p>
        </p:txBody>
      </p:sp>
      <p:sp>
        <p:nvSpPr>
          <p:cNvPr id="21" name="Прямоугольник 6"/>
          <p:cNvSpPr>
            <a:spLocks noChangeArrowheads="1"/>
          </p:cNvSpPr>
          <p:nvPr/>
        </p:nvSpPr>
        <p:spPr bwMode="auto">
          <a:xfrm>
            <a:off x="1429840" y="1938231"/>
            <a:ext cx="13495676" cy="692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742950" indent="-742950" algn="ctr">
              <a:spcBef>
                <a:spcPct val="0"/>
              </a:spcBef>
              <a:buFont typeface="Arial" panose="020B0604020202020204" pitchFamily="34" charset="0"/>
              <a:buAutoNum type="arabicPeriod"/>
              <a:defRPr/>
            </a:pPr>
            <a:r>
              <a:rPr kumimoji="0" lang="ru-RU" altLang="ru-RU" sz="3600" b="1" dirty="0" smtClean="0">
                <a:latin typeface="Montserrat-SemiBold"/>
                <a:cs typeface="Times New Roman" panose="02020603050405020304" pitchFamily="18" charset="0"/>
              </a:rPr>
              <a:t>Подать заявления на ФОПМ в срок до 15 марта</a:t>
            </a:r>
          </a:p>
          <a:p>
            <a:pPr algn="ctr">
              <a:spcBef>
                <a:spcPct val="0"/>
              </a:spcBef>
              <a:buNone/>
              <a:defRPr/>
            </a:pPr>
            <a:endParaRPr kumimoji="0" lang="ru-RU" altLang="ru-RU" sz="3600" b="1" dirty="0" smtClean="0"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2800" b="1" u="sng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! </a:t>
            </a:r>
            <a:r>
              <a:rPr kumimoji="0" lang="ru-RU" altLang="ru-RU" sz="2800" b="1" u="sng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Рекомендация</a:t>
            </a:r>
            <a:r>
              <a:rPr kumimoji="0" lang="ru-RU" altLang="ru-RU" sz="28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. Бюджетным </a:t>
            </a:r>
            <a:r>
              <a:rPr kumimoji="0" lang="ru-RU" altLang="ru-RU" sz="2800" b="1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организациям – </a:t>
            </a:r>
            <a:r>
              <a:rPr kumimoji="0" lang="ru-RU" altLang="ru-RU" sz="36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сначала оплатить </a:t>
            </a:r>
            <a:r>
              <a:rPr kumimoji="0" lang="ru-RU" altLang="ru-RU" sz="28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мероприятие, потом </a:t>
            </a:r>
            <a:r>
              <a:rPr kumimoji="0" lang="ru-RU" altLang="ru-RU" sz="36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в срок до 1 августа подать заявление </a:t>
            </a:r>
            <a:r>
              <a:rPr kumimoji="0" lang="ru-RU" altLang="ru-RU" sz="28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на ФОПМ</a:t>
            </a:r>
          </a:p>
          <a:p>
            <a:pPr algn="ctr">
              <a:spcBef>
                <a:spcPct val="0"/>
              </a:spcBef>
              <a:buNone/>
              <a:defRPr/>
            </a:pPr>
            <a:endParaRPr kumimoji="0" lang="ru-RU" altLang="ru-RU" sz="2800" b="1" dirty="0" smtClean="0">
              <a:solidFill>
                <a:srgbClr val="C00000"/>
              </a:solidFill>
              <a:latin typeface="Montserrat-SemiBold"/>
              <a:cs typeface="Times New Roman" panose="02020603050405020304" pitchFamily="18" charset="0"/>
            </a:endParaRPr>
          </a:p>
          <a:p>
            <a:pPr marL="742950" indent="-742950" algn="ctr">
              <a:spcBef>
                <a:spcPct val="0"/>
              </a:spcBef>
              <a:buAutoNum type="arabicPeriod" startAt="2"/>
              <a:defRPr/>
            </a:pPr>
            <a:r>
              <a:rPr kumimoji="0" lang="ru-RU" altLang="ru-RU" sz="3600" b="1" dirty="0" smtClean="0">
                <a:latin typeface="Montserrat-SemiBold"/>
                <a:cs typeface="Times New Roman" panose="02020603050405020304" pitchFamily="18" charset="0"/>
              </a:rPr>
              <a:t>В </a:t>
            </a:r>
            <a:r>
              <a:rPr kumimoji="0" lang="ru-RU" altLang="ru-RU" sz="3600" b="1" dirty="0">
                <a:latin typeface="Montserrat-SemiBold"/>
                <a:cs typeface="Times New Roman" panose="02020603050405020304" pitchFamily="18" charset="0"/>
              </a:rPr>
              <a:t>случае неиспользования согласованной суммы в срок до 1 августа </a:t>
            </a:r>
            <a:r>
              <a:rPr kumimoji="0" lang="ru-RU" altLang="ru-RU" sz="3600" b="1" dirty="0" smtClean="0">
                <a:latin typeface="Montserrat-SemiBold"/>
                <a:cs typeface="Times New Roman" panose="02020603050405020304" pitchFamily="18" charset="0"/>
              </a:rPr>
              <a:t>- письменно отказаться от сумм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ru-RU" sz="2800" b="1" i="1" dirty="0">
                <a:solidFill>
                  <a:prstClr val="black"/>
                </a:solidFill>
                <a:latin typeface="Montserrat-Medium"/>
              </a:rPr>
              <a:t>(письмо на адрес эл. почты: </a:t>
            </a:r>
            <a:r>
              <a:rPr lang="en-US" sz="2800" b="1" i="1" dirty="0">
                <a:solidFill>
                  <a:prstClr val="black"/>
                </a:solidFill>
                <a:latin typeface="Montserrat-Medium"/>
              </a:rPr>
              <a:t>osfrirk@38.sfr.gov.ru)</a:t>
            </a:r>
            <a:endParaRPr lang="ru-RU" sz="2800" b="1" i="1" dirty="0">
              <a:solidFill>
                <a:prstClr val="black"/>
              </a:solidFill>
              <a:latin typeface="Montserrat-Medium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3600" b="1" dirty="0" smtClean="0">
                <a:latin typeface="Montserrat-SemiBold"/>
                <a:cs typeface="Times New Roman" panose="02020603050405020304" pitchFamily="18" charset="0"/>
              </a:rPr>
              <a:t>3. Заявления на возмещение расходов подавать в более ранние сроки – (оплата по договорам, ГК!)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3600" b="1" dirty="0" smtClean="0">
                <a:latin typeface="Montserrat-SemiBold"/>
                <a:cs typeface="Times New Roman" panose="02020603050405020304" pitchFamily="18" charset="0"/>
              </a:rPr>
              <a:t>4. В случае подачи заявлений через клиентские службы -  приходить в 1 половине дня</a:t>
            </a:r>
            <a:endParaRPr kumimoji="0" lang="ru-RU" altLang="ru-RU" sz="3600" b="1" dirty="0"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7"/>
          <p:cNvSpPr>
            <a:spLocks noChangeArrowheads="1"/>
          </p:cNvSpPr>
          <p:nvPr/>
        </p:nvSpPr>
        <p:spPr bwMode="auto">
          <a:xfrm>
            <a:off x="2645934" y="7743276"/>
            <a:ext cx="11362395" cy="452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339" b="1" u="sng" dirty="0" smtClean="0">
                <a:solidFill>
                  <a:schemeClr val="accent1">
                    <a:lumMod val="75000"/>
                  </a:schemeClr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kumimoji="0" lang="ru-RU" altLang="ru-RU" sz="2339" b="1" u="sng" dirty="0">
              <a:solidFill>
                <a:schemeClr val="accent1">
                  <a:lumMod val="75000"/>
                </a:schemeClr>
              </a:solidFill>
              <a:latin typeface="Montserrat-Ligh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040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19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780491" y="403427"/>
            <a:ext cx="1397462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dirty="0">
                <a:latin typeface="Montserrat-Medium"/>
                <a:cs typeface="Arial Narrow"/>
              </a:rPr>
              <a:t>КОНТАКТЫ </a:t>
            </a:r>
            <a:r>
              <a:rPr lang="ru-RU" sz="3200" b="1" dirty="0" smtClean="0">
                <a:latin typeface="Montserrat-Medium"/>
                <a:cs typeface="Arial Narrow"/>
              </a:rPr>
              <a:t>ОСФР по Иркутской области</a:t>
            </a:r>
            <a:endParaRPr lang="ru-RU" sz="3200" b="1" dirty="0">
              <a:latin typeface="Montserrat-Medium"/>
              <a:cs typeface="Arial Narrow"/>
            </a:endParaRPr>
          </a:p>
        </p:txBody>
      </p:sp>
      <p:sp>
        <p:nvSpPr>
          <p:cNvPr id="21" name="Прямоугольник 6"/>
          <p:cNvSpPr>
            <a:spLocks noChangeArrowheads="1"/>
          </p:cNvSpPr>
          <p:nvPr/>
        </p:nvSpPr>
        <p:spPr bwMode="auto">
          <a:xfrm>
            <a:off x="1429840" y="1938231"/>
            <a:ext cx="12302577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РУКОВОДСТВО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kumimoji="0" lang="ru-RU" altLang="ru-RU" sz="2400" b="1" u="sng" dirty="0" smtClean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Управляющий </a:t>
            </a:r>
            <a:r>
              <a:rPr kumimoji="0"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– </a:t>
            </a:r>
            <a:r>
              <a:rPr kumimoji="0" lang="ru-RU" altLang="ru-RU" sz="2400" b="1" dirty="0" smtClean="0">
                <a:latin typeface="Montserrat-SemiBold"/>
                <a:cs typeface="Times New Roman" panose="02020603050405020304" pitchFamily="18" charset="0"/>
              </a:rPr>
              <a:t>Макаров Алексей Сергеевич</a:t>
            </a:r>
            <a:endParaRPr kumimoji="0" lang="ru-RU" altLang="ru-RU" sz="2400" b="1" u="sng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Заместитель управляющего  </a:t>
            </a:r>
            <a:r>
              <a:rPr kumimoji="0"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- </a:t>
            </a:r>
            <a:r>
              <a:rPr kumimoji="0" lang="ru-RU" altLang="ru-RU" sz="2400" b="1" dirty="0" smtClean="0">
                <a:latin typeface="Montserrat-SemiBold"/>
                <a:cs typeface="Times New Roman" panose="02020603050405020304" pitchFamily="18" charset="0"/>
              </a:rPr>
              <a:t>Дергаусов Евгений Евгеньевич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kumimoji="0" lang="ru-RU" altLang="ru-RU" sz="1400" b="1" dirty="0"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7"/>
          <p:cNvSpPr>
            <a:spLocks noChangeArrowheads="1"/>
          </p:cNvSpPr>
          <p:nvPr/>
        </p:nvSpPr>
        <p:spPr bwMode="auto">
          <a:xfrm>
            <a:off x="2645934" y="7743276"/>
            <a:ext cx="11362395" cy="452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339" b="1" u="sng" dirty="0" smtClean="0">
                <a:solidFill>
                  <a:schemeClr val="accent1">
                    <a:lumMod val="75000"/>
                  </a:schemeClr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kumimoji="0" lang="ru-RU" altLang="ru-RU" sz="2339" b="1" u="sng" dirty="0">
              <a:solidFill>
                <a:schemeClr val="accent1">
                  <a:lumMod val="75000"/>
                </a:schemeClr>
              </a:solidFill>
              <a:latin typeface="Montserrat-Light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9839" y="3847949"/>
            <a:ext cx="1446345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84156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664007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г. Иркутск,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584156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Декабрьских Событий, 92, ГСП-46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defTabSz="1584156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osfrirk@38.sfr.gov.ru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584156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584156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https://sfr.gov.ru/branches/irkutsk/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«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Страхователям»-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 травматизм» - «Предупредительные меры»</a:t>
            </a:r>
          </a:p>
          <a:p>
            <a:pPr algn="ctr" defTabSz="1584156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defTabSz="1584156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от 11.07.2024 №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347н</a:t>
            </a:r>
          </a:p>
          <a:p>
            <a:pPr marL="285750" indent="-285750" defTabSz="1584156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электронная форма заявления </a:t>
            </a:r>
          </a:p>
          <a:p>
            <a:pPr marL="342900" indent="-342900" defTabSz="1584156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форма плана ФОПМ</a:t>
            </a:r>
          </a:p>
          <a:p>
            <a:pPr marL="342900" indent="-342900" defTabSz="1584156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формы отчётных документов</a:t>
            </a:r>
          </a:p>
          <a:p>
            <a:pPr marL="342900" indent="-342900" defTabSz="1584156">
              <a:buFontTx/>
              <a:buChar char="-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доверенности на ЕПГУ»</a:t>
            </a:r>
          </a:p>
          <a:p>
            <a:pPr marL="342900" indent="-342900" defTabSz="1584156">
              <a:buFontTx/>
              <a:buChar char="-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страхователям</a:t>
            </a:r>
          </a:p>
          <a:p>
            <a:pPr marL="342900" indent="-342900" algn="ctr" defTabSz="1584156">
              <a:buFontTx/>
              <a:buChar char="-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584156"/>
            <a:endParaRPr lang="ru-RU" sz="2400" b="1" dirty="0" smtClean="0">
              <a:latin typeface="Montserrat-SemiBold"/>
              <a:cs typeface="Times New Roman" panose="02020603050405020304" pitchFamily="18" charset="0"/>
            </a:endParaRPr>
          </a:p>
          <a:p>
            <a:pPr algn="ctr" defTabSz="1584156"/>
            <a:endParaRPr lang="ru-RU" sz="2400" b="1" dirty="0">
              <a:latin typeface="Montserrat-SemiBold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72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2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533037" y="1331849"/>
            <a:ext cx="14211606" cy="551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50000"/>
              </a:lnSpc>
              <a:spcBef>
                <a:spcPts val="100"/>
              </a:spcBef>
            </a:pPr>
            <a:r>
              <a:rPr lang="ru-RU" sz="2200" spc="-30" dirty="0" smtClean="0">
                <a:solidFill>
                  <a:srgbClr val="48181F"/>
                </a:solidFill>
                <a:latin typeface="Times New Roman" pitchFamily="18" charset="0"/>
                <a:cs typeface="Times New Roman" panose="02020603050405020304" pitchFamily="18" charset="0"/>
              </a:rPr>
              <a:t>1. Федеральный закон от 24.07.1998 №125-ФЗ «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обязательном социальном страховании от несчастных случаев на производстве и профессиональных заболеваний"</a:t>
            </a: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(статья 18)</a:t>
            </a:r>
          </a:p>
          <a:p>
            <a:pPr marL="12700" algn="just">
              <a:lnSpc>
                <a:spcPct val="150000"/>
              </a:lnSpc>
              <a:spcBef>
                <a:spcPts val="100"/>
              </a:spcBef>
            </a:pP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г.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427-ФЗ «О 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бюджете Фонда пенсионного и социального страхования Российской Федерации на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год и на плановый период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</a:t>
            </a:r>
            <a:r>
              <a:rPr lang="ru-RU" sz="220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годов» (статья 6)</a:t>
            </a:r>
            <a:endParaRPr lang="ru-RU" sz="2200" spc="-30" dirty="0" smtClean="0">
              <a:solidFill>
                <a:srgbClr val="4818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50000"/>
              </a:lnSpc>
              <a:spcBef>
                <a:spcPts val="100"/>
              </a:spcBef>
            </a:pP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200" b="1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России от 11 </a:t>
            </a:r>
            <a:r>
              <a:rPr lang="ru-RU" sz="2200" b="1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июля </a:t>
            </a:r>
            <a:r>
              <a:rPr lang="ru-RU" sz="2200" b="1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ru-RU" sz="2200" b="1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г. </a:t>
            </a:r>
            <a:r>
              <a:rPr lang="ru-RU" sz="2200" b="1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200" b="1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b="1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347н </a:t>
            </a: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факторами» </a:t>
            </a: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(зарегистрировано </a:t>
            </a:r>
            <a:r>
              <a:rPr lang="ru-RU" sz="2200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Минюсте России 19 ноября 2024 г., регистрационный № </a:t>
            </a: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80230</a:t>
            </a:r>
            <a:r>
              <a:rPr lang="ru-RU" sz="2200" spc="-30" dirty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spc="-30" dirty="0" smtClean="0">
                <a:solidFill>
                  <a:srgbClr val="4818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от 08.08.2025 № 497н) </a:t>
            </a:r>
          </a:p>
          <a:p>
            <a:pPr marL="12700" algn="just">
              <a:lnSpc>
                <a:spcPct val="150000"/>
              </a:lnSpc>
              <a:spcBef>
                <a:spcPts val="100"/>
              </a:spcBef>
            </a:pPr>
            <a:endParaRPr lang="ru-RU" sz="2200" spc="-30" dirty="0">
              <a:solidFill>
                <a:srgbClr val="4818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endParaRPr lang="ru-RU" sz="2400" b="1" spc="-30" dirty="0">
              <a:solidFill>
                <a:srgbClr val="594F8C"/>
              </a:solidFill>
              <a:latin typeface="Montserrat"/>
              <a:cs typeface="Montserrat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35298" y="565684"/>
            <a:ext cx="12173421" cy="650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latin typeface="Montserrat-Medium"/>
                <a:cs typeface="Arial Narrow"/>
              </a:rPr>
              <a:t>Нормативные документы</a:t>
            </a:r>
            <a:endParaRPr spc="-5" dirty="0">
              <a:latin typeface="Montserrat-Medium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72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20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780491" y="403427"/>
            <a:ext cx="13974625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dirty="0">
                <a:latin typeface="Montserrat-Medium"/>
                <a:cs typeface="Arial Narrow"/>
              </a:rPr>
              <a:t>КОНТАКТЫ </a:t>
            </a:r>
            <a:r>
              <a:rPr lang="ru-RU" sz="3200" b="1" dirty="0" smtClean="0">
                <a:latin typeface="Montserrat-Medium"/>
                <a:cs typeface="Arial Narrow"/>
              </a:rPr>
              <a:t/>
            </a:r>
            <a:br>
              <a:rPr lang="ru-RU" sz="3200" b="1" dirty="0" smtClean="0">
                <a:latin typeface="Montserrat-Medium"/>
                <a:cs typeface="Arial Narrow"/>
              </a:rPr>
            </a:br>
            <a:r>
              <a:rPr lang="ru-RU" sz="3200" b="1" dirty="0" smtClean="0">
                <a:latin typeface="Montserrat-Medium"/>
                <a:cs typeface="Arial Narrow"/>
              </a:rPr>
              <a:t>УПРАВЛЕНИЯ </a:t>
            </a:r>
            <a:r>
              <a:rPr lang="ru-RU" sz="3200" b="1" dirty="0">
                <a:latin typeface="Montserrat-Medium"/>
                <a:cs typeface="Arial Narrow"/>
              </a:rPr>
              <a:t>ОРГАНИЗАЦИИ СТРАХОВАНИЯ ПРОФЕССИОНАЛЬНЫХ РИСКОВ</a:t>
            </a:r>
          </a:p>
        </p:txBody>
      </p:sp>
      <p:sp>
        <p:nvSpPr>
          <p:cNvPr id="21" name="Прямоугольник 6"/>
          <p:cNvSpPr>
            <a:spLocks noChangeArrowheads="1"/>
          </p:cNvSpPr>
          <p:nvPr/>
        </p:nvSpPr>
        <p:spPr bwMode="auto">
          <a:xfrm>
            <a:off x="2223344" y="2787124"/>
            <a:ext cx="1238537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kumimoji="0" lang="ru-RU" altLang="ru-RU" sz="1400" b="1" dirty="0"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Управления организации страхования профессиональных рисков </a:t>
            </a:r>
            <a:r>
              <a:rPr kumimoji="0" lang="ru-RU" altLang="ru-RU" sz="24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- </a:t>
            </a:r>
            <a:r>
              <a:rPr kumimoji="0" lang="ru-RU" altLang="ru-RU" sz="2400" b="1" dirty="0" smtClean="0">
                <a:latin typeface="Montserrat-SemiBold"/>
                <a:cs typeface="Times New Roman" panose="02020603050405020304" pitchFamily="18" charset="0"/>
              </a:rPr>
              <a:t>Якимова </a:t>
            </a:r>
            <a:r>
              <a:rPr kumimoji="0" lang="ru-RU" altLang="ru-RU" sz="2400" b="1" dirty="0">
                <a:latin typeface="Montserrat-SemiBold"/>
                <a:cs typeface="Times New Roman" panose="02020603050405020304" pitchFamily="18" charset="0"/>
              </a:rPr>
              <a:t>Светлана Алексеевна</a:t>
            </a:r>
            <a:r>
              <a:rPr kumimoji="0" lang="ru-RU" alt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8(3952) 25-96-16</a:t>
            </a:r>
          </a:p>
        </p:txBody>
      </p:sp>
      <p:sp>
        <p:nvSpPr>
          <p:cNvPr id="22" name="Прямоугольник 7"/>
          <p:cNvSpPr>
            <a:spLocks noChangeArrowheads="1"/>
          </p:cNvSpPr>
          <p:nvPr/>
        </p:nvSpPr>
        <p:spPr bwMode="auto">
          <a:xfrm>
            <a:off x="2645934" y="7743276"/>
            <a:ext cx="11362395" cy="452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339" b="1" u="sng" dirty="0" smtClean="0">
                <a:solidFill>
                  <a:schemeClr val="accent1">
                    <a:lumMod val="75000"/>
                  </a:schemeClr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kumimoji="0" lang="ru-RU" altLang="ru-RU" sz="2339" b="1" u="sng" dirty="0">
              <a:solidFill>
                <a:schemeClr val="accent1">
                  <a:lumMod val="75000"/>
                </a:schemeClr>
              </a:solidFill>
              <a:latin typeface="Montserrat-Light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9642" y="4169999"/>
            <a:ext cx="1187497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84156"/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ОТДЕЛ </a:t>
            </a:r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расследования и экспертизы страховых случаев</a:t>
            </a:r>
            <a:endParaRPr lang="ru-RU" sz="2400" b="1" i="1" u="sng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 defTabSz="1584156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отдела </a:t>
            </a:r>
            <a:r>
              <a:rPr lang="ru-RU" sz="2400" b="1" dirty="0" smtClean="0">
                <a:latin typeface="Montserrat-SemiBold"/>
                <a:cs typeface="Times New Roman" panose="02020603050405020304" pitchFamily="18" charset="0"/>
              </a:rPr>
              <a:t>Исакова Светлана Сергеевна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8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(3952</a:t>
            </a:r>
            <a:r>
              <a:rPr lang="ru-RU" sz="2400" b="1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) </a:t>
            </a:r>
            <a:r>
              <a:rPr lang="ru-RU" altLang="ru-RU" sz="2400" b="1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25-96-40</a:t>
            </a:r>
            <a:endParaRPr lang="ru-RU" altLang="ru-RU" sz="2400" b="1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lvl="0" algn="ctr" defTabSz="1584156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Заместитель начальника </a:t>
            </a:r>
            <a:r>
              <a:rPr lang="ru-RU" sz="2400" b="1" dirty="0" smtClean="0">
                <a:latin typeface="Montserrat-SemiBold"/>
                <a:cs typeface="Times New Roman" panose="02020603050405020304" pitchFamily="18" charset="0"/>
              </a:rPr>
              <a:t>Миленькая Юлия Эдуардовна </a:t>
            </a:r>
            <a:r>
              <a:rPr lang="ru-RU" sz="240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altLang="ru-RU" sz="24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25-96-40</a:t>
            </a:r>
          </a:p>
          <a:p>
            <a:pPr marL="342900" lvl="0" indent="-342900" algn="ctr" defTabSz="1584156">
              <a:buFont typeface="Arial" panose="020B0604020202020204" pitchFamily="34" charset="0"/>
              <a:buChar char="•"/>
            </a:pPr>
            <a:endParaRPr lang="ru-RU" altLang="ru-RU" sz="2400" b="1" dirty="0" smtClean="0">
              <a:solidFill>
                <a:srgbClr val="4F81BD">
                  <a:lumMod val="75000"/>
                </a:srgbClr>
              </a:solidFill>
              <a:latin typeface="Montserrat-SemiBold"/>
              <a:cs typeface="Times New Roman" panose="02020603050405020304" pitchFamily="18" charset="0"/>
            </a:endParaRPr>
          </a:p>
          <a:p>
            <a:pPr marL="342900" indent="-342900" algn="ctr" defTabSz="1584156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вопросам ФОПМ:</a:t>
            </a:r>
          </a:p>
          <a:p>
            <a:pPr algn="ctr" defTabSz="1584156"/>
            <a:r>
              <a:rPr lang="ru-RU" sz="2400" dirty="0" smtClean="0"/>
              <a:t>                            </a:t>
            </a:r>
            <a:r>
              <a:rPr lang="ru-RU" sz="2400" dirty="0">
                <a:latin typeface="Montserrat-SemiBold"/>
                <a:cs typeface="Times New Roman" panose="02020603050405020304" pitchFamily="18" charset="0"/>
              </a:rPr>
              <a:t>в Иркутске</a:t>
            </a:r>
            <a:r>
              <a:rPr lang="ru-RU" sz="2400" dirty="0"/>
              <a:t>: </a:t>
            </a:r>
            <a:r>
              <a:rPr lang="ru-RU" sz="2400" b="1" dirty="0"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sz="2400" b="1" dirty="0" smtClean="0">
                <a:latin typeface="Montserrat-SemiBold"/>
                <a:cs typeface="Times New Roman" panose="02020603050405020304" pitchFamily="18" charset="0"/>
              </a:rPr>
              <a:t>25-96-28,     25-96-40</a:t>
            </a:r>
            <a:endParaRPr lang="ru-RU" sz="2400" b="1" dirty="0">
              <a:latin typeface="Montserrat-SemiBold"/>
              <a:cs typeface="Times New Roman" panose="02020603050405020304" pitchFamily="18" charset="0"/>
            </a:endParaRPr>
          </a:p>
          <a:p>
            <a:pPr algn="ctr" defTabSz="1584156"/>
            <a:r>
              <a:rPr lang="ru-RU" sz="2400" dirty="0" smtClean="0">
                <a:latin typeface="Montserrat-SemiBold"/>
                <a:cs typeface="Times New Roman" panose="02020603050405020304" pitchFamily="18" charset="0"/>
              </a:rPr>
              <a:t>   в </a:t>
            </a:r>
            <a:r>
              <a:rPr lang="ru-RU" sz="2400" dirty="0">
                <a:latin typeface="Montserrat-SemiBold"/>
                <a:cs typeface="Times New Roman" panose="02020603050405020304" pitchFamily="18" charset="0"/>
              </a:rPr>
              <a:t>Ангарске: </a:t>
            </a:r>
            <a:r>
              <a:rPr lang="ru-RU" sz="2400" b="1" dirty="0">
                <a:latin typeface="Montserrat-SemiBold"/>
                <a:cs typeface="Times New Roman" panose="02020603050405020304" pitchFamily="18" charset="0"/>
              </a:rPr>
              <a:t>8 (3955) 67-26-49</a:t>
            </a:r>
          </a:p>
          <a:p>
            <a:pPr algn="ctr" defTabSz="1584156"/>
            <a:r>
              <a:rPr lang="ru-RU" sz="2400" dirty="0">
                <a:latin typeface="Montserrat-SemiBold"/>
                <a:cs typeface="Times New Roman" panose="02020603050405020304" pitchFamily="18" charset="0"/>
              </a:rPr>
              <a:t>в Тулуне: </a:t>
            </a:r>
            <a:r>
              <a:rPr lang="ru-RU" sz="2400" b="1" dirty="0">
                <a:latin typeface="Montserrat-SemiBold"/>
                <a:cs typeface="Times New Roman" panose="02020603050405020304" pitchFamily="18" charset="0"/>
              </a:rPr>
              <a:t>8 (39530) 4-73-61</a:t>
            </a:r>
          </a:p>
          <a:p>
            <a:pPr marL="342900" indent="-342900" algn="ctr" defTabSz="1584156">
              <a:buFont typeface="Arial" panose="020B0604020202020204" pitchFamily="34" charset="0"/>
              <a:buChar char="•"/>
            </a:pPr>
            <a:endParaRPr lang="ru-RU" altLang="ru-RU" sz="2400" b="1" dirty="0" smtClean="0">
              <a:latin typeface="Montserrat-SemiBold"/>
              <a:cs typeface="Times New Roman" panose="02020603050405020304" pitchFamily="18" charset="0"/>
            </a:endParaRPr>
          </a:p>
          <a:p>
            <a:pPr marL="371352" indent="-371352" algn="ctr" defTabSz="1584156">
              <a:buFont typeface="Arial" panose="020B0604020202020204" pitchFamily="34" charset="0"/>
              <a:buChar char="•"/>
            </a:pPr>
            <a:r>
              <a:rPr lang="ru-RU" altLang="ru-RU" sz="24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</a:t>
            </a:r>
            <a:r>
              <a:rPr lang="ru-RU" altLang="ru-RU" sz="240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вопросам </a:t>
            </a:r>
            <a:r>
              <a:rPr lang="ru-RU" altLang="ru-RU" sz="24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расследования несчастных случаев </a:t>
            </a:r>
          </a:p>
          <a:p>
            <a:pPr algn="ctr" defTabSz="1584156"/>
            <a:r>
              <a:rPr lang="ru-RU" altLang="ru-RU" sz="240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на производстве - </a:t>
            </a:r>
            <a:r>
              <a:rPr lang="ru-RU" sz="2400" b="1" dirty="0"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sz="2400" b="1" dirty="0" smtClean="0">
                <a:latin typeface="Montserrat-SemiBold"/>
                <a:cs typeface="Times New Roman" panose="02020603050405020304" pitchFamily="18" charset="0"/>
              </a:rPr>
              <a:t>269-617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9255" y="1963038"/>
            <a:ext cx="1580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84156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Сайт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latin typeface="Montserrat-SemiBold"/>
                <a:cs typeface="Times New Roman" panose="02020603050405020304" pitchFamily="18" charset="0"/>
              </a:rPr>
              <a:t>https://sfr.gov.ru/branches/irkutsk/  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E-mail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Montserrat-SemiBold"/>
              </a:rPr>
              <a:t>osfrirk@38.sfr.gov.ru</a:t>
            </a:r>
            <a:endParaRPr lang="ru-RU" sz="2400" b="1" dirty="0">
              <a:latin typeface="Montserrat-SemiBold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331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="" xmlns:a16="http://schemas.microsoft.com/office/drawing/2014/main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4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4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4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4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55" name="object 18">
            <a:extLst>
              <a:ext uri="{FF2B5EF4-FFF2-40B4-BE49-F238E27FC236}">
                <a16:creationId xmlns="" xmlns:a16="http://schemas.microsoft.com/office/drawing/2014/main" id="{BFB41907-EC50-D341-9E30-FF85C90895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3</a:t>
            </a:fld>
            <a:endParaRPr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04608" y="1579307"/>
            <a:ext cx="1523811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indent="482588" algn="just">
              <a:buClr>
                <a:schemeClr val="hlink"/>
              </a:buClr>
              <a:buSzPct val="110000"/>
              <a:defRPr/>
            </a:pPr>
            <a:r>
              <a:rPr lang="ru-RU" altLang="ru-RU" sz="2200" dirty="0">
                <a:solidFill>
                  <a:schemeClr val="accent1">
                    <a:lumMod val="5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Финансовое обеспечение предупредительных мер </a:t>
            </a:r>
            <a:r>
              <a:rPr lang="ru-RU" altLang="ru-RU" sz="2200" dirty="0">
                <a:solidFill>
                  <a:srgbClr val="58595B"/>
                </a:solidFill>
                <a:latin typeface="Montserrat-SemiBold"/>
                <a:cs typeface="Times New Roman" panose="02020603050405020304" pitchFamily="18" charset="0"/>
              </a:rPr>
              <a:t>осуществляется страхователем </a:t>
            </a:r>
            <a:r>
              <a:rPr lang="ru-RU" altLang="ru-RU" sz="2200" b="1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за счет собственных средств </a:t>
            </a:r>
            <a:r>
              <a:rPr lang="ru-RU" altLang="ru-RU" sz="2200" dirty="0">
                <a:solidFill>
                  <a:srgbClr val="58595B"/>
                </a:solidFill>
                <a:latin typeface="Montserrat-SemiBold"/>
                <a:cs typeface="Times New Roman" panose="02020603050405020304" pitchFamily="18" charset="0"/>
              </a:rPr>
              <a:t>с </a:t>
            </a:r>
            <a:r>
              <a:rPr lang="ru-RU" altLang="ru-RU" sz="2200" b="1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последующим возмещением произведенных им расходов за счет средств бюджета Фонда</a:t>
            </a:r>
            <a:r>
              <a:rPr lang="ru-RU" altLang="ru-RU" sz="2200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 в </a:t>
            </a:r>
            <a:r>
              <a:rPr lang="ru-RU" altLang="ru-RU" sz="2200" u="sng" dirty="0">
                <a:latin typeface="Montserrat-SemiBold"/>
                <a:cs typeface="Times New Roman" panose="02020603050405020304" pitchFamily="18" charset="0"/>
              </a:rPr>
              <a:t>пределах суммы, согласованной с территориальным органом Фонда на эти цели</a:t>
            </a:r>
            <a:r>
              <a:rPr lang="ru-RU" altLang="ru-RU" sz="2200" dirty="0">
                <a:solidFill>
                  <a:srgbClr val="58595B"/>
                </a:solidFill>
                <a:latin typeface="Montserrat-SemiBold"/>
                <a:cs typeface="Times New Roman" panose="02020603050405020304" pitchFamily="18" charset="0"/>
              </a:rPr>
              <a:t>, </a:t>
            </a:r>
            <a:r>
              <a:rPr lang="ru-RU" altLang="ru-RU" sz="2200" u="sng" dirty="0">
                <a:latin typeface="Montserrat-SemiBold"/>
                <a:cs typeface="Times New Roman" panose="02020603050405020304" pitchFamily="18" charset="0"/>
              </a:rPr>
              <a:t>но не более суммы страховых взносов</a:t>
            </a:r>
            <a:r>
              <a:rPr lang="ru-RU" altLang="ru-RU" sz="2200" dirty="0">
                <a:solidFill>
                  <a:srgbClr val="58595B"/>
                </a:solidFill>
                <a:latin typeface="Montserrat-SemiBold"/>
                <a:cs typeface="Times New Roman" panose="02020603050405020304" pitchFamily="18" charset="0"/>
              </a:rPr>
              <a:t> на обязательное социальное страхование от несчастных случаев на производстве и профессиональных заболеваний, </a:t>
            </a:r>
            <a:r>
              <a:rPr lang="ru-RU" altLang="ru-RU" sz="2200" u="sng" dirty="0">
                <a:latin typeface="Montserrat-SemiBold"/>
                <a:cs typeface="Times New Roman" panose="02020603050405020304" pitchFamily="18" charset="0"/>
              </a:rPr>
              <a:t>начисленных страхователем за текущий финансовый год, за вычетом расходов, произведенных в текущем календарном году </a:t>
            </a:r>
            <a:r>
              <a:rPr lang="ru-RU" altLang="ru-RU" sz="2200" dirty="0">
                <a:solidFill>
                  <a:srgbClr val="58595B"/>
                </a:solidFill>
                <a:latin typeface="Montserrat-SemiBold"/>
                <a:cs typeface="Times New Roman" panose="02020603050405020304" pitchFamily="18" charset="0"/>
              </a:rPr>
              <a:t>на выплату пособий по временной нетрудоспособности в связи с несчастными случаями на производстве или профессиональными заболеваниями и на оплату отпуска застрахованного лица (сверх ежегодного оплачиваемого отпуска) на весь период его лечения и проезда к месту лечения и обратно.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654887" y="238342"/>
            <a:ext cx="1461762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585"/>
            <a:r>
              <a:rPr lang="ru-RU" sz="4100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Расчет предельного объема средств, который может быть </a:t>
            </a:r>
            <a:r>
              <a:rPr lang="ru-RU" sz="4100" dirty="0" smtClean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направлен на </a:t>
            </a:r>
            <a:r>
              <a:rPr lang="ru-RU" sz="4100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финансирование предупредительных мер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8454" y="5508062"/>
            <a:ext cx="2284437" cy="192090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Предельный объем средств на Ф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ОПМ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Montserrat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618313" y="5663111"/>
            <a:ext cx="1746764" cy="14558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Взносы «на травматизм»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003350" y="5114250"/>
            <a:ext cx="2663671" cy="27085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Пособие по временной нетрудоспособности в связи с производственным травматизмом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282931" y="5129636"/>
            <a:ext cx="2456677" cy="27085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sz="1600" b="1" dirty="0">
                <a:latin typeface="Montserrat"/>
                <a:cs typeface="Times New Roman" panose="02020603050405020304" pitchFamily="18" charset="0"/>
              </a:rPr>
              <a:t>Оплата отпусков на период </a:t>
            </a:r>
            <a:r>
              <a:rPr lang="ru-RU" sz="1600" b="1" dirty="0" smtClean="0">
                <a:latin typeface="Montserrat"/>
                <a:cs typeface="Times New Roman" panose="02020603050405020304" pitchFamily="18" charset="0"/>
              </a:rPr>
              <a:t>СКЛ</a:t>
            </a:r>
            <a:r>
              <a:rPr lang="ru-RU" sz="1600" b="1" dirty="0">
                <a:latin typeface="Montserrat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Montserrat"/>
                <a:cs typeface="Times New Roman" panose="02020603050405020304" pitchFamily="18" charset="0"/>
              </a:rPr>
            </a:br>
            <a:r>
              <a:rPr lang="ru-RU" sz="1600" b="1" dirty="0">
                <a:latin typeface="Montserrat"/>
                <a:cs typeface="Times New Roman" panose="02020603050405020304" pitchFamily="18" charset="0"/>
              </a:rPr>
              <a:t>и проезда</a:t>
            </a:r>
            <a:br>
              <a:rPr lang="ru-RU" sz="1600" b="1" dirty="0">
                <a:latin typeface="Montserrat"/>
                <a:cs typeface="Times New Roman" panose="02020603050405020304" pitchFamily="18" charset="0"/>
              </a:rPr>
            </a:br>
            <a:r>
              <a:rPr lang="ru-RU" sz="1600" b="1" dirty="0">
                <a:latin typeface="Montserrat"/>
                <a:cs typeface="Times New Roman" panose="02020603050405020304" pitchFamily="18" charset="0"/>
              </a:rPr>
              <a:t>к месту </a:t>
            </a:r>
            <a:r>
              <a:rPr lang="ru-RU" sz="1600" b="1" dirty="0" smtClean="0">
                <a:latin typeface="Montserrat"/>
                <a:cs typeface="Times New Roman" panose="02020603050405020304" pitchFamily="18" charset="0"/>
              </a:rPr>
              <a:t>СКЛ </a:t>
            </a:r>
            <a:r>
              <a:rPr lang="ru-RU" sz="1600" b="1" dirty="0">
                <a:latin typeface="Montserrat"/>
                <a:cs typeface="Times New Roman" panose="02020603050405020304" pitchFamily="18" charset="0"/>
              </a:rPr>
              <a:t>и обратно (сверх ежегодно оплачиваемого отпуска) 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2592335" y="4370689"/>
            <a:ext cx="3543299" cy="40639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altLang="ru-RU" sz="1600" b="1" dirty="0">
                <a:solidFill>
                  <a:srgbClr val="58595B"/>
                </a:solidFill>
                <a:latin typeface="Montserrat"/>
                <a:cs typeface="Times New Roman" panose="02020603050405020304" pitchFamily="18" charset="0"/>
              </a:rPr>
              <a:t>        </a:t>
            </a:r>
            <a:r>
              <a:rPr lang="ru-RU" alt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20</a:t>
            </a:r>
            <a:r>
              <a:rPr lang="ru-RU" alt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% (объем средств может быть увеличен до 30% </a:t>
            </a:r>
            <a:r>
              <a:rPr lang="ru-RU" alt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сумм страховых взносов, при условии направления </a:t>
            </a:r>
            <a:r>
              <a:rPr lang="ru-RU" alt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дополнительного </a:t>
            </a:r>
            <a:r>
              <a:rPr lang="ru-RU" alt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объема средств на </a:t>
            </a:r>
            <a:r>
              <a:rPr lang="ru-RU" alt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СКЛ </a:t>
            </a:r>
            <a:r>
              <a:rPr lang="ru-RU" alt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/>
                <a:cs typeface="Times New Roman" panose="02020603050405020304" pitchFamily="18" charset="0"/>
              </a:rPr>
              <a:t>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законодательством)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Montserrat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913999" y="6268004"/>
            <a:ext cx="417030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425844" y="6268004"/>
            <a:ext cx="464922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736788" y="6252617"/>
            <a:ext cx="469550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1974210" y="6252617"/>
            <a:ext cx="514631" cy="4110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3533066" y="4470953"/>
            <a:ext cx="8293814" cy="3863473"/>
          </a:xfrm>
          <a:prstGeom prst="bracket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701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="" xmlns:a16="http://schemas.microsoft.com/office/drawing/2014/main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4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4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4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4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55" name="object 18">
            <a:extLst>
              <a:ext uri="{FF2B5EF4-FFF2-40B4-BE49-F238E27FC236}">
                <a16:creationId xmlns="" xmlns:a16="http://schemas.microsoft.com/office/drawing/2014/main" id="{BFB41907-EC50-D341-9E30-FF85C90895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4</a:t>
            </a:fld>
            <a:endParaRPr dirty="0"/>
          </a:p>
        </p:txBody>
      </p:sp>
      <p:sp>
        <p:nvSpPr>
          <p:cNvPr id="56" name="Заголовок 55"/>
          <p:cNvSpPr>
            <a:spLocks noGrp="1"/>
          </p:cNvSpPr>
          <p:nvPr>
            <p:ph type="title"/>
          </p:nvPr>
        </p:nvSpPr>
        <p:spPr>
          <a:xfrm>
            <a:off x="2295352" y="399440"/>
            <a:ext cx="14473608" cy="1892826"/>
          </a:xfrm>
        </p:spPr>
        <p:txBody>
          <a:bodyPr/>
          <a:lstStyle/>
          <a:p>
            <a:r>
              <a:rPr lang="ru-RU" dirty="0">
                <a:latin typeface="Montserrat-Medium"/>
              </a:rPr>
              <a:t>Финансовое обеспечение предупредительных мер носит </a:t>
            </a:r>
            <a:r>
              <a:rPr lang="ru-RU" dirty="0">
                <a:solidFill>
                  <a:srgbClr val="FF0000"/>
                </a:solidFill>
                <a:latin typeface="Montserrat-Medium"/>
              </a:rPr>
              <a:t>заявительный характер!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034726" y="1331849"/>
            <a:ext cx="6761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до 1 АВГУСТА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текущего календарного года</a:t>
            </a:r>
            <a:endParaRPr lang="ru-RU" sz="2400" b="1" i="1" dirty="0">
              <a:solidFill>
                <a:schemeClr val="accent5">
                  <a:lumMod val="50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369272" y="2211642"/>
            <a:ext cx="14587501" cy="312160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FontTx/>
              <a:buAutoNum type="arabicPeriod"/>
            </a:pPr>
            <a:r>
              <a:rPr lang="ru-RU" altLang="ru-RU" sz="2400" b="1" dirty="0" smtClean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Заявление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ФОПМ </a:t>
            </a:r>
            <a:r>
              <a:rPr lang="ru-RU" sz="2400" dirty="0" smtClean="0">
                <a:solidFill>
                  <a:schemeClr val="tx1"/>
                </a:solidFill>
                <a:latin typeface="Montserrat-SemiBold"/>
              </a:rPr>
              <a:t>без </a:t>
            </a:r>
            <a:r>
              <a:rPr lang="ru-RU" sz="2400" dirty="0">
                <a:solidFill>
                  <a:schemeClr val="tx1"/>
                </a:solidFill>
                <a:latin typeface="Montserrat-SemiBold"/>
              </a:rPr>
              <a:t>приложения </a:t>
            </a:r>
            <a:r>
              <a:rPr lang="ru-RU" sz="2400" dirty="0" smtClean="0">
                <a:solidFill>
                  <a:schemeClr val="tx1"/>
                </a:solidFill>
                <a:latin typeface="Montserrat-SemiBold"/>
              </a:rPr>
              <a:t>обосновывающих </a:t>
            </a:r>
            <a:r>
              <a:rPr lang="ru-RU" sz="2400" dirty="0">
                <a:solidFill>
                  <a:schemeClr val="tx1"/>
                </a:solidFill>
                <a:latin typeface="Montserrat-SemiBold"/>
              </a:rPr>
              <a:t>документов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(за исключением мероприятия, предусмотренного подпунктом «п» пункта 2 Правил, где необходимо предварительное согласование перечня приобретаемого оборудования в рамках модернизации основных производств</a:t>
            </a: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lvl="0" algn="just"/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.    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План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ФОПМ</a:t>
            </a:r>
          </a:p>
          <a:p>
            <a:pPr lvl="0" algn="just"/>
            <a:r>
              <a:rPr lang="ru-RU" altLang="ru-RU" sz="2400" b="1" i="1" dirty="0" smtClean="0">
                <a:solidFill>
                  <a:srgbClr val="7030A0"/>
                </a:solidFill>
                <a:latin typeface="Montserrat-SemiBold"/>
                <a:cs typeface="Times New Roman" panose="02020603050405020304" pitchFamily="18" charset="0"/>
              </a:rPr>
              <a:t>через </a:t>
            </a:r>
            <a:r>
              <a:rPr lang="ru-RU" altLang="ru-RU" sz="2400" b="1" i="1" dirty="0">
                <a:solidFill>
                  <a:srgbClr val="7030A0"/>
                </a:solidFill>
                <a:latin typeface="Montserrat-SemiBold"/>
                <a:cs typeface="Times New Roman" panose="02020603050405020304" pitchFamily="18" charset="0"/>
              </a:rPr>
              <a:t>Единый портал государственных услуг (ЕПГУ) - в электронной </a:t>
            </a:r>
            <a:r>
              <a:rPr lang="ru-RU" altLang="ru-RU" sz="2400" b="1" i="1" dirty="0" smtClean="0">
                <a:solidFill>
                  <a:srgbClr val="7030A0"/>
                </a:solidFill>
                <a:latin typeface="Montserrat-SemiBold"/>
                <a:cs typeface="Times New Roman" panose="02020603050405020304" pitchFamily="18" charset="0"/>
              </a:rPr>
              <a:t>форме (предпочтительно), </a:t>
            </a:r>
            <a:r>
              <a:rPr lang="ru-RU" altLang="ru-RU" sz="2400" i="1" dirty="0" smtClean="0">
                <a:solidFill>
                  <a:srgbClr val="7030A0"/>
                </a:solidFill>
                <a:latin typeface="Montserrat-SemiBold"/>
                <a:cs typeface="Times New Roman" panose="02020603050405020304" pitchFamily="18" charset="0"/>
              </a:rPr>
              <a:t>по почте, в клиентский центр ОСФР или через МФЦ  </a:t>
            </a:r>
            <a:r>
              <a:rPr lang="ru-RU" altLang="ru-RU" sz="2400" dirty="0" smtClean="0">
                <a:solidFill>
                  <a:schemeClr val="tx1"/>
                </a:solidFill>
                <a:latin typeface="Montserrat-SemiBold"/>
                <a:cs typeface="Times New Roman" panose="02020603050405020304" pitchFamily="18" charset="0"/>
              </a:rPr>
              <a:t>без дополнительных документов </a:t>
            </a:r>
            <a:endParaRPr lang="ru-RU" sz="2400" dirty="0">
              <a:solidFill>
                <a:schemeClr val="tx1"/>
              </a:solidFill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98499" y="2079299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</a:t>
            </a:r>
            <a:r>
              <a:rPr lang="ru-RU" sz="2667" dirty="0">
                <a:solidFill>
                  <a:schemeClr val="tx1"/>
                </a:solidFill>
                <a:latin typeface="Montserrat-SemiBold"/>
              </a:rPr>
              <a:t>1.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8667" y="5732461"/>
            <a:ext cx="14598719" cy="21389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ru-RU" sz="2400" b="1" dirty="0">
                <a:solidFill>
                  <a:prstClr val="black"/>
                </a:solidFill>
                <a:latin typeface="Montserrat-Medium"/>
              </a:rPr>
              <a:t>Решение по изменениям в план ФОПМ </a:t>
            </a:r>
            <a:r>
              <a:rPr lang="ru-RU" sz="2400" b="1" u="sng" dirty="0">
                <a:solidFill>
                  <a:prstClr val="black"/>
                </a:solidFill>
                <a:latin typeface="Montserrat-Medium"/>
              </a:rPr>
              <a:t>в пределах разрешённой суммы </a:t>
            </a:r>
            <a:r>
              <a:rPr lang="ru-RU" sz="2400" b="1" dirty="0">
                <a:solidFill>
                  <a:prstClr val="black"/>
                </a:solidFill>
                <a:latin typeface="Montserrat-Medium"/>
              </a:rPr>
              <a:t>принимается страхователем самостоятельно </a:t>
            </a:r>
            <a:endParaRPr lang="ru-RU" sz="2400" b="1" i="1" dirty="0">
              <a:solidFill>
                <a:prstClr val="black"/>
              </a:solidFill>
              <a:latin typeface="Montserrat-Medium"/>
            </a:endParaRPr>
          </a:p>
          <a:p>
            <a:endParaRPr lang="ru-RU" sz="1867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10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="" xmlns:a16="http://schemas.microsoft.com/office/drawing/2014/main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4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4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4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4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4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4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5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5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5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5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55" name="object 18">
            <a:extLst>
              <a:ext uri="{FF2B5EF4-FFF2-40B4-BE49-F238E27FC236}">
                <a16:creationId xmlns="" xmlns:a16="http://schemas.microsoft.com/office/drawing/2014/main" id="{BFB41907-EC50-D341-9E30-FF85C90895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5</a:t>
            </a:fld>
            <a:endParaRPr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71509" y="3563888"/>
            <a:ext cx="13393489" cy="199869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Дополнительное Заявление и План ФОПМ = сумма разницы между  расчётным объёмом средств (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V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расч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.) и суммой ФОПМ в решении по первоначальному заявлению (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V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согл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.) 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Доп. Сумма=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V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расч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. -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V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согл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777891" y="1373402"/>
            <a:ext cx="133934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н</a:t>
            </a:r>
            <a:r>
              <a:rPr lang="ru-RU" altLang="ru-RU" sz="2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е позднее 15 ОКТЯБРЯ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Montserrat-Medium"/>
                <a:cs typeface="Times New Roman" panose="02020603050405020304" pitchFamily="18" charset="0"/>
              </a:rPr>
              <a:t>текущего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Montserrat-Medium"/>
                <a:cs typeface="Times New Roman" panose="02020603050405020304" pitchFamily="18" charset="0"/>
              </a:rPr>
              <a:t>календарного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Montserrat-Medium"/>
                <a:cs typeface="Times New Roman" panose="02020603050405020304" pitchFamily="18" charset="0"/>
              </a:rPr>
              <a:t>года</a:t>
            </a:r>
          </a:p>
          <a:p>
            <a:pPr algn="ctr"/>
            <a:endParaRPr lang="ru-RU" altLang="ru-RU" sz="2400" b="1" dirty="0" smtClean="0">
              <a:solidFill>
                <a:schemeClr val="accent5">
                  <a:lumMod val="50000"/>
                </a:schemeClr>
              </a:solidFill>
              <a:latin typeface="Montserrat-Medium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Montserrat-SemiBold"/>
              </a:rPr>
              <a:t>(П.7) Страхователь вправе:</a:t>
            </a:r>
          </a:p>
          <a:p>
            <a:pPr algn="just"/>
            <a:r>
              <a:rPr lang="ru-RU" sz="2400" b="1" dirty="0" smtClean="0">
                <a:latin typeface="Montserrat-SemiBold"/>
              </a:rPr>
              <a:t> </a:t>
            </a:r>
            <a:r>
              <a:rPr lang="ru-RU" sz="2800" b="1" dirty="0" smtClean="0">
                <a:latin typeface="Montserrat-SemiBold"/>
              </a:rPr>
              <a:t>1</a:t>
            </a:r>
            <a:r>
              <a:rPr lang="ru-RU" sz="2800" dirty="0" smtClean="0">
                <a:latin typeface="Montserrat-SemiBold"/>
              </a:rPr>
              <a:t>. </a:t>
            </a:r>
            <a:r>
              <a:rPr lang="ru-RU" sz="2800" b="1" dirty="0" smtClean="0">
                <a:latin typeface="Montserrat-SemiBold"/>
              </a:rPr>
              <a:t>дополнительно</a:t>
            </a:r>
            <a:r>
              <a:rPr lang="ru-RU" sz="2800" dirty="0" smtClean="0">
                <a:latin typeface="Montserrat-SemiBold"/>
              </a:rPr>
              <a:t> подать заявление </a:t>
            </a:r>
            <a:r>
              <a:rPr lang="ru-RU" sz="2800" dirty="0">
                <a:latin typeface="Montserrat-SemiBold"/>
              </a:rPr>
              <a:t>и </a:t>
            </a:r>
            <a:r>
              <a:rPr lang="ru-RU" sz="2800" dirty="0" smtClean="0">
                <a:latin typeface="Montserrat-SemiBold"/>
              </a:rPr>
              <a:t>план ФОПМ </a:t>
            </a:r>
            <a:r>
              <a:rPr lang="ru-RU" sz="2800" b="1" dirty="0" smtClean="0">
                <a:latin typeface="Montserrat-SemiBold"/>
              </a:rPr>
              <a:t>об увеличении средств.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77890" y="5933300"/>
            <a:ext cx="13393489" cy="19986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. Обратиться с заявлением и планом ФОПМ </a:t>
            </a:r>
            <a:r>
              <a:rPr lang="ru-RU" sz="2800" b="1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об уменьшении средств</a:t>
            </a:r>
          </a:p>
          <a:p>
            <a:r>
              <a:rPr lang="ru-RU" sz="2800" dirty="0" smtClean="0">
                <a:solidFill>
                  <a:srgbClr val="C00000"/>
                </a:solidFill>
                <a:latin typeface="Montserrat-SemiBold"/>
                <a:cs typeface="Times New Roman" panose="02020603050405020304" pitchFamily="18" charset="0"/>
              </a:rPr>
              <a:t>(в случае неполного использования разрешенной суммы ФОПМ)</a:t>
            </a:r>
          </a:p>
        </p:txBody>
      </p:sp>
    </p:spTree>
    <p:extLst>
      <p:ext uri="{BB962C8B-B14F-4D97-AF65-F5344CB8AC3E}">
        <p14:creationId xmlns:p14="http://schemas.microsoft.com/office/powerpoint/2010/main" xmlns="" val="373448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E8CCDA7-6B73-544A-A642-AF3C1B554FA9}"/>
              </a:ext>
            </a:extLst>
          </p:cNvPr>
          <p:cNvSpPr/>
          <p:nvPr/>
        </p:nvSpPr>
        <p:spPr>
          <a:xfrm>
            <a:off x="0" y="4749800"/>
            <a:ext cx="6226811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3">
            <a:extLst>
              <a:ext uri="{FF2B5EF4-FFF2-40B4-BE49-F238E27FC236}">
                <a16:creationId xmlns:a16="http://schemas.microsoft.com/office/drawing/2014/main" xmlns="" id="{BDF85312-D25B-9B40-ADC3-61FC7DB3A4EC}"/>
              </a:ext>
            </a:extLst>
          </p:cNvPr>
          <p:cNvSpPr/>
          <p:nvPr/>
        </p:nvSpPr>
        <p:spPr>
          <a:xfrm>
            <a:off x="9953032" y="7012"/>
            <a:ext cx="6303011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8">
            <a:extLst>
              <a:ext uri="{FF2B5EF4-FFF2-40B4-BE49-F238E27FC236}">
                <a16:creationId xmlns:a16="http://schemas.microsoft.com/office/drawing/2014/main" xmlns="" id="{BFB41907-EC50-D341-9E30-FF85C90895F5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15893301" y="8777964"/>
            <a:ext cx="160655" cy="839332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099">
              <a:spcBef>
                <a:spcPts val="65"/>
              </a:spcBef>
            </a:pPr>
            <a:fld id="{81D60167-4931-47E6-BA6A-407CBD079E47}" type="slidenum">
              <a:rPr dirty="0"/>
              <a:pPr marL="38099">
                <a:spcBef>
                  <a:spcPts val="65"/>
                </a:spcBef>
              </a:pPr>
              <a:t>6</a:t>
            </a:fld>
            <a:endParaRPr dirty="0"/>
          </a:p>
        </p:txBody>
      </p:sp>
      <p:sp>
        <p:nvSpPr>
          <p:cNvPr id="56" name="Заголовок 55"/>
          <p:cNvSpPr>
            <a:spLocks noGrp="1"/>
          </p:cNvSpPr>
          <p:nvPr>
            <p:ph type="title"/>
          </p:nvPr>
        </p:nvSpPr>
        <p:spPr>
          <a:xfrm>
            <a:off x="0" y="577125"/>
            <a:ext cx="16256043" cy="630943"/>
          </a:xfrm>
        </p:spPr>
        <p:txBody>
          <a:bodyPr>
            <a:norm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32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Montserrat-Medium"/>
              </a:rPr>
              <a:t>ЗАЯВЛЕНИЕ О ВОЗМЕЩЕНИИ ПРОИЗВЕДЕННЫХ РАСХОДОВ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34993" y="1753341"/>
            <a:ext cx="1498237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до 15 НОЯБРЯ </a:t>
            </a:r>
            <a:r>
              <a:rPr lang="ru-RU" altLang="ru-RU" sz="3200" b="1" dirty="0">
                <a:solidFill>
                  <a:schemeClr val="accent5">
                    <a:lumMod val="50000"/>
                  </a:schemeClr>
                </a:solidFill>
                <a:latin typeface="Montserrat-Medium"/>
                <a:cs typeface="Times New Roman" panose="02020603050405020304" pitchFamily="18" charset="0"/>
              </a:rPr>
              <a:t>текущего календарного года</a:t>
            </a:r>
          </a:p>
          <a:p>
            <a:pPr algn="ctr"/>
            <a:endParaRPr lang="ru-RU" altLang="ru-RU" sz="3200" b="1" dirty="0">
              <a:latin typeface="Montserrat-Medium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Montserrat-Medium"/>
              </a:rPr>
              <a:t>Обращение </a:t>
            </a:r>
            <a:r>
              <a:rPr lang="ru-RU" sz="3200" b="1" dirty="0">
                <a:latin typeface="Montserrat-Medium"/>
              </a:rPr>
              <a:t>с заявлением о возмещении </a:t>
            </a:r>
            <a:r>
              <a:rPr lang="ru-RU" sz="3200" dirty="0">
                <a:latin typeface="Montserrat-Medium"/>
              </a:rPr>
              <a:t>произведённых расходов с приложением подтверждающих документов, в соответствии с пунктами 10, 11 Правил ФОПМ (Приказ Минтруда России от 11.07.2024. №347н)</a:t>
            </a:r>
          </a:p>
          <a:p>
            <a:pPr algn="just"/>
            <a:endParaRPr lang="ru-RU" sz="3200" dirty="0">
              <a:latin typeface="Montserrat-Medium"/>
            </a:endParaRPr>
          </a:p>
          <a:p>
            <a:pPr algn="ctr"/>
            <a:r>
              <a:rPr lang="ru-RU" sz="3200" dirty="0">
                <a:latin typeface="Montserrat-Medium"/>
              </a:rPr>
              <a:t>! Допускается  подача нескольких заявлений о возмещении </a:t>
            </a:r>
          </a:p>
          <a:p>
            <a:pPr algn="ctr"/>
            <a:r>
              <a:rPr lang="ru-RU" sz="3200" dirty="0">
                <a:latin typeface="Montserrat-Medium"/>
              </a:rPr>
              <a:t>- по мере выполнения мероприятий</a:t>
            </a:r>
          </a:p>
          <a:p>
            <a:pPr algn="ctr"/>
            <a:endParaRPr lang="ru-RU" sz="3200" b="1" dirty="0">
              <a:latin typeface="Montserrat-Medium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solidFill>
                <a:srgbClr val="4818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91297" y="6533330"/>
            <a:ext cx="15433359" cy="13467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>
                <a:solidFill>
                  <a:srgbClr val="FF0000"/>
                </a:solidFill>
                <a:latin typeface="Montserrat-SemiBold"/>
              </a:rPr>
              <a:t>! </a:t>
            </a:r>
            <a:r>
              <a:rPr lang="ru-RU" sz="3200" b="1" dirty="0">
                <a:solidFill>
                  <a:schemeClr val="tx1"/>
                </a:solidFill>
                <a:latin typeface="Montserrat-SemiBold"/>
              </a:rPr>
              <a:t>П</a:t>
            </a:r>
            <a:r>
              <a:rPr lang="ru-RU" sz="3200" b="1" dirty="0">
                <a:solidFill>
                  <a:prstClr val="black"/>
                </a:solidFill>
                <a:latin typeface="Montserrat-SemiBold"/>
              </a:rPr>
              <a:t>одача заявлений на возмещение расходов осуществляется через ЕПГУ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180566" y="260893"/>
            <a:ext cx="914452" cy="1075527"/>
            <a:chOff x="634994" y="480009"/>
            <a:chExt cx="914452" cy="1075526"/>
          </a:xfrm>
        </p:grpSpPr>
        <p:pic>
          <p:nvPicPr>
            <p:cNvPr id="23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24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26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28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29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31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32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33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34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35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99245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/>
          <p:nvPr/>
        </p:nvSpPr>
        <p:spPr>
          <a:xfrm>
            <a:off x="7061300" y="942711"/>
            <a:ext cx="3319228" cy="34362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 defTabSz="599002" eaLnBrk="0" fontAlgn="base" hangingPunct="0">
              <a:spcBef>
                <a:spcPts val="120"/>
              </a:spcBef>
              <a:spcAft>
                <a:spcPct val="0"/>
              </a:spcAft>
            </a:pPr>
            <a:r>
              <a:rPr lang="ru-RU" sz="2133" spc="11" dirty="0" smtClean="0">
                <a:solidFill>
                  <a:srgbClr val="C00000"/>
                </a:solidFill>
                <a:cs typeface="Montserrat"/>
              </a:rPr>
              <a:t>Не позднее 15 октября 2026</a:t>
            </a:r>
            <a:endParaRPr sz="2133" dirty="0">
              <a:solidFill>
                <a:srgbClr val="C00000"/>
              </a:solidFill>
              <a:cs typeface="Montserra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00192" y="1070954"/>
            <a:ext cx="3275680" cy="34362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 defTabSz="599002" eaLnBrk="0" fontAlgn="base" hangingPunct="0">
              <a:spcBef>
                <a:spcPts val="120"/>
              </a:spcBef>
              <a:spcAft>
                <a:spcPct val="0"/>
              </a:spcAft>
            </a:pPr>
            <a:r>
              <a:rPr lang="ru-RU" sz="2133" spc="11" dirty="0" smtClean="0">
                <a:solidFill>
                  <a:srgbClr val="C00000"/>
                </a:solidFill>
                <a:cs typeface="Montserrat"/>
              </a:rPr>
              <a:t>Не позднее 31 июля 2026</a:t>
            </a:r>
            <a:endParaRPr sz="2133" dirty="0">
              <a:solidFill>
                <a:srgbClr val="C00000"/>
              </a:solidFill>
              <a:cs typeface="Montserra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16741" y="2771338"/>
            <a:ext cx="2375028" cy="1443984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algn="ctr" defTabSz="599002" eaLnBrk="0" fontAlgn="base" hangingPunct="0">
              <a:lnSpc>
                <a:spcPts val="1820"/>
              </a:lnSpc>
              <a:spcBef>
                <a:spcPts val="459"/>
              </a:spcBef>
              <a:spcAft>
                <a:spcPct val="0"/>
              </a:spcAft>
            </a:pPr>
            <a:r>
              <a:rPr lang="ru-RU" sz="1600" dirty="0">
                <a:solidFill>
                  <a:srgbClr val="000000"/>
                </a:solidFill>
              </a:rPr>
              <a:t>Для получения </a:t>
            </a:r>
            <a:r>
              <a:rPr lang="ru-RU" sz="2000" b="1" dirty="0">
                <a:solidFill>
                  <a:srgbClr val="000000"/>
                </a:solidFill>
              </a:rPr>
              <a:t>разрешения </a:t>
            </a:r>
            <a:r>
              <a:rPr lang="ru-RU" sz="1600" dirty="0">
                <a:solidFill>
                  <a:srgbClr val="000000"/>
                </a:solidFill>
              </a:rPr>
              <a:t>о финансовом обеспечении предупредительных </a:t>
            </a:r>
            <a:r>
              <a:rPr lang="ru-RU" sz="1600" dirty="0" smtClean="0">
                <a:solidFill>
                  <a:srgbClr val="000000"/>
                </a:solidFill>
              </a:rPr>
              <a:t>мер (без приложения документов)</a:t>
            </a:r>
            <a:endParaRPr sz="1600" dirty="0">
              <a:solidFill>
                <a:srgbClr val="FFFFFF"/>
              </a:solidFill>
              <a:cs typeface="Montserra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81492" y="2631863"/>
            <a:ext cx="3700608" cy="2200601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- </a:t>
            </a:r>
            <a:r>
              <a:rPr lang="ru-RU" sz="2000" b="1" dirty="0" smtClean="0"/>
              <a:t>об увеличении </a:t>
            </a:r>
            <a:r>
              <a:rPr lang="ru-RU" sz="2000" b="1" dirty="0"/>
              <a:t>суммы </a:t>
            </a:r>
            <a:r>
              <a:rPr lang="ru-RU" sz="2000" b="1" dirty="0" smtClean="0"/>
              <a:t>ФОПМ </a:t>
            </a:r>
            <a:r>
              <a:rPr lang="ru-RU" sz="1600" dirty="0" smtClean="0"/>
              <a:t>(разница между предельной суммой и суммой по </a:t>
            </a:r>
          </a:p>
          <a:p>
            <a:pPr algn="ctr"/>
            <a:r>
              <a:rPr lang="ru-RU" sz="1600" dirty="0" smtClean="0"/>
              <a:t>1 заявлению);</a:t>
            </a:r>
            <a:endParaRPr lang="ru-RU" sz="1600" dirty="0"/>
          </a:p>
          <a:p>
            <a:pPr algn="ctr"/>
            <a:r>
              <a:rPr lang="ru-RU" sz="1600" dirty="0" smtClean="0"/>
              <a:t>- </a:t>
            </a:r>
            <a:r>
              <a:rPr lang="ru-RU" sz="2000" b="1" dirty="0" smtClean="0">
                <a:solidFill>
                  <a:srgbClr val="C00000"/>
                </a:solidFill>
              </a:rPr>
              <a:t>об уменьшении </a:t>
            </a:r>
            <a:r>
              <a:rPr lang="ru-RU" sz="2000" b="1" dirty="0">
                <a:solidFill>
                  <a:srgbClr val="C00000"/>
                </a:solidFill>
              </a:rPr>
              <a:t>суммы </a:t>
            </a:r>
            <a:r>
              <a:rPr lang="ru-RU" sz="2000" b="1" dirty="0" smtClean="0">
                <a:solidFill>
                  <a:srgbClr val="C00000"/>
                </a:solidFill>
              </a:rPr>
              <a:t>ФОПМ </a:t>
            </a:r>
          </a:p>
          <a:p>
            <a:pPr algn="ctr"/>
            <a:r>
              <a:rPr lang="ru-RU" sz="1600" dirty="0"/>
              <a:t>(в случае недоиспользования согласованной суммы)</a:t>
            </a:r>
          </a:p>
          <a:p>
            <a:pPr marL="12700" marR="5080" algn="ctr" defTabSz="599002" eaLnBrk="0" fontAlgn="base" hangingPunct="0">
              <a:lnSpc>
                <a:spcPts val="1820"/>
              </a:lnSpc>
              <a:spcBef>
                <a:spcPts val="459"/>
              </a:spcBef>
              <a:spcAft>
                <a:spcPct val="0"/>
              </a:spcAft>
            </a:pPr>
            <a:endParaRPr sz="1600" dirty="0"/>
          </a:p>
        </p:txBody>
      </p:sp>
      <p:sp>
        <p:nvSpPr>
          <p:cNvPr id="26" name="object 26"/>
          <p:cNvSpPr txBox="1"/>
          <p:nvPr/>
        </p:nvSpPr>
        <p:spPr>
          <a:xfrm>
            <a:off x="10489702" y="2790138"/>
            <a:ext cx="3073491" cy="1277272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algn="ctr" defTabSz="599002" eaLnBrk="0" fontAlgn="base" hangingPunct="0">
              <a:lnSpc>
                <a:spcPts val="1820"/>
              </a:lnSpc>
              <a:spcBef>
                <a:spcPts val="459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0000"/>
                </a:solidFill>
              </a:rPr>
              <a:t>О возмещении</a:t>
            </a:r>
            <a:r>
              <a:rPr lang="ru-RU" sz="1600" dirty="0">
                <a:solidFill>
                  <a:srgbClr val="000000"/>
                </a:solidFill>
              </a:rPr>
              <a:t> произведенных расходов на оплату </a:t>
            </a:r>
            <a:br>
              <a:rPr lang="ru-RU" sz="1600" dirty="0">
                <a:solidFill>
                  <a:srgbClr val="000000"/>
                </a:solidFill>
              </a:rPr>
            </a:br>
            <a:r>
              <a:rPr lang="ru-RU" sz="1600" dirty="0">
                <a:solidFill>
                  <a:srgbClr val="000000"/>
                </a:solidFill>
              </a:rPr>
              <a:t>предупредительных </a:t>
            </a:r>
            <a:r>
              <a:rPr lang="ru-RU" sz="1600" dirty="0" smtClean="0">
                <a:solidFill>
                  <a:srgbClr val="000000"/>
                </a:solidFill>
              </a:rPr>
              <a:t>мер </a:t>
            </a:r>
            <a:r>
              <a:rPr lang="ru-RU" sz="1600" dirty="0" smtClean="0"/>
              <a:t> </a:t>
            </a:r>
          </a:p>
          <a:p>
            <a:pPr marL="12700" marR="5080" algn="ctr" defTabSz="599002" eaLnBrk="0" fontAlgn="base" hangingPunct="0">
              <a:lnSpc>
                <a:spcPts val="1820"/>
              </a:lnSpc>
              <a:spcBef>
                <a:spcPts val="459"/>
              </a:spcBef>
              <a:spcAft>
                <a:spcPct val="0"/>
              </a:spcAft>
            </a:pPr>
            <a:r>
              <a:rPr lang="ru-RU" sz="1600" dirty="0"/>
              <a:t>(</a:t>
            </a:r>
            <a:r>
              <a:rPr lang="ru-RU" sz="1600" dirty="0" smtClean="0"/>
              <a:t>с </a:t>
            </a:r>
            <a:r>
              <a:rPr lang="ru-RU" sz="1600" dirty="0"/>
              <a:t>приложением </a:t>
            </a:r>
            <a:r>
              <a:rPr lang="ru-RU" sz="1600" dirty="0" smtClean="0"/>
              <a:t>документов) </a:t>
            </a:r>
            <a:endParaRPr sz="1600" dirty="0">
              <a:solidFill>
                <a:srgbClr val="FFFFFF"/>
              </a:solidFill>
              <a:cs typeface="Montserra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465956" y="945477"/>
            <a:ext cx="3422684" cy="34362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defTabSz="599002" eaLnBrk="0" fontAlgn="base" hangingPunct="0">
              <a:spcBef>
                <a:spcPts val="120"/>
              </a:spcBef>
              <a:spcAft>
                <a:spcPct val="0"/>
              </a:spcAft>
            </a:pPr>
            <a:r>
              <a:rPr lang="ru-RU" sz="2133" spc="11" dirty="0">
                <a:solidFill>
                  <a:srgbClr val="004A82"/>
                </a:solidFill>
                <a:cs typeface="Montserrat"/>
              </a:rPr>
              <a:t>Не позднее </a:t>
            </a:r>
            <a:r>
              <a:rPr lang="ru-RU" sz="2133" spc="11" dirty="0" smtClean="0">
                <a:solidFill>
                  <a:srgbClr val="004A82"/>
                </a:solidFill>
                <a:cs typeface="Montserrat"/>
              </a:rPr>
              <a:t>15 ноября 2026</a:t>
            </a:r>
            <a:endParaRPr sz="2133" dirty="0">
              <a:solidFill>
                <a:srgbClr val="004A82"/>
              </a:solidFill>
              <a:cs typeface="Montserrat"/>
            </a:endParaRPr>
          </a:p>
        </p:txBody>
      </p:sp>
      <p:grpSp>
        <p:nvGrpSpPr>
          <p:cNvPr id="49" name="object 5"/>
          <p:cNvGrpSpPr/>
          <p:nvPr/>
        </p:nvGrpSpPr>
        <p:grpSpPr>
          <a:xfrm>
            <a:off x="5668598" y="4959580"/>
            <a:ext cx="5711437" cy="1066043"/>
            <a:chOff x="10664622" y="2224817"/>
            <a:chExt cx="4623397" cy="1333659"/>
          </a:xfrm>
        </p:grpSpPr>
        <p:sp>
          <p:nvSpPr>
            <p:cNvPr id="50" name="object 6"/>
            <p:cNvSpPr/>
            <p:nvPr/>
          </p:nvSpPr>
          <p:spPr>
            <a:xfrm>
              <a:off x="12975984" y="2224823"/>
              <a:ext cx="2312035" cy="1066165"/>
            </a:xfrm>
            <a:custGeom>
              <a:avLst/>
              <a:gdLst/>
              <a:ahLst/>
              <a:cxnLst/>
              <a:rect l="l" t="t" r="r" b="b"/>
              <a:pathLst>
                <a:path w="2312034" h="1066164">
                  <a:moveTo>
                    <a:pt x="1466011" y="299300"/>
                  </a:moveTo>
                  <a:lnTo>
                    <a:pt x="1462100" y="250748"/>
                  </a:lnTo>
                  <a:lnTo>
                    <a:pt x="1450759" y="204698"/>
                  </a:lnTo>
                  <a:lnTo>
                    <a:pt x="1432610" y="161747"/>
                  </a:lnTo>
                  <a:lnTo>
                    <a:pt x="1408264" y="122542"/>
                  </a:lnTo>
                  <a:lnTo>
                    <a:pt x="1378356" y="87655"/>
                  </a:lnTo>
                  <a:lnTo>
                    <a:pt x="1343469" y="57746"/>
                  </a:lnTo>
                  <a:lnTo>
                    <a:pt x="1304264" y="33401"/>
                  </a:lnTo>
                  <a:lnTo>
                    <a:pt x="1261313" y="15252"/>
                  </a:lnTo>
                  <a:lnTo>
                    <a:pt x="1215263" y="3911"/>
                  </a:lnTo>
                  <a:lnTo>
                    <a:pt x="1166710" y="0"/>
                  </a:lnTo>
                  <a:lnTo>
                    <a:pt x="1118158" y="3911"/>
                  </a:lnTo>
                  <a:lnTo>
                    <a:pt x="1072108" y="15252"/>
                  </a:lnTo>
                  <a:lnTo>
                    <a:pt x="1029157" y="33401"/>
                  </a:lnTo>
                  <a:lnTo>
                    <a:pt x="989952" y="57746"/>
                  </a:lnTo>
                  <a:lnTo>
                    <a:pt x="955078" y="87655"/>
                  </a:lnTo>
                  <a:lnTo>
                    <a:pt x="925156" y="122542"/>
                  </a:lnTo>
                  <a:lnTo>
                    <a:pt x="900811" y="161747"/>
                  </a:lnTo>
                  <a:lnTo>
                    <a:pt x="882662" y="204698"/>
                  </a:lnTo>
                  <a:lnTo>
                    <a:pt x="871321" y="250748"/>
                  </a:lnTo>
                  <a:lnTo>
                    <a:pt x="867410" y="299300"/>
                  </a:lnTo>
                  <a:lnTo>
                    <a:pt x="871321" y="347853"/>
                  </a:lnTo>
                  <a:lnTo>
                    <a:pt x="882662" y="393903"/>
                  </a:lnTo>
                  <a:lnTo>
                    <a:pt x="900811" y="436854"/>
                  </a:lnTo>
                  <a:lnTo>
                    <a:pt x="925156" y="476059"/>
                  </a:lnTo>
                  <a:lnTo>
                    <a:pt x="955078" y="510933"/>
                  </a:lnTo>
                  <a:lnTo>
                    <a:pt x="989952" y="540854"/>
                  </a:lnTo>
                  <a:lnTo>
                    <a:pt x="1029157" y="565200"/>
                  </a:lnTo>
                  <a:lnTo>
                    <a:pt x="1072108" y="583349"/>
                  </a:lnTo>
                  <a:lnTo>
                    <a:pt x="1118158" y="594690"/>
                  </a:lnTo>
                  <a:lnTo>
                    <a:pt x="1166710" y="598601"/>
                  </a:lnTo>
                  <a:lnTo>
                    <a:pt x="1215263" y="594690"/>
                  </a:lnTo>
                  <a:lnTo>
                    <a:pt x="1261313" y="583349"/>
                  </a:lnTo>
                  <a:lnTo>
                    <a:pt x="1304264" y="565200"/>
                  </a:lnTo>
                  <a:lnTo>
                    <a:pt x="1343469" y="540854"/>
                  </a:lnTo>
                  <a:lnTo>
                    <a:pt x="1378356" y="510933"/>
                  </a:lnTo>
                  <a:lnTo>
                    <a:pt x="1408264" y="476059"/>
                  </a:lnTo>
                  <a:lnTo>
                    <a:pt x="1432610" y="436854"/>
                  </a:lnTo>
                  <a:lnTo>
                    <a:pt x="1450759" y="393903"/>
                  </a:lnTo>
                  <a:lnTo>
                    <a:pt x="1462100" y="347853"/>
                  </a:lnTo>
                  <a:lnTo>
                    <a:pt x="1466011" y="299300"/>
                  </a:lnTo>
                  <a:close/>
                </a:path>
                <a:path w="2312034" h="1066164">
                  <a:moveTo>
                    <a:pt x="2311527" y="980503"/>
                  </a:moveTo>
                  <a:lnTo>
                    <a:pt x="2304808" y="947254"/>
                  </a:lnTo>
                  <a:lnTo>
                    <a:pt x="2286495" y="920089"/>
                  </a:lnTo>
                  <a:lnTo>
                    <a:pt x="2259342" y="901788"/>
                  </a:lnTo>
                  <a:lnTo>
                    <a:pt x="2226081" y="895070"/>
                  </a:lnTo>
                  <a:lnTo>
                    <a:pt x="1268260" y="895070"/>
                  </a:lnTo>
                  <a:lnTo>
                    <a:pt x="1155763" y="782574"/>
                  </a:lnTo>
                  <a:lnTo>
                    <a:pt x="1043266" y="895070"/>
                  </a:lnTo>
                  <a:lnTo>
                    <a:pt x="0" y="895070"/>
                  </a:lnTo>
                  <a:lnTo>
                    <a:pt x="0" y="1065949"/>
                  </a:lnTo>
                  <a:lnTo>
                    <a:pt x="2226081" y="1065949"/>
                  </a:lnTo>
                  <a:lnTo>
                    <a:pt x="2259342" y="1059230"/>
                  </a:lnTo>
                  <a:lnTo>
                    <a:pt x="2286495" y="1040917"/>
                  </a:lnTo>
                  <a:lnTo>
                    <a:pt x="2304808" y="1013764"/>
                  </a:lnTo>
                  <a:lnTo>
                    <a:pt x="2311527" y="980503"/>
                  </a:lnTo>
                  <a:close/>
                </a:path>
              </a:pathLst>
            </a:custGeom>
            <a:solidFill>
              <a:srgbClr val="82BA44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51" name="object 7"/>
            <p:cNvSpPr/>
            <p:nvPr/>
          </p:nvSpPr>
          <p:spPr>
            <a:xfrm>
              <a:off x="13889292" y="2270702"/>
              <a:ext cx="507365" cy="507365"/>
            </a:xfrm>
            <a:custGeom>
              <a:avLst/>
              <a:gdLst/>
              <a:ahLst/>
              <a:cxnLst/>
              <a:rect l="l" t="t" r="r" b="b"/>
              <a:pathLst>
                <a:path w="507365" h="507364">
                  <a:moveTo>
                    <a:pt x="253415" y="0"/>
                  </a:moveTo>
                  <a:lnTo>
                    <a:pt x="207864" y="4082"/>
                  </a:lnTo>
                  <a:lnTo>
                    <a:pt x="164992" y="15854"/>
                  </a:lnTo>
                  <a:lnTo>
                    <a:pt x="125513" y="34599"/>
                  </a:lnTo>
                  <a:lnTo>
                    <a:pt x="90144" y="59601"/>
                  </a:lnTo>
                  <a:lnTo>
                    <a:pt x="59601" y="90144"/>
                  </a:lnTo>
                  <a:lnTo>
                    <a:pt x="34599" y="125513"/>
                  </a:lnTo>
                  <a:lnTo>
                    <a:pt x="15854" y="164992"/>
                  </a:lnTo>
                  <a:lnTo>
                    <a:pt x="4082" y="207864"/>
                  </a:lnTo>
                  <a:lnTo>
                    <a:pt x="0" y="253415"/>
                  </a:lnTo>
                  <a:lnTo>
                    <a:pt x="4082" y="298966"/>
                  </a:lnTo>
                  <a:lnTo>
                    <a:pt x="15854" y="341837"/>
                  </a:lnTo>
                  <a:lnTo>
                    <a:pt x="34599" y="381314"/>
                  </a:lnTo>
                  <a:lnTo>
                    <a:pt x="59601" y="416681"/>
                  </a:lnTo>
                  <a:lnTo>
                    <a:pt x="90144" y="447222"/>
                  </a:lnTo>
                  <a:lnTo>
                    <a:pt x="125513" y="472222"/>
                  </a:lnTo>
                  <a:lnTo>
                    <a:pt x="164992" y="490965"/>
                  </a:lnTo>
                  <a:lnTo>
                    <a:pt x="207864" y="502736"/>
                  </a:lnTo>
                  <a:lnTo>
                    <a:pt x="253415" y="506818"/>
                  </a:lnTo>
                  <a:lnTo>
                    <a:pt x="298966" y="502736"/>
                  </a:lnTo>
                  <a:lnTo>
                    <a:pt x="341837" y="490965"/>
                  </a:lnTo>
                  <a:lnTo>
                    <a:pt x="381314" y="472222"/>
                  </a:lnTo>
                  <a:lnTo>
                    <a:pt x="416681" y="447222"/>
                  </a:lnTo>
                  <a:lnTo>
                    <a:pt x="447222" y="416681"/>
                  </a:lnTo>
                  <a:lnTo>
                    <a:pt x="472222" y="381314"/>
                  </a:lnTo>
                  <a:lnTo>
                    <a:pt x="490965" y="341837"/>
                  </a:lnTo>
                  <a:lnTo>
                    <a:pt x="502736" y="298966"/>
                  </a:lnTo>
                  <a:lnTo>
                    <a:pt x="506818" y="253415"/>
                  </a:lnTo>
                  <a:lnTo>
                    <a:pt x="502736" y="207864"/>
                  </a:lnTo>
                  <a:lnTo>
                    <a:pt x="490965" y="164992"/>
                  </a:lnTo>
                  <a:lnTo>
                    <a:pt x="472222" y="125513"/>
                  </a:lnTo>
                  <a:lnTo>
                    <a:pt x="447222" y="90144"/>
                  </a:lnTo>
                  <a:lnTo>
                    <a:pt x="416681" y="59601"/>
                  </a:lnTo>
                  <a:lnTo>
                    <a:pt x="381314" y="34599"/>
                  </a:lnTo>
                  <a:lnTo>
                    <a:pt x="341837" y="15854"/>
                  </a:lnTo>
                  <a:lnTo>
                    <a:pt x="298966" y="4082"/>
                  </a:lnTo>
                  <a:lnTo>
                    <a:pt x="2534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52" name="object 8"/>
            <p:cNvSpPr/>
            <p:nvPr/>
          </p:nvSpPr>
          <p:spPr>
            <a:xfrm>
              <a:off x="14136370" y="2797746"/>
              <a:ext cx="12700" cy="760730"/>
            </a:xfrm>
            <a:custGeom>
              <a:avLst/>
              <a:gdLst/>
              <a:ahLst/>
              <a:cxnLst/>
              <a:rect l="l" t="t" r="r" b="b"/>
              <a:pathLst>
                <a:path w="12700" h="760729">
                  <a:moveTo>
                    <a:pt x="12661" y="0"/>
                  </a:moveTo>
                  <a:lnTo>
                    <a:pt x="0" y="0"/>
                  </a:lnTo>
                  <a:lnTo>
                    <a:pt x="0" y="760234"/>
                  </a:lnTo>
                  <a:lnTo>
                    <a:pt x="12661" y="760234"/>
                  </a:lnTo>
                  <a:lnTo>
                    <a:pt x="12661" y="0"/>
                  </a:lnTo>
                  <a:close/>
                </a:path>
              </a:pathLst>
            </a:custGeom>
            <a:solidFill>
              <a:srgbClr val="82BA44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60" name="object 16"/>
            <p:cNvSpPr/>
            <p:nvPr/>
          </p:nvSpPr>
          <p:spPr>
            <a:xfrm>
              <a:off x="11523806" y="2224817"/>
              <a:ext cx="598805" cy="598805"/>
            </a:xfrm>
            <a:custGeom>
              <a:avLst/>
              <a:gdLst/>
              <a:ahLst/>
              <a:cxnLst/>
              <a:rect l="l" t="t" r="r" b="b"/>
              <a:pathLst>
                <a:path w="598804" h="598805">
                  <a:moveTo>
                    <a:pt x="299300" y="0"/>
                  </a:moveTo>
                  <a:lnTo>
                    <a:pt x="250751" y="3917"/>
                  </a:lnTo>
                  <a:lnTo>
                    <a:pt x="204697" y="15258"/>
                  </a:lnTo>
                  <a:lnTo>
                    <a:pt x="161753" y="33406"/>
                  </a:lnTo>
                  <a:lnTo>
                    <a:pt x="122536" y="57746"/>
                  </a:lnTo>
                  <a:lnTo>
                    <a:pt x="87661" y="87661"/>
                  </a:lnTo>
                  <a:lnTo>
                    <a:pt x="57746" y="122536"/>
                  </a:lnTo>
                  <a:lnTo>
                    <a:pt x="33406" y="161753"/>
                  </a:lnTo>
                  <a:lnTo>
                    <a:pt x="15258" y="204697"/>
                  </a:lnTo>
                  <a:lnTo>
                    <a:pt x="3917" y="250751"/>
                  </a:lnTo>
                  <a:lnTo>
                    <a:pt x="0" y="299300"/>
                  </a:lnTo>
                  <a:lnTo>
                    <a:pt x="3917" y="347850"/>
                  </a:lnTo>
                  <a:lnTo>
                    <a:pt x="15258" y="393904"/>
                  </a:lnTo>
                  <a:lnTo>
                    <a:pt x="33406" y="436848"/>
                  </a:lnTo>
                  <a:lnTo>
                    <a:pt x="57746" y="476065"/>
                  </a:lnTo>
                  <a:lnTo>
                    <a:pt x="87661" y="510940"/>
                  </a:lnTo>
                  <a:lnTo>
                    <a:pt x="122536" y="540855"/>
                  </a:lnTo>
                  <a:lnTo>
                    <a:pt x="161753" y="565195"/>
                  </a:lnTo>
                  <a:lnTo>
                    <a:pt x="204697" y="583343"/>
                  </a:lnTo>
                  <a:lnTo>
                    <a:pt x="250751" y="594684"/>
                  </a:lnTo>
                  <a:lnTo>
                    <a:pt x="299300" y="598601"/>
                  </a:lnTo>
                  <a:lnTo>
                    <a:pt x="347850" y="594684"/>
                  </a:lnTo>
                  <a:lnTo>
                    <a:pt x="393904" y="583343"/>
                  </a:lnTo>
                  <a:lnTo>
                    <a:pt x="436848" y="565195"/>
                  </a:lnTo>
                  <a:lnTo>
                    <a:pt x="476065" y="540855"/>
                  </a:lnTo>
                  <a:lnTo>
                    <a:pt x="510940" y="510940"/>
                  </a:lnTo>
                  <a:lnTo>
                    <a:pt x="540855" y="476065"/>
                  </a:lnTo>
                  <a:lnTo>
                    <a:pt x="565195" y="436848"/>
                  </a:lnTo>
                  <a:lnTo>
                    <a:pt x="583343" y="393904"/>
                  </a:lnTo>
                  <a:lnTo>
                    <a:pt x="594684" y="347850"/>
                  </a:lnTo>
                  <a:lnTo>
                    <a:pt x="598601" y="299300"/>
                  </a:lnTo>
                  <a:lnTo>
                    <a:pt x="594684" y="250751"/>
                  </a:lnTo>
                  <a:lnTo>
                    <a:pt x="583343" y="204697"/>
                  </a:lnTo>
                  <a:lnTo>
                    <a:pt x="565195" y="161753"/>
                  </a:lnTo>
                  <a:lnTo>
                    <a:pt x="540855" y="122536"/>
                  </a:lnTo>
                  <a:lnTo>
                    <a:pt x="510940" y="87661"/>
                  </a:lnTo>
                  <a:lnTo>
                    <a:pt x="476065" y="57746"/>
                  </a:lnTo>
                  <a:lnTo>
                    <a:pt x="436848" y="33406"/>
                  </a:lnTo>
                  <a:lnTo>
                    <a:pt x="393904" y="15258"/>
                  </a:lnTo>
                  <a:lnTo>
                    <a:pt x="347850" y="3917"/>
                  </a:lnTo>
                  <a:lnTo>
                    <a:pt x="299300" y="0"/>
                  </a:lnTo>
                  <a:close/>
                </a:path>
              </a:pathLst>
            </a:custGeom>
            <a:solidFill>
              <a:srgbClr val="11D19B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61" name="object 17"/>
            <p:cNvSpPr/>
            <p:nvPr/>
          </p:nvSpPr>
          <p:spPr>
            <a:xfrm>
              <a:off x="11569697" y="2270702"/>
              <a:ext cx="507365" cy="507365"/>
            </a:xfrm>
            <a:custGeom>
              <a:avLst/>
              <a:gdLst/>
              <a:ahLst/>
              <a:cxnLst/>
              <a:rect l="l" t="t" r="r" b="b"/>
              <a:pathLst>
                <a:path w="507365" h="507364">
                  <a:moveTo>
                    <a:pt x="253415" y="0"/>
                  </a:moveTo>
                  <a:lnTo>
                    <a:pt x="207864" y="4082"/>
                  </a:lnTo>
                  <a:lnTo>
                    <a:pt x="164992" y="15854"/>
                  </a:lnTo>
                  <a:lnTo>
                    <a:pt x="125513" y="34599"/>
                  </a:lnTo>
                  <a:lnTo>
                    <a:pt x="90144" y="59601"/>
                  </a:lnTo>
                  <a:lnTo>
                    <a:pt x="59601" y="90144"/>
                  </a:lnTo>
                  <a:lnTo>
                    <a:pt x="34599" y="125513"/>
                  </a:lnTo>
                  <a:lnTo>
                    <a:pt x="15854" y="164992"/>
                  </a:lnTo>
                  <a:lnTo>
                    <a:pt x="4082" y="207864"/>
                  </a:lnTo>
                  <a:lnTo>
                    <a:pt x="0" y="253415"/>
                  </a:lnTo>
                  <a:lnTo>
                    <a:pt x="4082" y="298966"/>
                  </a:lnTo>
                  <a:lnTo>
                    <a:pt x="15854" y="341837"/>
                  </a:lnTo>
                  <a:lnTo>
                    <a:pt x="34599" y="381314"/>
                  </a:lnTo>
                  <a:lnTo>
                    <a:pt x="59601" y="416681"/>
                  </a:lnTo>
                  <a:lnTo>
                    <a:pt x="90144" y="447222"/>
                  </a:lnTo>
                  <a:lnTo>
                    <a:pt x="125513" y="472222"/>
                  </a:lnTo>
                  <a:lnTo>
                    <a:pt x="164992" y="490965"/>
                  </a:lnTo>
                  <a:lnTo>
                    <a:pt x="207864" y="502736"/>
                  </a:lnTo>
                  <a:lnTo>
                    <a:pt x="253415" y="506818"/>
                  </a:lnTo>
                  <a:lnTo>
                    <a:pt x="298966" y="502736"/>
                  </a:lnTo>
                  <a:lnTo>
                    <a:pt x="341837" y="490965"/>
                  </a:lnTo>
                  <a:lnTo>
                    <a:pt x="381314" y="472222"/>
                  </a:lnTo>
                  <a:lnTo>
                    <a:pt x="416681" y="447222"/>
                  </a:lnTo>
                  <a:lnTo>
                    <a:pt x="447222" y="416681"/>
                  </a:lnTo>
                  <a:lnTo>
                    <a:pt x="472222" y="381314"/>
                  </a:lnTo>
                  <a:lnTo>
                    <a:pt x="490965" y="341837"/>
                  </a:lnTo>
                  <a:lnTo>
                    <a:pt x="502736" y="298966"/>
                  </a:lnTo>
                  <a:lnTo>
                    <a:pt x="506818" y="253415"/>
                  </a:lnTo>
                  <a:lnTo>
                    <a:pt x="502736" y="207864"/>
                  </a:lnTo>
                  <a:lnTo>
                    <a:pt x="490965" y="164992"/>
                  </a:lnTo>
                  <a:lnTo>
                    <a:pt x="472222" y="125513"/>
                  </a:lnTo>
                  <a:lnTo>
                    <a:pt x="447222" y="90144"/>
                  </a:lnTo>
                  <a:lnTo>
                    <a:pt x="416681" y="59601"/>
                  </a:lnTo>
                  <a:lnTo>
                    <a:pt x="381314" y="34599"/>
                  </a:lnTo>
                  <a:lnTo>
                    <a:pt x="341837" y="15854"/>
                  </a:lnTo>
                  <a:lnTo>
                    <a:pt x="298966" y="4082"/>
                  </a:lnTo>
                  <a:lnTo>
                    <a:pt x="2534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62" name="object 18"/>
            <p:cNvSpPr/>
            <p:nvPr/>
          </p:nvSpPr>
          <p:spPr>
            <a:xfrm>
              <a:off x="10664622" y="2797746"/>
              <a:ext cx="2312035" cy="760730"/>
            </a:xfrm>
            <a:custGeom>
              <a:avLst/>
              <a:gdLst/>
              <a:ahLst/>
              <a:cxnLst/>
              <a:rect l="l" t="t" r="r" b="b"/>
              <a:pathLst>
                <a:path w="2312034" h="760729">
                  <a:moveTo>
                    <a:pt x="2311514" y="322148"/>
                  </a:moveTo>
                  <a:lnTo>
                    <a:pt x="1268247" y="322148"/>
                  </a:lnTo>
                  <a:lnTo>
                    <a:pt x="1164818" y="218719"/>
                  </a:lnTo>
                  <a:lnTo>
                    <a:pt x="1164818" y="0"/>
                  </a:lnTo>
                  <a:lnTo>
                    <a:pt x="1152144" y="0"/>
                  </a:lnTo>
                  <a:lnTo>
                    <a:pt x="1152144" y="213258"/>
                  </a:lnTo>
                  <a:lnTo>
                    <a:pt x="1043254" y="322148"/>
                  </a:lnTo>
                  <a:lnTo>
                    <a:pt x="0" y="322148"/>
                  </a:lnTo>
                  <a:lnTo>
                    <a:pt x="0" y="493026"/>
                  </a:lnTo>
                  <a:lnTo>
                    <a:pt x="1152144" y="493026"/>
                  </a:lnTo>
                  <a:lnTo>
                    <a:pt x="1152144" y="760234"/>
                  </a:lnTo>
                  <a:lnTo>
                    <a:pt x="1164818" y="760234"/>
                  </a:lnTo>
                  <a:lnTo>
                    <a:pt x="1164818" y="493026"/>
                  </a:lnTo>
                  <a:lnTo>
                    <a:pt x="2311514" y="493026"/>
                  </a:lnTo>
                  <a:lnTo>
                    <a:pt x="2311514" y="322148"/>
                  </a:lnTo>
                  <a:close/>
                </a:path>
              </a:pathLst>
            </a:custGeom>
            <a:solidFill>
              <a:srgbClr val="11D19B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  <p:sp>
        <p:nvSpPr>
          <p:cNvPr id="68" name="Прямоугольник 67"/>
          <p:cNvSpPr/>
          <p:nvPr/>
        </p:nvSpPr>
        <p:spPr>
          <a:xfrm>
            <a:off x="2852348" y="696723"/>
            <a:ext cx="3806124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990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133" b="1" dirty="0">
                <a:solidFill>
                  <a:srgbClr val="000000"/>
                </a:solidFill>
              </a:rPr>
              <a:t>1. </a:t>
            </a:r>
            <a:r>
              <a:rPr lang="ru-RU" altLang="ru-RU" sz="2133" b="1" u="sng" dirty="0">
                <a:solidFill>
                  <a:srgbClr val="000000"/>
                </a:solidFill>
              </a:rPr>
              <a:t>Сроки </a:t>
            </a:r>
            <a:r>
              <a:rPr lang="ru-RU" altLang="ru-RU" sz="2133" b="1" u="sng" dirty="0" smtClean="0">
                <a:solidFill>
                  <a:srgbClr val="000000"/>
                </a:solidFill>
              </a:rPr>
              <a:t>подачи заявлений</a:t>
            </a:r>
            <a:r>
              <a:rPr lang="ru-RU" altLang="ru-RU" sz="2133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2969323" y="4509401"/>
            <a:ext cx="5670976" cy="420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133" b="1" dirty="0">
                <a:solidFill>
                  <a:srgbClr val="000000"/>
                </a:solidFill>
              </a:rPr>
              <a:t>2. </a:t>
            </a:r>
            <a:r>
              <a:rPr lang="ru-RU" sz="2133" b="1" u="sng" dirty="0">
                <a:solidFill>
                  <a:srgbClr val="000000"/>
                </a:solidFill>
              </a:rPr>
              <a:t>Сроки принятия решения Отделением СФР</a:t>
            </a:r>
            <a:r>
              <a:rPr lang="ru-RU" sz="2133" b="1" dirty="0">
                <a:solidFill>
                  <a:srgbClr val="000000"/>
                </a:solidFill>
              </a:rPr>
              <a:t>:</a:t>
            </a:r>
            <a:endParaRPr lang="ru-RU" sz="2133" b="1" dirty="0">
              <a:solidFill>
                <a:srgbClr val="FFFFFF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471992" y="5815925"/>
            <a:ext cx="53603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80990" algn="just" defTabSz="599002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</a:rPr>
              <a:t>со дня получения заявления </a:t>
            </a:r>
            <a:r>
              <a:rPr lang="ru-RU" dirty="0" smtClean="0">
                <a:solidFill>
                  <a:srgbClr val="000000"/>
                </a:solidFill>
              </a:rPr>
              <a:t>о </a:t>
            </a:r>
            <a:r>
              <a:rPr lang="ru-RU" dirty="0">
                <a:solidFill>
                  <a:srgbClr val="000000"/>
                </a:solidFill>
              </a:rPr>
              <a:t>разрешении финансового обеспечения предупредительных мер; </a:t>
            </a:r>
          </a:p>
          <a:p>
            <a:pPr indent="-380990" algn="just" defTabSz="59900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</a:rPr>
              <a:t>в отношении  страхователей, у </a:t>
            </a:r>
            <a:r>
              <a:rPr lang="ru-RU" dirty="0" smtClean="0">
                <a:solidFill>
                  <a:srgbClr val="000000"/>
                </a:solidFill>
              </a:rPr>
              <a:t>которых приобретены приборы, устройства, оборудование стран-членов Евразийского экономического союза, </a:t>
            </a:r>
            <a:r>
              <a:rPr lang="ru-RU" dirty="0">
                <a:solidFill>
                  <a:srgbClr val="000000"/>
                </a:solidFill>
              </a:rPr>
              <a:t/>
            </a:r>
            <a:br>
              <a:rPr lang="ru-RU" dirty="0">
                <a:solidFill>
                  <a:srgbClr val="000000"/>
                </a:solidFill>
              </a:rPr>
            </a:br>
            <a:r>
              <a:rPr lang="ru-RU" dirty="0">
                <a:solidFill>
                  <a:srgbClr val="00B050"/>
                </a:solidFill>
              </a:rPr>
              <a:t>в течение </a:t>
            </a:r>
            <a:r>
              <a:rPr lang="ru-RU" dirty="0" smtClean="0">
                <a:solidFill>
                  <a:srgbClr val="00B050"/>
                </a:solidFill>
              </a:rPr>
              <a:t>2 </a:t>
            </a:r>
            <a:r>
              <a:rPr lang="ru-RU" dirty="0">
                <a:solidFill>
                  <a:srgbClr val="00B050"/>
                </a:solidFill>
              </a:rPr>
              <a:t>рабочих дней </a:t>
            </a:r>
            <a:r>
              <a:rPr lang="ru-RU" dirty="0">
                <a:solidFill>
                  <a:srgbClr val="000000"/>
                </a:solidFill>
              </a:rPr>
              <a:t>направляет заявление и полный комплект документов, а также проект решения на согласование в </a:t>
            </a:r>
            <a:r>
              <a:rPr lang="ru-RU" dirty="0" smtClean="0">
                <a:solidFill>
                  <a:srgbClr val="000000"/>
                </a:solidFill>
              </a:rPr>
              <a:t> СФР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295845" y="4884603"/>
            <a:ext cx="3283112" cy="74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133" dirty="0">
                <a:solidFill>
                  <a:srgbClr val="00B050"/>
                </a:solidFill>
              </a:rPr>
              <a:t>в течение 10 рабочих дней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8973608" y="5805601"/>
            <a:ext cx="4834621" cy="3149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59900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</a:rPr>
              <a:t>со </a:t>
            </a:r>
            <a:r>
              <a:rPr lang="ru-RU" dirty="0">
                <a:solidFill>
                  <a:srgbClr val="000000"/>
                </a:solidFill>
              </a:rPr>
              <a:t>дня получения заявления о возмещении произведенных расходов на оплату предупредительных мер и полного пакета </a:t>
            </a:r>
            <a:r>
              <a:rPr lang="ru-RU" dirty="0" smtClean="0">
                <a:solidFill>
                  <a:srgbClr val="000000"/>
                </a:solidFill>
              </a:rPr>
              <a:t>документов</a:t>
            </a:r>
            <a:r>
              <a:rPr lang="ru-RU" dirty="0">
                <a:solidFill>
                  <a:srgbClr val="000000"/>
                </a:solidFill>
              </a:rPr>
              <a:t>;</a:t>
            </a:r>
            <a:endParaRPr lang="ru-RU" dirty="0" smtClean="0">
              <a:solidFill>
                <a:srgbClr val="000000"/>
              </a:solidFill>
            </a:endParaRPr>
          </a:p>
          <a:p>
            <a:pPr marL="342900" indent="-342900" algn="just" defTabSz="59900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</a:rPr>
              <a:t>в течении 5 рабочих дней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0000"/>
                </a:solidFill>
              </a:rPr>
              <a:t>страхователь вправе устранить нарушения и представить документы;</a:t>
            </a:r>
          </a:p>
          <a:p>
            <a:pPr marL="342900" indent="-342900" algn="just" defTabSz="59900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B050"/>
                </a:solidFill>
              </a:rPr>
              <a:t>в течении 3 рабочих дней </a:t>
            </a:r>
            <a:r>
              <a:rPr lang="ru-RU" dirty="0" smtClean="0">
                <a:solidFill>
                  <a:srgbClr val="000000"/>
                </a:solidFill>
              </a:rPr>
              <a:t>направляет решение о возмещении или об отказе в возмещении расходов.</a:t>
            </a:r>
          </a:p>
          <a:p>
            <a:pPr marL="342900" indent="-342900" defTabSz="59900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sz="1867" dirty="0">
              <a:solidFill>
                <a:srgbClr val="000000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0953495" y="4795094"/>
            <a:ext cx="3194873" cy="74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9900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133" dirty="0">
                <a:solidFill>
                  <a:srgbClr val="00B050"/>
                </a:solidFill>
              </a:rPr>
              <a:t>в течение </a:t>
            </a:r>
            <a:r>
              <a:rPr lang="ru-RU" sz="2133" dirty="0" smtClean="0">
                <a:solidFill>
                  <a:srgbClr val="00B050"/>
                </a:solidFill>
              </a:rPr>
              <a:t>15 </a:t>
            </a:r>
            <a:r>
              <a:rPr lang="ru-RU" sz="2133" dirty="0">
                <a:solidFill>
                  <a:srgbClr val="00B050"/>
                </a:solidFill>
              </a:rPr>
              <a:t>рабочих дней </a:t>
            </a:r>
          </a:p>
        </p:txBody>
      </p:sp>
      <p:grpSp>
        <p:nvGrpSpPr>
          <p:cNvPr id="75" name="object 5"/>
          <p:cNvGrpSpPr/>
          <p:nvPr/>
        </p:nvGrpSpPr>
        <p:grpSpPr>
          <a:xfrm>
            <a:off x="3211936" y="1368574"/>
            <a:ext cx="10351257" cy="1421564"/>
            <a:chOff x="2575229" y="2364515"/>
            <a:chExt cx="6935077" cy="1333674"/>
          </a:xfrm>
        </p:grpSpPr>
        <p:sp>
          <p:nvSpPr>
            <p:cNvPr id="79" name="object 9"/>
            <p:cNvSpPr/>
            <p:nvPr/>
          </p:nvSpPr>
          <p:spPr>
            <a:xfrm>
              <a:off x="4886757" y="3147091"/>
              <a:ext cx="2312035" cy="283845"/>
            </a:xfrm>
            <a:custGeom>
              <a:avLst/>
              <a:gdLst/>
              <a:ahLst/>
              <a:cxnLst/>
              <a:rect l="l" t="t" r="r" b="b"/>
              <a:pathLst>
                <a:path w="2312034" h="283845">
                  <a:moveTo>
                    <a:pt x="1155750" y="0"/>
                  </a:moveTo>
                  <a:lnTo>
                    <a:pt x="1043254" y="112496"/>
                  </a:lnTo>
                  <a:lnTo>
                    <a:pt x="0" y="112496"/>
                  </a:lnTo>
                  <a:lnTo>
                    <a:pt x="0" y="283375"/>
                  </a:lnTo>
                  <a:lnTo>
                    <a:pt x="2311514" y="283375"/>
                  </a:lnTo>
                  <a:lnTo>
                    <a:pt x="2311514" y="112496"/>
                  </a:lnTo>
                  <a:lnTo>
                    <a:pt x="1268247" y="112496"/>
                  </a:lnTo>
                  <a:lnTo>
                    <a:pt x="1155750" y="0"/>
                  </a:lnTo>
                  <a:close/>
                </a:path>
              </a:pathLst>
            </a:custGeom>
            <a:solidFill>
              <a:srgbClr val="F79435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0" name="object 10"/>
            <p:cNvSpPr/>
            <p:nvPr/>
          </p:nvSpPr>
          <p:spPr>
            <a:xfrm>
              <a:off x="2575229" y="2364523"/>
              <a:ext cx="2312035" cy="1066164"/>
            </a:xfrm>
            <a:custGeom>
              <a:avLst/>
              <a:gdLst/>
              <a:ahLst/>
              <a:cxnLst/>
              <a:rect l="l" t="t" r="r" b="b"/>
              <a:pathLst>
                <a:path w="2312035" h="1066164">
                  <a:moveTo>
                    <a:pt x="1447977" y="299300"/>
                  </a:moveTo>
                  <a:lnTo>
                    <a:pt x="1444066" y="250748"/>
                  </a:lnTo>
                  <a:lnTo>
                    <a:pt x="1432725" y="204698"/>
                  </a:lnTo>
                  <a:lnTo>
                    <a:pt x="1414576" y="161747"/>
                  </a:lnTo>
                  <a:lnTo>
                    <a:pt x="1390230" y="122529"/>
                  </a:lnTo>
                  <a:lnTo>
                    <a:pt x="1360322" y="87655"/>
                  </a:lnTo>
                  <a:lnTo>
                    <a:pt x="1325448" y="57746"/>
                  </a:lnTo>
                  <a:lnTo>
                    <a:pt x="1286230" y="33401"/>
                  </a:lnTo>
                  <a:lnTo>
                    <a:pt x="1243279" y="15252"/>
                  </a:lnTo>
                  <a:lnTo>
                    <a:pt x="1197229" y="3911"/>
                  </a:lnTo>
                  <a:lnTo>
                    <a:pt x="1148676" y="0"/>
                  </a:lnTo>
                  <a:lnTo>
                    <a:pt x="1100137" y="3911"/>
                  </a:lnTo>
                  <a:lnTo>
                    <a:pt x="1054074" y="15252"/>
                  </a:lnTo>
                  <a:lnTo>
                    <a:pt x="1011135" y="33401"/>
                  </a:lnTo>
                  <a:lnTo>
                    <a:pt x="971918" y="57746"/>
                  </a:lnTo>
                  <a:lnTo>
                    <a:pt x="937044" y="87655"/>
                  </a:lnTo>
                  <a:lnTo>
                    <a:pt x="907122" y="122529"/>
                  </a:lnTo>
                  <a:lnTo>
                    <a:pt x="882789" y="161747"/>
                  </a:lnTo>
                  <a:lnTo>
                    <a:pt x="864641" y="204698"/>
                  </a:lnTo>
                  <a:lnTo>
                    <a:pt x="853300" y="250748"/>
                  </a:lnTo>
                  <a:lnTo>
                    <a:pt x="849376" y="299300"/>
                  </a:lnTo>
                  <a:lnTo>
                    <a:pt x="853300" y="347853"/>
                  </a:lnTo>
                  <a:lnTo>
                    <a:pt x="864641" y="393903"/>
                  </a:lnTo>
                  <a:lnTo>
                    <a:pt x="882789" y="436841"/>
                  </a:lnTo>
                  <a:lnTo>
                    <a:pt x="907122" y="476059"/>
                  </a:lnTo>
                  <a:lnTo>
                    <a:pt x="937044" y="510933"/>
                  </a:lnTo>
                  <a:lnTo>
                    <a:pt x="971918" y="540854"/>
                  </a:lnTo>
                  <a:lnTo>
                    <a:pt x="1011135" y="565188"/>
                  </a:lnTo>
                  <a:lnTo>
                    <a:pt x="1054074" y="583336"/>
                  </a:lnTo>
                  <a:lnTo>
                    <a:pt x="1100137" y="594677"/>
                  </a:lnTo>
                  <a:lnTo>
                    <a:pt x="1148676" y="598601"/>
                  </a:lnTo>
                  <a:lnTo>
                    <a:pt x="1197229" y="594677"/>
                  </a:lnTo>
                  <a:lnTo>
                    <a:pt x="1243279" y="583336"/>
                  </a:lnTo>
                  <a:lnTo>
                    <a:pt x="1286230" y="565188"/>
                  </a:lnTo>
                  <a:lnTo>
                    <a:pt x="1325448" y="540854"/>
                  </a:lnTo>
                  <a:lnTo>
                    <a:pt x="1360322" y="510933"/>
                  </a:lnTo>
                  <a:lnTo>
                    <a:pt x="1390230" y="476059"/>
                  </a:lnTo>
                  <a:lnTo>
                    <a:pt x="1414576" y="436841"/>
                  </a:lnTo>
                  <a:lnTo>
                    <a:pt x="1432725" y="393903"/>
                  </a:lnTo>
                  <a:lnTo>
                    <a:pt x="1444066" y="347853"/>
                  </a:lnTo>
                  <a:lnTo>
                    <a:pt x="1447977" y="299300"/>
                  </a:lnTo>
                  <a:close/>
                </a:path>
                <a:path w="2312035" h="1066164">
                  <a:moveTo>
                    <a:pt x="2311514" y="895070"/>
                  </a:moveTo>
                  <a:lnTo>
                    <a:pt x="1268247" y="895070"/>
                  </a:lnTo>
                  <a:lnTo>
                    <a:pt x="1155750" y="782574"/>
                  </a:lnTo>
                  <a:lnTo>
                    <a:pt x="1043266" y="895070"/>
                  </a:lnTo>
                  <a:lnTo>
                    <a:pt x="85432" y="895070"/>
                  </a:lnTo>
                  <a:lnTo>
                    <a:pt x="52184" y="901788"/>
                  </a:lnTo>
                  <a:lnTo>
                    <a:pt x="25031" y="920089"/>
                  </a:lnTo>
                  <a:lnTo>
                    <a:pt x="6718" y="947254"/>
                  </a:lnTo>
                  <a:lnTo>
                    <a:pt x="0" y="980516"/>
                  </a:lnTo>
                  <a:lnTo>
                    <a:pt x="6718" y="1013764"/>
                  </a:lnTo>
                  <a:lnTo>
                    <a:pt x="25031" y="1040930"/>
                  </a:lnTo>
                  <a:lnTo>
                    <a:pt x="52184" y="1059230"/>
                  </a:lnTo>
                  <a:lnTo>
                    <a:pt x="85432" y="1065949"/>
                  </a:lnTo>
                  <a:lnTo>
                    <a:pt x="2311514" y="1065949"/>
                  </a:lnTo>
                  <a:lnTo>
                    <a:pt x="2311514" y="89507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1" name="object 11"/>
            <p:cNvSpPr/>
            <p:nvPr/>
          </p:nvSpPr>
          <p:spPr>
            <a:xfrm>
              <a:off x="3470507" y="2410412"/>
              <a:ext cx="507365" cy="507365"/>
            </a:xfrm>
            <a:custGeom>
              <a:avLst/>
              <a:gdLst/>
              <a:ahLst/>
              <a:cxnLst/>
              <a:rect l="l" t="t" r="r" b="b"/>
              <a:pathLst>
                <a:path w="507364" h="507364">
                  <a:moveTo>
                    <a:pt x="253403" y="0"/>
                  </a:moveTo>
                  <a:lnTo>
                    <a:pt x="207856" y="4082"/>
                  </a:lnTo>
                  <a:lnTo>
                    <a:pt x="164986" y="15853"/>
                  </a:lnTo>
                  <a:lnTo>
                    <a:pt x="125509" y="34596"/>
                  </a:lnTo>
                  <a:lnTo>
                    <a:pt x="90142" y="59596"/>
                  </a:lnTo>
                  <a:lnTo>
                    <a:pt x="59600" y="90137"/>
                  </a:lnTo>
                  <a:lnTo>
                    <a:pt x="34599" y="125504"/>
                  </a:lnTo>
                  <a:lnTo>
                    <a:pt x="15854" y="164981"/>
                  </a:lnTo>
                  <a:lnTo>
                    <a:pt x="4082" y="207852"/>
                  </a:lnTo>
                  <a:lnTo>
                    <a:pt x="0" y="253403"/>
                  </a:lnTo>
                  <a:lnTo>
                    <a:pt x="4082" y="298953"/>
                  </a:lnTo>
                  <a:lnTo>
                    <a:pt x="15854" y="341826"/>
                  </a:lnTo>
                  <a:lnTo>
                    <a:pt x="34599" y="381305"/>
                  </a:lnTo>
                  <a:lnTo>
                    <a:pt x="59600" y="416674"/>
                  </a:lnTo>
                  <a:lnTo>
                    <a:pt x="90142" y="447217"/>
                  </a:lnTo>
                  <a:lnTo>
                    <a:pt x="125509" y="472219"/>
                  </a:lnTo>
                  <a:lnTo>
                    <a:pt x="164986" y="490964"/>
                  </a:lnTo>
                  <a:lnTo>
                    <a:pt x="207856" y="502735"/>
                  </a:lnTo>
                  <a:lnTo>
                    <a:pt x="253403" y="506818"/>
                  </a:lnTo>
                  <a:lnTo>
                    <a:pt x="298953" y="502735"/>
                  </a:lnTo>
                  <a:lnTo>
                    <a:pt x="341826" y="490964"/>
                  </a:lnTo>
                  <a:lnTo>
                    <a:pt x="381305" y="472219"/>
                  </a:lnTo>
                  <a:lnTo>
                    <a:pt x="416674" y="447217"/>
                  </a:lnTo>
                  <a:lnTo>
                    <a:pt x="447217" y="416674"/>
                  </a:lnTo>
                  <a:lnTo>
                    <a:pt x="472219" y="381305"/>
                  </a:lnTo>
                  <a:lnTo>
                    <a:pt x="490964" y="341826"/>
                  </a:lnTo>
                  <a:lnTo>
                    <a:pt x="502735" y="298953"/>
                  </a:lnTo>
                  <a:lnTo>
                    <a:pt x="506818" y="253403"/>
                  </a:lnTo>
                  <a:lnTo>
                    <a:pt x="502735" y="207852"/>
                  </a:lnTo>
                  <a:lnTo>
                    <a:pt x="490964" y="164981"/>
                  </a:lnTo>
                  <a:lnTo>
                    <a:pt x="472219" y="125504"/>
                  </a:lnTo>
                  <a:lnTo>
                    <a:pt x="447217" y="90137"/>
                  </a:lnTo>
                  <a:lnTo>
                    <a:pt x="416674" y="59596"/>
                  </a:lnTo>
                  <a:lnTo>
                    <a:pt x="381305" y="34596"/>
                  </a:lnTo>
                  <a:lnTo>
                    <a:pt x="341826" y="15853"/>
                  </a:lnTo>
                  <a:lnTo>
                    <a:pt x="298953" y="4082"/>
                  </a:lnTo>
                  <a:lnTo>
                    <a:pt x="2534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2" name="object 12"/>
            <p:cNvSpPr/>
            <p:nvPr/>
          </p:nvSpPr>
          <p:spPr>
            <a:xfrm>
              <a:off x="3717581" y="2937446"/>
              <a:ext cx="12700" cy="760730"/>
            </a:xfrm>
            <a:custGeom>
              <a:avLst/>
              <a:gdLst/>
              <a:ahLst/>
              <a:cxnLst/>
              <a:rect l="l" t="t" r="r" b="b"/>
              <a:pathLst>
                <a:path w="12700" h="760729">
                  <a:moveTo>
                    <a:pt x="12661" y="0"/>
                  </a:moveTo>
                  <a:lnTo>
                    <a:pt x="0" y="0"/>
                  </a:lnTo>
                  <a:lnTo>
                    <a:pt x="0" y="760234"/>
                  </a:lnTo>
                  <a:lnTo>
                    <a:pt x="12661" y="760234"/>
                  </a:lnTo>
                  <a:lnTo>
                    <a:pt x="1266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3" name="object 13"/>
            <p:cNvSpPr/>
            <p:nvPr/>
          </p:nvSpPr>
          <p:spPr>
            <a:xfrm>
              <a:off x="8047646" y="2364515"/>
              <a:ext cx="598805" cy="598805"/>
            </a:xfrm>
            <a:custGeom>
              <a:avLst/>
              <a:gdLst/>
              <a:ahLst/>
              <a:cxnLst/>
              <a:rect l="l" t="t" r="r" b="b"/>
              <a:pathLst>
                <a:path w="598804" h="598805">
                  <a:moveTo>
                    <a:pt x="299300" y="0"/>
                  </a:moveTo>
                  <a:lnTo>
                    <a:pt x="250751" y="3917"/>
                  </a:lnTo>
                  <a:lnTo>
                    <a:pt x="204697" y="15258"/>
                  </a:lnTo>
                  <a:lnTo>
                    <a:pt x="161753" y="33406"/>
                  </a:lnTo>
                  <a:lnTo>
                    <a:pt x="122536" y="57746"/>
                  </a:lnTo>
                  <a:lnTo>
                    <a:pt x="87661" y="87661"/>
                  </a:lnTo>
                  <a:lnTo>
                    <a:pt x="57746" y="122536"/>
                  </a:lnTo>
                  <a:lnTo>
                    <a:pt x="33406" y="161753"/>
                  </a:lnTo>
                  <a:lnTo>
                    <a:pt x="15258" y="204697"/>
                  </a:lnTo>
                  <a:lnTo>
                    <a:pt x="3917" y="250751"/>
                  </a:lnTo>
                  <a:lnTo>
                    <a:pt x="0" y="299300"/>
                  </a:lnTo>
                  <a:lnTo>
                    <a:pt x="3917" y="347850"/>
                  </a:lnTo>
                  <a:lnTo>
                    <a:pt x="15258" y="393904"/>
                  </a:lnTo>
                  <a:lnTo>
                    <a:pt x="33406" y="436848"/>
                  </a:lnTo>
                  <a:lnTo>
                    <a:pt x="57746" y="476065"/>
                  </a:lnTo>
                  <a:lnTo>
                    <a:pt x="87661" y="510940"/>
                  </a:lnTo>
                  <a:lnTo>
                    <a:pt x="122536" y="540855"/>
                  </a:lnTo>
                  <a:lnTo>
                    <a:pt x="161753" y="565195"/>
                  </a:lnTo>
                  <a:lnTo>
                    <a:pt x="204697" y="583343"/>
                  </a:lnTo>
                  <a:lnTo>
                    <a:pt x="250751" y="594684"/>
                  </a:lnTo>
                  <a:lnTo>
                    <a:pt x="299300" y="598601"/>
                  </a:lnTo>
                  <a:lnTo>
                    <a:pt x="347850" y="594684"/>
                  </a:lnTo>
                  <a:lnTo>
                    <a:pt x="393904" y="583343"/>
                  </a:lnTo>
                  <a:lnTo>
                    <a:pt x="436848" y="565195"/>
                  </a:lnTo>
                  <a:lnTo>
                    <a:pt x="476065" y="540855"/>
                  </a:lnTo>
                  <a:lnTo>
                    <a:pt x="510940" y="510940"/>
                  </a:lnTo>
                  <a:lnTo>
                    <a:pt x="540855" y="476065"/>
                  </a:lnTo>
                  <a:lnTo>
                    <a:pt x="565195" y="436848"/>
                  </a:lnTo>
                  <a:lnTo>
                    <a:pt x="583343" y="393904"/>
                  </a:lnTo>
                  <a:lnTo>
                    <a:pt x="594684" y="347850"/>
                  </a:lnTo>
                  <a:lnTo>
                    <a:pt x="598601" y="299300"/>
                  </a:lnTo>
                  <a:lnTo>
                    <a:pt x="594684" y="250751"/>
                  </a:lnTo>
                  <a:lnTo>
                    <a:pt x="583343" y="204697"/>
                  </a:lnTo>
                  <a:lnTo>
                    <a:pt x="565195" y="161753"/>
                  </a:lnTo>
                  <a:lnTo>
                    <a:pt x="540855" y="122536"/>
                  </a:lnTo>
                  <a:lnTo>
                    <a:pt x="510940" y="87661"/>
                  </a:lnTo>
                  <a:lnTo>
                    <a:pt x="476065" y="57746"/>
                  </a:lnTo>
                  <a:lnTo>
                    <a:pt x="436848" y="33406"/>
                  </a:lnTo>
                  <a:lnTo>
                    <a:pt x="393904" y="15258"/>
                  </a:lnTo>
                  <a:lnTo>
                    <a:pt x="347850" y="3917"/>
                  </a:lnTo>
                  <a:lnTo>
                    <a:pt x="299300" y="0"/>
                  </a:lnTo>
                  <a:close/>
                </a:path>
              </a:pathLst>
            </a:custGeom>
            <a:solidFill>
              <a:srgbClr val="006099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4" name="object 14"/>
            <p:cNvSpPr/>
            <p:nvPr/>
          </p:nvSpPr>
          <p:spPr>
            <a:xfrm>
              <a:off x="8093538" y="2410412"/>
              <a:ext cx="507365" cy="507365"/>
            </a:xfrm>
            <a:custGeom>
              <a:avLst/>
              <a:gdLst/>
              <a:ahLst/>
              <a:cxnLst/>
              <a:rect l="l" t="t" r="r" b="b"/>
              <a:pathLst>
                <a:path w="507365" h="507364">
                  <a:moveTo>
                    <a:pt x="253415" y="0"/>
                  </a:moveTo>
                  <a:lnTo>
                    <a:pt x="207864" y="4082"/>
                  </a:lnTo>
                  <a:lnTo>
                    <a:pt x="164992" y="15853"/>
                  </a:lnTo>
                  <a:lnTo>
                    <a:pt x="125513" y="34596"/>
                  </a:lnTo>
                  <a:lnTo>
                    <a:pt x="90144" y="59596"/>
                  </a:lnTo>
                  <a:lnTo>
                    <a:pt x="59601" y="90137"/>
                  </a:lnTo>
                  <a:lnTo>
                    <a:pt x="34599" y="125504"/>
                  </a:lnTo>
                  <a:lnTo>
                    <a:pt x="15854" y="164981"/>
                  </a:lnTo>
                  <a:lnTo>
                    <a:pt x="4082" y="207852"/>
                  </a:lnTo>
                  <a:lnTo>
                    <a:pt x="0" y="253403"/>
                  </a:lnTo>
                  <a:lnTo>
                    <a:pt x="4082" y="298953"/>
                  </a:lnTo>
                  <a:lnTo>
                    <a:pt x="15854" y="341826"/>
                  </a:lnTo>
                  <a:lnTo>
                    <a:pt x="34599" y="381305"/>
                  </a:lnTo>
                  <a:lnTo>
                    <a:pt x="59601" y="416674"/>
                  </a:lnTo>
                  <a:lnTo>
                    <a:pt x="90144" y="447217"/>
                  </a:lnTo>
                  <a:lnTo>
                    <a:pt x="125513" y="472219"/>
                  </a:lnTo>
                  <a:lnTo>
                    <a:pt x="164992" y="490964"/>
                  </a:lnTo>
                  <a:lnTo>
                    <a:pt x="207864" y="502735"/>
                  </a:lnTo>
                  <a:lnTo>
                    <a:pt x="253415" y="506818"/>
                  </a:lnTo>
                  <a:lnTo>
                    <a:pt x="298962" y="502735"/>
                  </a:lnTo>
                  <a:lnTo>
                    <a:pt x="341832" y="490964"/>
                  </a:lnTo>
                  <a:lnTo>
                    <a:pt x="381309" y="472219"/>
                  </a:lnTo>
                  <a:lnTo>
                    <a:pt x="416676" y="447217"/>
                  </a:lnTo>
                  <a:lnTo>
                    <a:pt x="447218" y="416674"/>
                  </a:lnTo>
                  <a:lnTo>
                    <a:pt x="472219" y="381305"/>
                  </a:lnTo>
                  <a:lnTo>
                    <a:pt x="490964" y="341826"/>
                  </a:lnTo>
                  <a:lnTo>
                    <a:pt x="502735" y="298953"/>
                  </a:lnTo>
                  <a:lnTo>
                    <a:pt x="506818" y="253403"/>
                  </a:lnTo>
                  <a:lnTo>
                    <a:pt x="502735" y="207852"/>
                  </a:lnTo>
                  <a:lnTo>
                    <a:pt x="490964" y="164981"/>
                  </a:lnTo>
                  <a:lnTo>
                    <a:pt x="472219" y="125504"/>
                  </a:lnTo>
                  <a:lnTo>
                    <a:pt x="447218" y="90137"/>
                  </a:lnTo>
                  <a:lnTo>
                    <a:pt x="416676" y="59596"/>
                  </a:lnTo>
                  <a:lnTo>
                    <a:pt x="381309" y="34596"/>
                  </a:lnTo>
                  <a:lnTo>
                    <a:pt x="341832" y="15853"/>
                  </a:lnTo>
                  <a:lnTo>
                    <a:pt x="298962" y="4082"/>
                  </a:lnTo>
                  <a:lnTo>
                    <a:pt x="2534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5" name="object 15"/>
            <p:cNvSpPr/>
            <p:nvPr/>
          </p:nvSpPr>
          <p:spPr>
            <a:xfrm>
              <a:off x="7198271" y="2937446"/>
              <a:ext cx="2312035" cy="760730"/>
            </a:xfrm>
            <a:custGeom>
              <a:avLst/>
              <a:gdLst/>
              <a:ahLst/>
              <a:cxnLst/>
              <a:rect l="l" t="t" r="r" b="b"/>
              <a:pathLst>
                <a:path w="2312034" h="760729">
                  <a:moveTo>
                    <a:pt x="2311514" y="322148"/>
                  </a:moveTo>
                  <a:lnTo>
                    <a:pt x="1268247" y="322148"/>
                  </a:lnTo>
                  <a:lnTo>
                    <a:pt x="1155750" y="209651"/>
                  </a:lnTo>
                  <a:lnTo>
                    <a:pt x="1155014" y="210388"/>
                  </a:lnTo>
                  <a:lnTo>
                    <a:pt x="1155014" y="0"/>
                  </a:lnTo>
                  <a:lnTo>
                    <a:pt x="1142339" y="0"/>
                  </a:lnTo>
                  <a:lnTo>
                    <a:pt x="1142339" y="223062"/>
                  </a:lnTo>
                  <a:lnTo>
                    <a:pt x="1043254" y="322148"/>
                  </a:lnTo>
                  <a:lnTo>
                    <a:pt x="0" y="322148"/>
                  </a:lnTo>
                  <a:lnTo>
                    <a:pt x="0" y="493026"/>
                  </a:lnTo>
                  <a:lnTo>
                    <a:pt x="1142339" y="493026"/>
                  </a:lnTo>
                  <a:lnTo>
                    <a:pt x="1142339" y="760234"/>
                  </a:lnTo>
                  <a:lnTo>
                    <a:pt x="1155014" y="760234"/>
                  </a:lnTo>
                  <a:lnTo>
                    <a:pt x="1155014" y="493026"/>
                  </a:lnTo>
                  <a:lnTo>
                    <a:pt x="2311514" y="493026"/>
                  </a:lnTo>
                  <a:lnTo>
                    <a:pt x="2311514" y="322148"/>
                  </a:lnTo>
                  <a:close/>
                </a:path>
              </a:pathLst>
            </a:custGeom>
            <a:solidFill>
              <a:srgbClr val="006099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9" name="object 19"/>
            <p:cNvSpPr/>
            <p:nvPr/>
          </p:nvSpPr>
          <p:spPr>
            <a:xfrm>
              <a:off x="5741958" y="2364517"/>
              <a:ext cx="598805" cy="598805"/>
            </a:xfrm>
            <a:custGeom>
              <a:avLst/>
              <a:gdLst/>
              <a:ahLst/>
              <a:cxnLst/>
              <a:rect l="l" t="t" r="r" b="b"/>
              <a:pathLst>
                <a:path w="598804" h="598805">
                  <a:moveTo>
                    <a:pt x="299300" y="0"/>
                  </a:moveTo>
                  <a:lnTo>
                    <a:pt x="250751" y="3917"/>
                  </a:lnTo>
                  <a:lnTo>
                    <a:pt x="204697" y="15258"/>
                  </a:lnTo>
                  <a:lnTo>
                    <a:pt x="161753" y="33406"/>
                  </a:lnTo>
                  <a:lnTo>
                    <a:pt x="122536" y="57746"/>
                  </a:lnTo>
                  <a:lnTo>
                    <a:pt x="87661" y="87661"/>
                  </a:lnTo>
                  <a:lnTo>
                    <a:pt x="57746" y="122536"/>
                  </a:lnTo>
                  <a:lnTo>
                    <a:pt x="33406" y="161753"/>
                  </a:lnTo>
                  <a:lnTo>
                    <a:pt x="15258" y="204697"/>
                  </a:lnTo>
                  <a:lnTo>
                    <a:pt x="3917" y="250751"/>
                  </a:lnTo>
                  <a:lnTo>
                    <a:pt x="0" y="299300"/>
                  </a:lnTo>
                  <a:lnTo>
                    <a:pt x="3917" y="347850"/>
                  </a:lnTo>
                  <a:lnTo>
                    <a:pt x="15258" y="393904"/>
                  </a:lnTo>
                  <a:lnTo>
                    <a:pt x="33406" y="436848"/>
                  </a:lnTo>
                  <a:lnTo>
                    <a:pt x="57746" y="476065"/>
                  </a:lnTo>
                  <a:lnTo>
                    <a:pt x="87661" y="510940"/>
                  </a:lnTo>
                  <a:lnTo>
                    <a:pt x="122536" y="540855"/>
                  </a:lnTo>
                  <a:lnTo>
                    <a:pt x="161753" y="565195"/>
                  </a:lnTo>
                  <a:lnTo>
                    <a:pt x="204697" y="583343"/>
                  </a:lnTo>
                  <a:lnTo>
                    <a:pt x="250751" y="594684"/>
                  </a:lnTo>
                  <a:lnTo>
                    <a:pt x="299300" y="598601"/>
                  </a:lnTo>
                  <a:lnTo>
                    <a:pt x="347850" y="594684"/>
                  </a:lnTo>
                  <a:lnTo>
                    <a:pt x="393904" y="583343"/>
                  </a:lnTo>
                  <a:lnTo>
                    <a:pt x="436848" y="565195"/>
                  </a:lnTo>
                  <a:lnTo>
                    <a:pt x="476065" y="540855"/>
                  </a:lnTo>
                  <a:lnTo>
                    <a:pt x="510940" y="510940"/>
                  </a:lnTo>
                  <a:lnTo>
                    <a:pt x="540855" y="476065"/>
                  </a:lnTo>
                  <a:lnTo>
                    <a:pt x="565195" y="436848"/>
                  </a:lnTo>
                  <a:lnTo>
                    <a:pt x="583343" y="393904"/>
                  </a:lnTo>
                  <a:lnTo>
                    <a:pt x="594684" y="347850"/>
                  </a:lnTo>
                  <a:lnTo>
                    <a:pt x="598601" y="299300"/>
                  </a:lnTo>
                  <a:lnTo>
                    <a:pt x="594684" y="250751"/>
                  </a:lnTo>
                  <a:lnTo>
                    <a:pt x="583343" y="204697"/>
                  </a:lnTo>
                  <a:lnTo>
                    <a:pt x="565195" y="161753"/>
                  </a:lnTo>
                  <a:lnTo>
                    <a:pt x="540855" y="122536"/>
                  </a:lnTo>
                  <a:lnTo>
                    <a:pt x="510940" y="87661"/>
                  </a:lnTo>
                  <a:lnTo>
                    <a:pt x="476065" y="57746"/>
                  </a:lnTo>
                  <a:lnTo>
                    <a:pt x="436848" y="33406"/>
                  </a:lnTo>
                  <a:lnTo>
                    <a:pt x="393904" y="15258"/>
                  </a:lnTo>
                  <a:lnTo>
                    <a:pt x="347850" y="3917"/>
                  </a:lnTo>
                  <a:lnTo>
                    <a:pt x="299300" y="0"/>
                  </a:lnTo>
                  <a:close/>
                </a:path>
              </a:pathLst>
            </a:custGeom>
            <a:solidFill>
              <a:srgbClr val="F79435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90" name="object 20"/>
            <p:cNvSpPr/>
            <p:nvPr/>
          </p:nvSpPr>
          <p:spPr>
            <a:xfrm>
              <a:off x="5787849" y="2410402"/>
              <a:ext cx="507365" cy="507365"/>
            </a:xfrm>
            <a:custGeom>
              <a:avLst/>
              <a:gdLst/>
              <a:ahLst/>
              <a:cxnLst/>
              <a:rect l="l" t="t" r="r" b="b"/>
              <a:pathLst>
                <a:path w="507364" h="507364">
                  <a:moveTo>
                    <a:pt x="253415" y="0"/>
                  </a:moveTo>
                  <a:lnTo>
                    <a:pt x="207864" y="4082"/>
                  </a:lnTo>
                  <a:lnTo>
                    <a:pt x="164992" y="15854"/>
                  </a:lnTo>
                  <a:lnTo>
                    <a:pt x="125513" y="34599"/>
                  </a:lnTo>
                  <a:lnTo>
                    <a:pt x="90144" y="59601"/>
                  </a:lnTo>
                  <a:lnTo>
                    <a:pt x="59601" y="90144"/>
                  </a:lnTo>
                  <a:lnTo>
                    <a:pt x="34599" y="125513"/>
                  </a:lnTo>
                  <a:lnTo>
                    <a:pt x="15854" y="164992"/>
                  </a:lnTo>
                  <a:lnTo>
                    <a:pt x="4082" y="207864"/>
                  </a:lnTo>
                  <a:lnTo>
                    <a:pt x="0" y="253415"/>
                  </a:lnTo>
                  <a:lnTo>
                    <a:pt x="4082" y="298966"/>
                  </a:lnTo>
                  <a:lnTo>
                    <a:pt x="15854" y="341837"/>
                  </a:lnTo>
                  <a:lnTo>
                    <a:pt x="34599" y="381314"/>
                  </a:lnTo>
                  <a:lnTo>
                    <a:pt x="59601" y="416681"/>
                  </a:lnTo>
                  <a:lnTo>
                    <a:pt x="90144" y="447222"/>
                  </a:lnTo>
                  <a:lnTo>
                    <a:pt x="125513" y="472222"/>
                  </a:lnTo>
                  <a:lnTo>
                    <a:pt x="164992" y="490965"/>
                  </a:lnTo>
                  <a:lnTo>
                    <a:pt x="207864" y="502736"/>
                  </a:lnTo>
                  <a:lnTo>
                    <a:pt x="253415" y="506818"/>
                  </a:lnTo>
                  <a:lnTo>
                    <a:pt x="298966" y="502736"/>
                  </a:lnTo>
                  <a:lnTo>
                    <a:pt x="341837" y="490965"/>
                  </a:lnTo>
                  <a:lnTo>
                    <a:pt x="381314" y="472222"/>
                  </a:lnTo>
                  <a:lnTo>
                    <a:pt x="416681" y="447222"/>
                  </a:lnTo>
                  <a:lnTo>
                    <a:pt x="447222" y="416681"/>
                  </a:lnTo>
                  <a:lnTo>
                    <a:pt x="472222" y="381314"/>
                  </a:lnTo>
                  <a:lnTo>
                    <a:pt x="490965" y="341837"/>
                  </a:lnTo>
                  <a:lnTo>
                    <a:pt x="502736" y="298966"/>
                  </a:lnTo>
                  <a:lnTo>
                    <a:pt x="506818" y="253415"/>
                  </a:lnTo>
                  <a:lnTo>
                    <a:pt x="502736" y="207864"/>
                  </a:lnTo>
                  <a:lnTo>
                    <a:pt x="490965" y="164992"/>
                  </a:lnTo>
                  <a:lnTo>
                    <a:pt x="472222" y="125513"/>
                  </a:lnTo>
                  <a:lnTo>
                    <a:pt x="447222" y="90144"/>
                  </a:lnTo>
                  <a:lnTo>
                    <a:pt x="416681" y="59601"/>
                  </a:lnTo>
                  <a:lnTo>
                    <a:pt x="381314" y="34599"/>
                  </a:lnTo>
                  <a:lnTo>
                    <a:pt x="341837" y="15854"/>
                  </a:lnTo>
                  <a:lnTo>
                    <a:pt x="298966" y="4082"/>
                  </a:lnTo>
                  <a:lnTo>
                    <a:pt x="2534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91" name="object 21"/>
            <p:cNvSpPr/>
            <p:nvPr/>
          </p:nvSpPr>
          <p:spPr>
            <a:xfrm>
              <a:off x="6034925" y="2937459"/>
              <a:ext cx="12700" cy="760730"/>
            </a:xfrm>
            <a:custGeom>
              <a:avLst/>
              <a:gdLst/>
              <a:ahLst/>
              <a:cxnLst/>
              <a:rect l="l" t="t" r="r" b="b"/>
              <a:pathLst>
                <a:path w="12700" h="760729">
                  <a:moveTo>
                    <a:pt x="12674" y="0"/>
                  </a:moveTo>
                  <a:lnTo>
                    <a:pt x="0" y="0"/>
                  </a:lnTo>
                  <a:lnTo>
                    <a:pt x="0" y="760222"/>
                  </a:lnTo>
                  <a:lnTo>
                    <a:pt x="12674" y="760222"/>
                  </a:lnTo>
                  <a:lnTo>
                    <a:pt x="12674" y="0"/>
                  </a:lnTo>
                  <a:close/>
                </a:path>
              </a:pathLst>
            </a:custGeom>
            <a:solidFill>
              <a:srgbClr val="F79435"/>
            </a:solidFill>
          </p:spPr>
          <p:txBody>
            <a:bodyPr wrap="square" lIns="0" tIns="0" rIns="0" bIns="0" rtlCol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>
                <a:solidFill>
                  <a:srgbClr val="FFFFFF"/>
                </a:solidFill>
                <a:latin typeface="Arial" pitchFamily="34" charset="0"/>
              </a:endParaRPr>
            </a:p>
          </p:txBody>
        </p:sp>
      </p:grpSp>
      <p:grpSp>
        <p:nvGrpSpPr>
          <p:cNvPr id="53" name="Shape 336"/>
          <p:cNvGrpSpPr/>
          <p:nvPr/>
        </p:nvGrpSpPr>
        <p:grpSpPr>
          <a:xfrm>
            <a:off x="143771" y="119409"/>
            <a:ext cx="600599" cy="728912"/>
            <a:chOff x="0" y="0"/>
            <a:chExt cx="638291" cy="693109"/>
          </a:xfrm>
        </p:grpSpPr>
        <p:pic>
          <p:nvPicPr>
            <p:cNvPr id="54" name="Shape 338"/>
            <p:cNvPicPr/>
            <p:nvPr/>
          </p:nvPicPr>
          <p:blipFill>
            <a:blip r:embed="rId3" cstate="print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55" name="Shape 340"/>
            <p:cNvPicPr/>
            <p:nvPr/>
          </p:nvPicPr>
          <p:blipFill>
            <a:blip r:embed="rId4" cstate="print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56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 dirty="0">
                <a:solidFill>
                  <a:srgbClr val="000000"/>
                </a:solidFill>
              </a:endParaRPr>
            </a:p>
          </p:txBody>
        </p:sp>
        <p:pic>
          <p:nvPicPr>
            <p:cNvPr id="57" name="Shape 343"/>
            <p:cNvPicPr/>
            <p:nvPr/>
          </p:nvPicPr>
          <p:blipFill>
            <a:blip r:embed="rId5" cstate="print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58" name="Shape 345"/>
            <p:cNvPicPr/>
            <p:nvPr/>
          </p:nvPicPr>
          <p:blipFill>
            <a:blip r:embed="rId6" cstate="print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59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 dirty="0">
                <a:solidFill>
                  <a:srgbClr val="000000"/>
                </a:solidFill>
              </a:endParaRPr>
            </a:p>
          </p:txBody>
        </p:sp>
        <p:pic>
          <p:nvPicPr>
            <p:cNvPr id="63" name="Shape 348"/>
            <p:cNvPicPr/>
            <p:nvPr/>
          </p:nvPicPr>
          <p:blipFill>
            <a:blip r:embed="rId7" cstate="print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64" name="Shape 350"/>
            <p:cNvPicPr/>
            <p:nvPr/>
          </p:nvPicPr>
          <p:blipFill>
            <a:blip r:embed="rId8" cstate="print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65" name="Shape 352"/>
            <p:cNvPicPr/>
            <p:nvPr/>
          </p:nvPicPr>
          <p:blipFill>
            <a:blip r:embed="rId9" cstate="print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69" name="Shape 354"/>
            <p:cNvPicPr/>
            <p:nvPr/>
          </p:nvPicPr>
          <p:blipFill>
            <a:blip r:embed="rId10" cstate="print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76" name="Shape 356"/>
            <p:cNvPicPr/>
            <p:nvPr/>
          </p:nvPicPr>
          <p:blipFill>
            <a:blip r:embed="rId11" cstate="print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77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pPr defTabSz="599002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sz="2400" dirty="0">
                <a:solidFill>
                  <a:srgbClr val="000000"/>
                </a:solidFill>
              </a:endParaRPr>
            </a:p>
          </p:txBody>
        </p:sp>
        <p:pic>
          <p:nvPicPr>
            <p:cNvPr id="78" name="Shape 359"/>
            <p:cNvPicPr/>
            <p:nvPr/>
          </p:nvPicPr>
          <p:blipFill>
            <a:blip r:embed="rId12" cstate="print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sp>
        <p:nvSpPr>
          <p:cNvPr id="88" name="Rectangle 8"/>
          <p:cNvSpPr>
            <a:spLocks noChangeArrowheads="1"/>
          </p:cNvSpPr>
          <p:nvPr/>
        </p:nvSpPr>
        <p:spPr bwMode="auto">
          <a:xfrm>
            <a:off x="3472370" y="46354"/>
            <a:ext cx="10335859" cy="741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20000" tIns="62400" rIns="120000" bIns="624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defTabSz="599002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ru-RU" sz="4000" b="1" dirty="0">
                <a:solidFill>
                  <a:srgbClr val="FF0000"/>
                </a:solidFill>
                <a:latin typeface="Montserrat-Medium"/>
                <a:ea typeface="+mj-ea"/>
                <a:cs typeface="Arial Narrow"/>
              </a:rPr>
              <a:t>Необходимо соблюдать: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344981" y="8486738"/>
            <a:ext cx="683753" cy="484717"/>
          </a:xfrm>
        </p:spPr>
        <p:txBody>
          <a:bodyPr/>
          <a:lstStyle/>
          <a:p>
            <a:pPr algn="r"/>
            <a:fld id="{BC462D69-0582-4C43-B26C-8C8EE0AC63CA}" type="slidenum">
              <a:rPr lang="ru-RU" altLang="ru-RU" smtClean="0">
                <a:latin typeface="Calibri"/>
              </a:rPr>
              <a:pPr algn="r"/>
              <a:t>7</a:t>
            </a:fld>
            <a:endParaRPr lang="ru-RU" altLang="ru-RU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145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8</a:t>
            </a:fld>
            <a:endParaRPr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89430" y="541903"/>
            <a:ext cx="13930458" cy="8448467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4100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Причины для </a:t>
            </a:r>
            <a:r>
              <a:rPr lang="ru-RU" sz="4100" dirty="0">
                <a:solidFill>
                  <a:srgbClr val="594F8C"/>
                </a:solidFill>
                <a:latin typeface="Montserrat-Medium"/>
                <a:cs typeface="Times New Roman" panose="02020603050405020304" pitchFamily="18" charset="0"/>
              </a:rPr>
              <a:t>принятия решения об отказе в финансовом обеспечении предупредительных мер:</a:t>
            </a:r>
          </a:p>
          <a:p>
            <a:pPr marL="457200" indent="-457200"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  <a:buAutoNum type="arabicPeriod"/>
            </a:pPr>
            <a:r>
              <a:rPr lang="ru-RU" sz="2800" dirty="0">
                <a:latin typeface="Montserrat-SemiBold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Montserrat-SemiBold"/>
                <a:cs typeface="Times New Roman" panose="02020603050405020304" pitchFamily="18" charset="0"/>
              </a:rPr>
              <a:t>сли на день подачи заявления у страхователя имеются непогашенные недоимка, задолженность по пеням и штрафам;</a:t>
            </a:r>
          </a:p>
          <a:p>
            <a:pPr marL="457200" indent="-457200"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  <a:buAutoNum type="arabicPeriod"/>
            </a:pPr>
            <a:r>
              <a:rPr lang="ru-RU" sz="2800" dirty="0" smtClean="0">
                <a:latin typeface="Montserrat-SemiBold"/>
                <a:cs typeface="Times New Roman" panose="02020603050405020304" pitchFamily="18" charset="0"/>
              </a:rPr>
              <a:t> если предусмотренные бюджетом СФР средства на финансовое обеспечение предупредительных мер на текущий финансовый год полностью распределены;</a:t>
            </a:r>
          </a:p>
          <a:p>
            <a:pPr marL="457200" indent="-457200"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  <a:buAutoNum type="arabicPeriod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документы, предусмотренные пунктом 4 Правил, которые  страхователь должен предоставить самостоятельно, представлены страхователем не в полном объеме;</a:t>
            </a:r>
          </a:p>
          <a:p>
            <a:pPr marL="457200" indent="-457200"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  <a:buAutoNum type="arabicPeriod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представленные страхователем документы содержат недостоверную информацию. </a:t>
            </a:r>
          </a:p>
        </p:txBody>
      </p:sp>
    </p:spTree>
    <p:extLst>
      <p:ext uri="{BB962C8B-B14F-4D97-AF65-F5344CB8AC3E}">
        <p14:creationId xmlns:p14="http://schemas.microsoft.com/office/powerpoint/2010/main" xmlns="" val="175074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44825" y="8676456"/>
            <a:ext cx="509130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9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69843" y="379024"/>
            <a:ext cx="12965509" cy="12747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dirty="0" smtClean="0">
                <a:latin typeface="Montserrat-Medium"/>
                <a:cs typeface="Arial Narrow"/>
              </a:rPr>
              <a:t>Перечень мероприятий, подлежащий возмещению за счёт средств ФОПМ</a:t>
            </a:r>
            <a:endParaRPr spc="-5" dirty="0">
              <a:latin typeface="Montserrat-Medium"/>
              <a:cs typeface="Arial Narrow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06084" y="2003781"/>
            <a:ext cx="13329799" cy="677108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 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а) Проведение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специальной оценки условий труда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б) Реализация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мероприятий по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приведению уровней воздействия вредных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и (или) опасных производственных факторов на рабочих местах в соответствие с государственными 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нормативными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требованиями охраны труда;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b="1" dirty="0" smtClean="0">
                <a:solidFill>
                  <a:srgbClr val="10253F"/>
                </a:solidFill>
                <a:latin typeface="Montserrat-SemiBold"/>
              </a:rPr>
              <a:t> 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в) </a:t>
            </a:r>
            <a:r>
              <a:rPr lang="ru-RU" altLang="ru-RU" sz="2200" b="1" dirty="0" smtClean="0">
                <a:solidFill>
                  <a:srgbClr val="10253F"/>
                </a:solidFill>
                <a:latin typeface="Montserrat-SemiBold"/>
              </a:rPr>
              <a:t>Обучение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по охране труда;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 г) 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работникам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средств индивидуальной защиты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b="1" dirty="0" smtClean="0">
                <a:solidFill>
                  <a:srgbClr val="10253F"/>
                </a:solidFill>
                <a:latin typeface="Montserrat-SemiBold"/>
              </a:rPr>
              <a:t>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д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) </a:t>
            </a:r>
            <a:r>
              <a:rPr lang="ru-RU" altLang="ru-RU" sz="2200" b="1" dirty="0" smtClean="0">
                <a:solidFill>
                  <a:srgbClr val="10253F"/>
                </a:solidFill>
                <a:latin typeface="Montserrat-SemiBold"/>
              </a:rPr>
              <a:t>Санаторно-курортное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лечение работников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,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занятых на работах с вредными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и (или) опасными производственными факторами;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 е) Проведение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обязательных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периодических медицинских осмотров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(обследований) работников;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 ж) Обеспечение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работников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лечебно-профилактическим питанием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работников, для которых оно предусмотрено;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 з) 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страхователями приборов для определения наличия и уровня содержания алкоголя (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алкотестеры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);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9. и) 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страхователями приборов контроля за режимом труда и отдыха водителей (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тахографов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);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10. к) 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страхователями </a:t>
            </a:r>
            <a:r>
              <a:rPr lang="ru-RU" altLang="ru-RU" sz="2200" b="1" dirty="0">
                <a:solidFill>
                  <a:srgbClr val="10253F"/>
                </a:solidFill>
                <a:latin typeface="Montserrat-SemiBold"/>
              </a:rPr>
              <a:t>аптечек</a:t>
            </a:r>
            <a:r>
              <a:rPr lang="ru-RU" altLang="ru-RU" sz="2200" dirty="0">
                <a:solidFill>
                  <a:srgbClr val="10253F"/>
                </a:solidFill>
                <a:latin typeface="Montserrat-SemiBold"/>
              </a:rPr>
              <a:t> для оказания первой помощи</a:t>
            </a:r>
            <a:r>
              <a:rPr lang="ru-RU" altLang="ru-RU" sz="2200" dirty="0" smtClean="0">
                <a:solidFill>
                  <a:srgbClr val="10253F"/>
                </a:solidFill>
                <a:latin typeface="Montserrat-SemiBold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13439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11405</TotalTime>
  <Words>2720</Words>
  <Application>Microsoft Office PowerPoint</Application>
  <PresentationFormat>Произвольный</PresentationFormat>
  <Paragraphs>263</Paragraphs>
  <Slides>20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Office Theme</vt:lpstr>
      <vt:lpstr>1_Аспект</vt:lpstr>
      <vt:lpstr>Тема Office</vt:lpstr>
      <vt:lpstr>Слайд 1</vt:lpstr>
      <vt:lpstr>Нормативные документы</vt:lpstr>
      <vt:lpstr>Слайд 3</vt:lpstr>
      <vt:lpstr>Финансовое обеспечение предупредительных мер носит заявительный характер! </vt:lpstr>
      <vt:lpstr>Слайд 5</vt:lpstr>
      <vt:lpstr>ЗАЯВЛЕНИЕ О ВОЗМЕЩЕНИИ ПРОИЗВЕДЕННЫХ РАСХОДОВ </vt:lpstr>
      <vt:lpstr>Слайд 7</vt:lpstr>
      <vt:lpstr>Слайд 8</vt:lpstr>
      <vt:lpstr>Перечень мероприятий, подлежащий возмещению за счёт средств ФОПМ</vt:lpstr>
      <vt:lpstr>Слайд 10</vt:lpstr>
      <vt:lpstr>Слайд 11</vt:lpstr>
      <vt:lpstr>Слайд 12</vt:lpstr>
      <vt:lpstr>Слайд 13</vt:lpstr>
      <vt:lpstr>Слайд 14</vt:lpstr>
      <vt:lpstr>СОВЕРШЕНСТВОВАНИЕ ФОПМ</vt:lpstr>
      <vt:lpstr>Слайд 16</vt:lpstr>
      <vt:lpstr>Слайд 17</vt:lpstr>
      <vt:lpstr>ЗАДАЧИ по взаимодействию</vt:lpstr>
      <vt:lpstr>КОНТАКТЫ ОСФР по Иркутской области</vt:lpstr>
      <vt:lpstr>КОНТАКТЫ  УПРАВЛЕНИЯ ОРГАНИЗАЦИИ СТРАХОВАНИЯ ПРОФЕССИОНАЛЬНЫХ РИСКОВ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Массальская Мария Константиновна</dc:creator>
  <cp:lastModifiedBy>s.volkova</cp:lastModifiedBy>
  <cp:revision>302</cp:revision>
  <cp:lastPrinted>2026-02-24T08:52:42Z</cp:lastPrinted>
  <dcterms:created xsi:type="dcterms:W3CDTF">2023-05-03T09:25:15Z</dcterms:created>
  <dcterms:modified xsi:type="dcterms:W3CDTF">2026-02-26T02:27:22Z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