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343" r:id="rId4"/>
    <p:sldId id="266" r:id="rId5"/>
    <p:sldId id="341" r:id="rId6"/>
    <p:sldId id="337" r:id="rId7"/>
    <p:sldId id="347" r:id="rId8"/>
    <p:sldId id="346" r:id="rId9"/>
    <p:sldId id="335" r:id="rId10"/>
    <p:sldId id="265" r:id="rId11"/>
    <p:sldId id="340" r:id="rId12"/>
    <p:sldId id="274" r:id="rId13"/>
    <p:sldId id="271" r:id="rId14"/>
    <p:sldId id="269" r:id="rId15"/>
  </p:sldIdLst>
  <p:sldSz cx="12192000" cy="6858000"/>
  <p:notesSz cx="6810375" cy="99425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irce" panose="020B0604020202020204" charset="-52"/>
      <p:regular r:id="rId23"/>
    </p:embeddedFont>
    <p:embeddedFont>
      <p:font typeface="Circe Bold" panose="020B0604020202020204" charset="-52"/>
      <p:bold r:id="rId24"/>
    </p:embeddedFont>
    <p:embeddedFont>
      <p:font typeface="Circe ExtraLight" panose="020B0604020202020204" charset="-52"/>
      <p:regular r:id="rId25"/>
    </p:embeddedFont>
    <p:embeddedFont>
      <p:font typeface="Circe Light" panose="020B0604020202020204" charset="-52"/>
      <p:regular r:id="rId26"/>
    </p:embeddedFont>
    <p:embeddedFont>
      <p:font typeface="Montserrat SemiBold" panose="00000700000000000000" pitchFamily="2" charset="-52"/>
      <p:bold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8C2"/>
    <a:srgbClr val="5E3427"/>
    <a:srgbClr val="BF966F"/>
    <a:srgbClr val="F5ECE3"/>
    <a:srgbClr val="ED5539"/>
    <a:srgbClr val="BFBFBF"/>
    <a:srgbClr val="F2ECDE"/>
    <a:srgbClr val="FC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102"/>
      </p:cViewPr>
      <p:guideLst>
        <p:guide orient="horz" pos="2160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D84A3-A498-4A63-A112-9AF7CC110F1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08D8-ABB0-4BBA-8039-9B2A39CFF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3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10"/>
            <a:ext cx="7269163" cy="338554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0196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13EA59EF-47AE-4BEF-B6B3-C63F8FBCA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1830762"/>
            <a:ext cx="5741988" cy="389986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 sz="11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37497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1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8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87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828921AA-6420-428C-87A7-93BF2E6483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3579631"/>
            <a:ext cx="5150093" cy="291006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88387A86-251A-48E5-B604-048DE2595C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70433" y="3579631"/>
            <a:ext cx="5150093" cy="291006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314425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ный слайд">
    <p:bg>
      <p:bgPr>
        <a:solidFill>
          <a:srgbClr val="F2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2D58D3-2B3B-40C0-B8C6-6FBCC56A9D40}"/>
              </a:ext>
            </a:extLst>
          </p:cNvPr>
          <p:cNvSpPr/>
          <p:nvPr userDrawn="1"/>
        </p:nvSpPr>
        <p:spPr>
          <a:xfrm>
            <a:off x="0" y="2816316"/>
            <a:ext cx="12192000" cy="1225367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F966F"/>
              </a:solidFill>
            </a:endParaRPr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id="{1CAA5684-98EC-4D67-845B-FE1104876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3176858"/>
            <a:ext cx="11449050" cy="460375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2800">
                <a:solidFill>
                  <a:schemeClr val="bg1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переходного слайда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95550433-0183-4897-905C-226D071E05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4402225"/>
            <a:ext cx="11449050" cy="338554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18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36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9670A7-0167-4052-82A0-BD9141F97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C10FFFD7-7F50-44C1-A6F7-2F09C2B32B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650" y="3555465"/>
            <a:ext cx="7288214" cy="338554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18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Описание пункта</a:t>
            </a:r>
          </a:p>
        </p:txBody>
      </p:sp>
      <p:sp>
        <p:nvSpPr>
          <p:cNvPr id="7" name="Текст 19">
            <a:extLst>
              <a:ext uri="{FF2B5EF4-FFF2-40B4-BE49-F238E27FC236}">
                <a16:creationId xmlns:a16="http://schemas.microsoft.com/office/drawing/2014/main" id="{D3E9B93E-6344-4749-BEB8-D0C2CCF1A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968090"/>
            <a:ext cx="7288214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ED5539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92063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18.02.2022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00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10"/>
            <a:ext cx="7269163" cy="338554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6" name="Рисунок 3">
            <a:extLst>
              <a:ext uri="{FF2B5EF4-FFF2-40B4-BE49-F238E27FC236}">
                <a16:creationId xmlns:a16="http://schemas.microsoft.com/office/drawing/2014/main" id="{DAEBDC10-FDF9-40E3-A14F-17D6E352E4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863" y="1125055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12B2F0C6-682C-4395-9B9B-B0DC4ED81A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3036" y="4368378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40796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09"/>
            <a:ext cx="4952415" cy="455687"/>
          </a:xfrm>
          <a:prstGeom prst="rect">
            <a:avLst/>
          </a:prstGeom>
          <a:solidFill>
            <a:srgbClr val="ED5539"/>
          </a:solidFill>
        </p:spPr>
        <p:txBody>
          <a:bodyPr anchor="ctr"/>
          <a:lstStyle>
            <a:lvl1pPr marL="360000">
              <a:buNone/>
              <a:defRPr sz="2000">
                <a:solidFill>
                  <a:schemeClr val="bg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96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0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3">
            <a:extLst>
              <a:ext uri="{FF2B5EF4-FFF2-40B4-BE49-F238E27FC236}">
                <a16:creationId xmlns:a16="http://schemas.microsoft.com/office/drawing/2014/main" id="{41737958-1DB1-43D6-B70A-F8F8B6EEF3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863" y="1125055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B662E86E-8E61-4CA7-BB30-C577510330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3036" y="4368378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231329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D9207CB-61A8-4923-975A-FFC2C740D7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0285" y="1188000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8FDB91B0-CDFE-4C41-9C7A-0CD0AEB0C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97458" y="4431323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87536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3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13EA59EF-47AE-4BEF-B6B3-C63F8FBCA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830762"/>
            <a:ext cx="5741988" cy="389986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 sz="11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09971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9" r:id="rId3"/>
    <p:sldLayoutId id="2147483662" r:id="rId4"/>
    <p:sldLayoutId id="2147483678" r:id="rId5"/>
    <p:sldLayoutId id="2147483680" r:id="rId6"/>
    <p:sldLayoutId id="2147483674" r:id="rId7"/>
    <p:sldLayoutId id="2147483670" r:id="rId8"/>
    <p:sldLayoutId id="2147483676" r:id="rId9"/>
    <p:sldLayoutId id="2147483677" r:id="rId10"/>
    <p:sldLayoutId id="2147483671" r:id="rId11"/>
    <p:sldLayoutId id="2147483672" r:id="rId12"/>
    <p:sldLayoutId id="2147483675" r:id="rId13"/>
    <p:sldLayoutId id="2147483673" r:id="rId14"/>
    <p:sldLayoutId id="2147483664" r:id="rId15"/>
    <p:sldLayoutId id="2147483663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2048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1141" userDrawn="1">
          <p15:clr>
            <a:srgbClr val="F26B43"/>
          </p15:clr>
        </p15:guide>
        <p15:guide id="10" pos="6562" userDrawn="1">
          <p15:clr>
            <a:srgbClr val="F26B43"/>
          </p15:clr>
        </p15:guide>
        <p15:guide id="11" pos="4747" userDrawn="1">
          <p15:clr>
            <a:srgbClr val="F26B43"/>
          </p15:clr>
        </p15:guide>
        <p15:guide id="12" pos="2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A1AA5E-7770-40B9-B5C0-DEE52122CC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1247421"/>
            <a:ext cx="6646013" cy="318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39009-7F1C-45C1-8A5C-1109A88D164D}"/>
              </a:ext>
            </a:extLst>
          </p:cNvPr>
          <p:cNvSpPr txBox="1"/>
          <p:nvPr/>
        </p:nvSpPr>
        <p:spPr>
          <a:xfrm>
            <a:off x="4961770" y="5567403"/>
            <a:ext cx="43640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+7 (3952) 202-102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info@mb38.ru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mb38.ru</a:t>
            </a:r>
          </a:p>
        </p:txBody>
      </p:sp>
    </p:spTree>
    <p:extLst>
      <p:ext uri="{BB962C8B-B14F-4D97-AF65-F5344CB8AC3E}">
        <p14:creationId xmlns:p14="http://schemas.microsoft.com/office/powerpoint/2010/main" val="307267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indent="0">
              <a:spcBef>
                <a:spcPct val="0"/>
              </a:spcBef>
              <a:defRPr/>
            </a:pP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«МАСШТАБИРОВАНИЕ»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B2CFD10D-7625-417C-B08D-5198A60E51DF}"/>
              </a:ext>
            </a:extLst>
          </p:cNvPr>
          <p:cNvSpPr txBox="1">
            <a:spLocks/>
          </p:cNvSpPr>
          <p:nvPr/>
        </p:nvSpPr>
        <p:spPr>
          <a:xfrm>
            <a:off x="9093460" y="1637120"/>
            <a:ext cx="2623184" cy="46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47040A05-A7AE-4BA0-94C8-172D4B434BD8}"/>
              </a:ext>
            </a:extLst>
          </p:cNvPr>
          <p:cNvSpPr/>
          <p:nvPr/>
        </p:nvSpPr>
        <p:spPr>
          <a:xfrm>
            <a:off x="276222" y="2054084"/>
            <a:ext cx="1250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РАЗВИТИЕ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D4540743-2637-44AE-A509-99CBC24654DB}"/>
              </a:ext>
            </a:extLst>
          </p:cNvPr>
          <p:cNvSpPr/>
          <p:nvPr/>
        </p:nvSpPr>
        <p:spPr>
          <a:xfrm>
            <a:off x="2610270" y="2066570"/>
            <a:ext cx="939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РЫНКИ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191649E8-2D5C-4F4F-9690-72F3957491E1}"/>
              </a:ext>
            </a:extLst>
          </p:cNvPr>
          <p:cNvSpPr/>
          <p:nvPr/>
        </p:nvSpPr>
        <p:spPr>
          <a:xfrm>
            <a:off x="4952279" y="2059104"/>
            <a:ext cx="1573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ПРОГРАММЫ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42325324-333F-46AB-A39F-F375CA2B86F6}"/>
              </a:ext>
            </a:extLst>
          </p:cNvPr>
          <p:cNvSpPr/>
          <p:nvPr/>
        </p:nvSpPr>
        <p:spPr>
          <a:xfrm>
            <a:off x="7303396" y="2053939"/>
            <a:ext cx="1852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ДОКУМЕНТАЦИЯ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ADC2BE6A-CB1A-47AB-B8A6-71FA32CC66FD}"/>
              </a:ext>
            </a:extLst>
          </p:cNvPr>
          <p:cNvSpPr/>
          <p:nvPr/>
        </p:nvSpPr>
        <p:spPr>
          <a:xfrm>
            <a:off x="9633206" y="2059104"/>
            <a:ext cx="1772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КОНСУЛЬТАЦИИ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 ExtraLight" panose="020B0302020203020203" pitchFamily="34" charset="-52"/>
              <a:ea typeface="+mn-ea"/>
              <a:cs typeface="Times New Roman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173C97F-B0A5-4D63-BE9B-969C545B9000}"/>
              </a:ext>
            </a:extLst>
          </p:cNvPr>
          <p:cNvGrpSpPr/>
          <p:nvPr/>
        </p:nvGrpSpPr>
        <p:grpSpPr>
          <a:xfrm>
            <a:off x="37147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108" name="Прямоугольный треугольник 107">
              <a:extLst>
                <a:ext uri="{FF2B5EF4-FFF2-40B4-BE49-F238E27FC236}">
                  <a16:creationId xmlns:a16="http://schemas.microsoft.com/office/drawing/2014/main" id="{B0583CD8-CC34-4BB0-842B-721CCD2E83F9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A95AF6BD-AF8A-4616-8CD3-621BAFF947BD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8" name="Заголовок 1">
            <a:extLst>
              <a:ext uri="{FF2B5EF4-FFF2-40B4-BE49-F238E27FC236}">
                <a16:creationId xmlns:a16="http://schemas.microsoft.com/office/drawing/2014/main" id="{382A56C5-529C-40E7-93E9-D0AB56DA7DC0}"/>
              </a:ext>
            </a:extLst>
          </p:cNvPr>
          <p:cNvSpPr txBox="1">
            <a:spLocks/>
          </p:cNvSpPr>
          <p:nvPr/>
        </p:nvSpPr>
        <p:spPr>
          <a:xfrm>
            <a:off x="462823" y="3651971"/>
            <a:ext cx="1985102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Развитие экспорта и </a:t>
            </a: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экономики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Иркутской области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229284-30B9-4D63-9E65-B67D93820923}"/>
              </a:ext>
            </a:extLst>
          </p:cNvPr>
          <p:cNvCxnSpPr>
            <a:cxnSpLocks/>
          </p:cNvCxnSpPr>
          <p:nvPr/>
        </p:nvCxnSpPr>
        <p:spPr>
          <a:xfrm>
            <a:off x="462823" y="1872156"/>
            <a:ext cx="11729177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 96">
            <a:extLst>
              <a:ext uri="{FF2B5EF4-FFF2-40B4-BE49-F238E27FC236}">
                <a16:creationId xmlns:a16="http://schemas.microsoft.com/office/drawing/2014/main" id="{02FF0C1D-C06F-4336-8889-A5965E577568}"/>
              </a:ext>
            </a:extLst>
          </p:cNvPr>
          <p:cNvSpPr/>
          <p:nvPr/>
        </p:nvSpPr>
        <p:spPr>
          <a:xfrm>
            <a:off x="384783" y="1793337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3504384-1D8D-4E5F-AD5B-71C4459E6884}"/>
              </a:ext>
            </a:extLst>
          </p:cNvPr>
          <p:cNvSpPr/>
          <p:nvPr/>
        </p:nvSpPr>
        <p:spPr>
          <a:xfrm>
            <a:off x="2697117" y="1793118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39CF040D-1654-4541-88E2-439D7A9F7AE0}"/>
              </a:ext>
            </a:extLst>
          </p:cNvPr>
          <p:cNvSpPr/>
          <p:nvPr/>
        </p:nvSpPr>
        <p:spPr>
          <a:xfrm>
            <a:off x="5045646" y="1788136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74712DA-CB33-435C-9983-AE0D818EE33B}"/>
              </a:ext>
            </a:extLst>
          </p:cNvPr>
          <p:cNvSpPr/>
          <p:nvPr/>
        </p:nvSpPr>
        <p:spPr>
          <a:xfrm>
            <a:off x="7388451" y="1795113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B93A1BF8-B190-4DCA-BC26-99C037B54E2F}"/>
              </a:ext>
            </a:extLst>
          </p:cNvPr>
          <p:cNvSpPr/>
          <p:nvPr/>
        </p:nvSpPr>
        <p:spPr>
          <a:xfrm>
            <a:off x="9725470" y="1788136"/>
            <a:ext cx="156080" cy="1540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47D54E0-8222-4F7E-BF80-90847AE3DCA8}"/>
              </a:ext>
            </a:extLst>
          </p:cNvPr>
          <p:cNvGrpSpPr/>
          <p:nvPr/>
        </p:nvGrpSpPr>
        <p:grpSpPr>
          <a:xfrm>
            <a:off x="271462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52" name="Прямоугольный треугольник 51">
              <a:extLst>
                <a:ext uri="{FF2B5EF4-FFF2-40B4-BE49-F238E27FC236}">
                  <a16:creationId xmlns:a16="http://schemas.microsoft.com/office/drawing/2014/main" id="{4DD9AE74-2E48-4833-825E-683A8044534E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F31813A-7DBB-4468-9520-BD9A9791C01D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FF45E35-24A2-4DC9-A04E-AC198E5375FA}"/>
              </a:ext>
            </a:extLst>
          </p:cNvPr>
          <p:cNvGrpSpPr/>
          <p:nvPr/>
        </p:nvGrpSpPr>
        <p:grpSpPr>
          <a:xfrm>
            <a:off x="505777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56" name="Прямоугольный треугольник 55">
              <a:extLst>
                <a:ext uri="{FF2B5EF4-FFF2-40B4-BE49-F238E27FC236}">
                  <a16:creationId xmlns:a16="http://schemas.microsoft.com/office/drawing/2014/main" id="{90E34B76-71EC-4234-ABD5-B1370391569F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8AE44333-2B72-40B7-A559-07A02DB5D544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D51FA96-06B1-4EF1-BE03-4E9B6B461486}"/>
              </a:ext>
            </a:extLst>
          </p:cNvPr>
          <p:cNvGrpSpPr/>
          <p:nvPr/>
        </p:nvGrpSpPr>
        <p:grpSpPr>
          <a:xfrm>
            <a:off x="740092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59" name="Прямоугольный треугольник 58">
              <a:extLst>
                <a:ext uri="{FF2B5EF4-FFF2-40B4-BE49-F238E27FC236}">
                  <a16:creationId xmlns:a16="http://schemas.microsoft.com/office/drawing/2014/main" id="{2ABD0ADD-058E-486C-8C46-A1084F2C37E4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6AA62AE0-61B2-443D-B500-637929135A00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40DA743-5EE4-43B7-B00D-1230BE95386E}"/>
              </a:ext>
            </a:extLst>
          </p:cNvPr>
          <p:cNvGrpSpPr/>
          <p:nvPr/>
        </p:nvGrpSpPr>
        <p:grpSpPr>
          <a:xfrm>
            <a:off x="9744074" y="2490816"/>
            <a:ext cx="2076451" cy="2530355"/>
            <a:chOff x="371474" y="2563772"/>
            <a:chExt cx="2076451" cy="2530355"/>
          </a:xfrm>
          <a:solidFill>
            <a:srgbClr val="F5ECE3"/>
          </a:solidFill>
        </p:grpSpPr>
        <p:sp>
          <p:nvSpPr>
            <p:cNvPr id="62" name="Прямоугольный треугольник 61">
              <a:extLst>
                <a:ext uri="{FF2B5EF4-FFF2-40B4-BE49-F238E27FC236}">
                  <a16:creationId xmlns:a16="http://schemas.microsoft.com/office/drawing/2014/main" id="{3854A75C-5A0E-40D7-87DD-5E3EAD0FA82D}"/>
                </a:ext>
              </a:extLst>
            </p:cNvPr>
            <p:cNvSpPr/>
            <p:nvPr/>
          </p:nvSpPr>
          <p:spPr>
            <a:xfrm>
              <a:off x="371474" y="2563772"/>
              <a:ext cx="957367" cy="8343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2E064C86-CCB2-4083-A396-901AC47C1682}"/>
                </a:ext>
              </a:extLst>
            </p:cNvPr>
            <p:cNvSpPr/>
            <p:nvPr/>
          </p:nvSpPr>
          <p:spPr>
            <a:xfrm>
              <a:off x="371475" y="2890587"/>
              <a:ext cx="2076450" cy="2203540"/>
            </a:xfrm>
            <a:prstGeom prst="roundRect">
              <a:avLst>
                <a:gd name="adj" fmla="val 57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1B4BF374-5E9E-4014-9A04-6B201A9CB01B}"/>
              </a:ext>
            </a:extLst>
          </p:cNvPr>
          <p:cNvSpPr txBox="1">
            <a:spLocks/>
          </p:cNvSpPr>
          <p:nvPr/>
        </p:nvSpPr>
        <p:spPr>
          <a:xfrm>
            <a:off x="2775157" y="3689481"/>
            <a:ext cx="1985102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Выход на международные рынки</a:t>
            </a: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FF18146D-ECD8-4C92-987F-63E2C158F15F}"/>
              </a:ext>
            </a:extLst>
          </p:cNvPr>
          <p:cNvSpPr txBox="1">
            <a:spLocks/>
          </p:cNvSpPr>
          <p:nvPr/>
        </p:nvSpPr>
        <p:spPr>
          <a:xfrm>
            <a:off x="5156936" y="3571569"/>
            <a:ext cx="1878127" cy="781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Акселерационная программа «Экспортный форсаж»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:a16="http://schemas.microsoft.com/office/drawing/2014/main" id="{422204F7-9404-4397-8CCA-5D133682A918}"/>
              </a:ext>
            </a:extLst>
          </p:cNvPr>
          <p:cNvSpPr txBox="1">
            <a:spLocks/>
          </p:cNvSpPr>
          <p:nvPr/>
        </p:nvSpPr>
        <p:spPr>
          <a:xfrm>
            <a:off x="7490359" y="3561965"/>
            <a:ext cx="1878127" cy="781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Подготовка шаблона экспортного контракта</a:t>
            </a: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0A13C651-02DD-4860-A239-7F05DBAEAAD1}"/>
              </a:ext>
            </a:extLst>
          </p:cNvPr>
          <p:cNvSpPr txBox="1">
            <a:spLocks/>
          </p:cNvSpPr>
          <p:nvPr/>
        </p:nvSpPr>
        <p:spPr>
          <a:xfrm>
            <a:off x="9871495" y="3608099"/>
            <a:ext cx="1857682" cy="70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Обучение основам экспорта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2F03B0-3481-4A4D-83EF-6F666E05D9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05" y="5334185"/>
            <a:ext cx="126492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550400" cy="460375"/>
          </a:xfrm>
        </p:spPr>
        <p:txBody>
          <a:bodyPr/>
          <a:lstStyle/>
          <a:p>
            <a:pPr lvl="0" indent="0">
              <a:spcBef>
                <a:spcPct val="0"/>
              </a:spcBef>
              <a:defRPr/>
            </a:pP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«МАСШТАБИРОВАНИЕ» - услуги экспорта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uLnTx/>
              <a:uFillTx/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2AD004B-1D02-45EE-BC83-5DD03A263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05" y="1550653"/>
            <a:ext cx="37416655" cy="46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7CF78-BB22-4D78-BBAB-13B7498E4391}"/>
              </a:ext>
            </a:extLst>
          </p:cNvPr>
          <p:cNvSpPr txBox="1"/>
          <p:nvPr/>
        </p:nvSpPr>
        <p:spPr>
          <a:xfrm>
            <a:off x="888957" y="95083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kern="0" dirty="0">
                <a:effectLst/>
              </a:rPr>
              <a:t> </a:t>
            </a:r>
            <a:r>
              <a:rPr kumimoji="0" lang="ru-RU" sz="1800" b="1" i="0" u="none" strike="noStrike" kern="1200" cap="none" spc="0" normalizeH="0" baseline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Фонд финансирует до 100 % от стоимости услуги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064F4F3-215E-44C0-B7EB-84367C649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53734"/>
              </p:ext>
            </p:extLst>
          </p:nvPr>
        </p:nvGraphicFramePr>
        <p:xfrm>
          <a:off x="1208777" y="907612"/>
          <a:ext cx="10412610" cy="56845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749185">
                  <a:extLst>
                    <a:ext uri="{9D8B030D-6E8A-4147-A177-3AD203B41FA5}">
                      <a16:colId xmlns:a16="http://schemas.microsoft.com/office/drawing/2014/main" val="2840246114"/>
                    </a:ext>
                  </a:extLst>
                </a:gridCol>
                <a:gridCol w="1663425">
                  <a:extLst>
                    <a:ext uri="{9D8B030D-6E8A-4147-A177-3AD203B41FA5}">
                      <a16:colId xmlns:a16="http://schemas.microsoft.com/office/drawing/2014/main" val="2521351880"/>
                    </a:ext>
                  </a:extLst>
                </a:gridCol>
              </a:tblGrid>
              <a:tr h="313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услуг исполнителей</a:t>
                      </a: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161025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Сопровождение внешнеторгового контракта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88131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Подбор и поиск потенциальных зарубежных покупателей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200 000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70863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и проведение международных бизнес-миссий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320 000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28754"/>
                  </a:ext>
                </a:extLst>
              </a:tr>
              <a:tr h="40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и проведение реверсных бизнес-миссий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500 000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89194"/>
                  </a:ext>
                </a:extLst>
              </a:tr>
              <a:tr h="327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выставочно-ярмарочных мероприятий в России и за рубежом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750 000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1803"/>
                  </a:ext>
                </a:extLst>
              </a:tr>
              <a:tr h="544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1 000 000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03521"/>
                  </a:ext>
                </a:extLst>
              </a:tr>
              <a:tr h="504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25 000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47553"/>
                  </a:ext>
                </a:extLst>
              </a:tr>
              <a:tr h="556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25 000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44978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Маркетинговые и патентные исследования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300 000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77762"/>
                  </a:ext>
                </a:extLst>
              </a:tr>
              <a:tr h="363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Защита интеллектуальной собственности (патентование) за рубежом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1 000 000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12373"/>
                  </a:ext>
                </a:extLst>
              </a:tr>
              <a:tr h="33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Создание на иностранном языке/модернизация существующего сайта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150 000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6256"/>
                  </a:ext>
                </a:extLst>
              </a:tr>
              <a:tr h="353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Стандартизация, сертификация, необходимые разрешения</a:t>
                      </a:r>
                      <a:endParaRPr kumimoji="0" lang="ru-RU" sz="1600" b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до 800 000</a:t>
                      </a:r>
                      <a:endParaRPr kumimoji="0" lang="ru-RU" sz="15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45" marR="60945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160694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1E6B3835-E5E8-4F11-8A70-0DB603427816}"/>
              </a:ext>
            </a:extLst>
          </p:cNvPr>
          <p:cNvSpPr/>
          <p:nvPr/>
        </p:nvSpPr>
        <p:spPr>
          <a:xfrm>
            <a:off x="776212" y="162511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C4EF02C-EDC2-4EE2-BA9E-A36EBF168F8A}"/>
              </a:ext>
            </a:extLst>
          </p:cNvPr>
          <p:cNvSpPr/>
          <p:nvPr/>
        </p:nvSpPr>
        <p:spPr>
          <a:xfrm>
            <a:off x="785183" y="204533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E660E6E-39FD-44B6-819C-977389603D90}"/>
              </a:ext>
            </a:extLst>
          </p:cNvPr>
          <p:cNvSpPr/>
          <p:nvPr/>
        </p:nvSpPr>
        <p:spPr>
          <a:xfrm>
            <a:off x="776211" y="247641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A59F972-D2B5-4736-AF02-1795314F3315}"/>
              </a:ext>
            </a:extLst>
          </p:cNvPr>
          <p:cNvSpPr/>
          <p:nvPr/>
        </p:nvSpPr>
        <p:spPr>
          <a:xfrm>
            <a:off x="773090" y="2866960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E23B97A-553A-4F5C-A3A7-5932444C439F}"/>
              </a:ext>
            </a:extLst>
          </p:cNvPr>
          <p:cNvSpPr/>
          <p:nvPr/>
        </p:nvSpPr>
        <p:spPr>
          <a:xfrm>
            <a:off x="776213" y="3285392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58C12C0-A165-48DF-B20D-28C003D84D7D}"/>
              </a:ext>
            </a:extLst>
          </p:cNvPr>
          <p:cNvSpPr/>
          <p:nvPr/>
        </p:nvSpPr>
        <p:spPr>
          <a:xfrm>
            <a:off x="776854" y="359565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C2D3851-0E1F-4AEB-A366-86EA16D1F672}"/>
              </a:ext>
            </a:extLst>
          </p:cNvPr>
          <p:cNvSpPr/>
          <p:nvPr/>
        </p:nvSpPr>
        <p:spPr>
          <a:xfrm>
            <a:off x="785183" y="4135247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B92E227-E0F5-4B28-99AE-41970363BDB9}"/>
              </a:ext>
            </a:extLst>
          </p:cNvPr>
          <p:cNvSpPr/>
          <p:nvPr/>
        </p:nvSpPr>
        <p:spPr>
          <a:xfrm>
            <a:off x="768060" y="469169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BDC8370-581D-43DC-BFE2-9705CC0EB6ED}"/>
              </a:ext>
            </a:extLst>
          </p:cNvPr>
          <p:cNvSpPr/>
          <p:nvPr/>
        </p:nvSpPr>
        <p:spPr>
          <a:xfrm>
            <a:off x="773699" y="5257340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6741878-EE41-4B62-99F0-76B766006AAA}"/>
              </a:ext>
            </a:extLst>
          </p:cNvPr>
          <p:cNvSpPr/>
          <p:nvPr/>
        </p:nvSpPr>
        <p:spPr>
          <a:xfrm>
            <a:off x="773698" y="562295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4615C06-8FEE-4569-8CED-0CBD904399A5}"/>
              </a:ext>
            </a:extLst>
          </p:cNvPr>
          <p:cNvSpPr/>
          <p:nvPr/>
        </p:nvSpPr>
        <p:spPr>
          <a:xfrm>
            <a:off x="776854" y="600970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00121D9-DAA7-450B-A219-76D282B2B880}"/>
              </a:ext>
            </a:extLst>
          </p:cNvPr>
          <p:cNvSpPr/>
          <p:nvPr/>
        </p:nvSpPr>
        <p:spPr>
          <a:xfrm>
            <a:off x="773697" y="635419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0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3D3D33C5-8263-40FF-B968-A6F7ADF018AC}"/>
              </a:ext>
            </a:extLst>
          </p:cNvPr>
          <p:cNvSpPr/>
          <p:nvPr/>
        </p:nvSpPr>
        <p:spPr>
          <a:xfrm>
            <a:off x="357631" y="1296522"/>
            <a:ext cx="1453707" cy="145210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3581160-9E20-46D3-A320-DFCB17C3C371}"/>
              </a:ext>
            </a:extLst>
          </p:cNvPr>
          <p:cNvSpPr/>
          <p:nvPr/>
        </p:nvSpPr>
        <p:spPr>
          <a:xfrm>
            <a:off x="297807" y="3207638"/>
            <a:ext cx="1513531" cy="145210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495B26A-F9F0-4DEA-9430-A9DF3D9A69B9}"/>
              </a:ext>
            </a:extLst>
          </p:cNvPr>
          <p:cNvSpPr/>
          <p:nvPr/>
        </p:nvSpPr>
        <p:spPr>
          <a:xfrm>
            <a:off x="275863" y="5035993"/>
            <a:ext cx="1535475" cy="145210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378C189-CF2C-47BB-B817-E65C0F79A503}"/>
              </a:ext>
            </a:extLst>
          </p:cNvPr>
          <p:cNvSpPr/>
          <p:nvPr/>
        </p:nvSpPr>
        <p:spPr>
          <a:xfrm>
            <a:off x="2589430" y="1901348"/>
            <a:ext cx="4415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Рабочее пространство, не требующее затрат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C356DC7-634D-476E-BA49-F48320DA5AE4}"/>
              </a:ext>
            </a:extLst>
          </p:cNvPr>
          <p:cNvSpPr/>
          <p:nvPr/>
        </p:nvSpPr>
        <p:spPr>
          <a:xfrm>
            <a:off x="2326445" y="3267683"/>
            <a:ext cx="661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КОНФЕРЕНЦ-ЗАЛ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B1FBD6D-2455-4C4D-8441-F6F2EE2BD16A}"/>
              </a:ext>
            </a:extLst>
          </p:cNvPr>
          <p:cNvSpPr/>
          <p:nvPr/>
        </p:nvSpPr>
        <p:spPr>
          <a:xfrm>
            <a:off x="2316717" y="5238704"/>
            <a:ext cx="422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ПЕРЕГОВОРНЫЕ КОМНАТЫ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24FB892-2773-4F70-9A3C-0515ED86A805}"/>
              </a:ext>
            </a:extLst>
          </p:cNvPr>
          <p:cNvSpPr/>
          <p:nvPr/>
        </p:nvSpPr>
        <p:spPr>
          <a:xfrm>
            <a:off x="2589429" y="2223025"/>
            <a:ext cx="6326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Работа в коллективе разносторонних профессий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0824264-F011-42B2-96CA-8D4B356D1520}"/>
              </a:ext>
            </a:extLst>
          </p:cNvPr>
          <p:cNvSpPr/>
          <p:nvPr/>
        </p:nvSpPr>
        <p:spPr>
          <a:xfrm>
            <a:off x="2589433" y="3676889"/>
            <a:ext cx="4090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Конгресс система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EE9265A-78B0-4825-97D8-6DA6C37BEBB1}"/>
              </a:ext>
            </a:extLst>
          </p:cNvPr>
          <p:cNvSpPr/>
          <p:nvPr/>
        </p:nvSpPr>
        <p:spPr>
          <a:xfrm>
            <a:off x="2589433" y="3977456"/>
            <a:ext cx="3746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Видеопроекторы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879F94F-C88E-4C64-9CD7-093E8A6D23F2}"/>
              </a:ext>
            </a:extLst>
          </p:cNvPr>
          <p:cNvSpPr/>
          <p:nvPr/>
        </p:nvSpPr>
        <p:spPr>
          <a:xfrm>
            <a:off x="2589433" y="4273878"/>
            <a:ext cx="3746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Система видеоконференцсвязи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23F557-6F36-4AD7-A53E-75629CC27391}"/>
              </a:ext>
            </a:extLst>
          </p:cNvPr>
          <p:cNvSpPr/>
          <p:nvPr/>
        </p:nvSpPr>
        <p:spPr>
          <a:xfrm>
            <a:off x="2589433" y="5620848"/>
            <a:ext cx="4755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4 переговорные комнаты, 3 человека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8C42CC6-627A-4B04-A5B6-39CB1E033DDF}"/>
              </a:ext>
            </a:extLst>
          </p:cNvPr>
          <p:cNvSpPr/>
          <p:nvPr/>
        </p:nvSpPr>
        <p:spPr>
          <a:xfrm>
            <a:off x="2589432" y="5959657"/>
            <a:ext cx="553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1 вместительная переговорная комната,  до 12 человек</a:t>
            </a:r>
          </a:p>
        </p:txBody>
      </p:sp>
      <p:sp>
        <p:nvSpPr>
          <p:cNvPr id="19" name="Текст 1">
            <a:extLst>
              <a:ext uri="{FF2B5EF4-FFF2-40B4-BE49-F238E27FC236}">
                <a16:creationId xmlns:a16="http://schemas.microsoft.com/office/drawing/2014/main" id="{C8BF0BE6-D178-4374-AAD4-3FAEBAA2338C}"/>
              </a:ext>
            </a:extLst>
          </p:cNvPr>
          <p:cNvSpPr txBox="1">
            <a:spLocks/>
          </p:cNvSpPr>
          <p:nvPr/>
        </p:nvSpPr>
        <p:spPr>
          <a:xfrm>
            <a:off x="297807" y="459897"/>
            <a:ext cx="8818750" cy="46037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Ваша площадка для бизнеса в Иркутске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D5EA33D-95A9-4BCC-A503-39293931B2A1}"/>
              </a:ext>
            </a:extLst>
          </p:cNvPr>
          <p:cNvSpPr/>
          <p:nvPr/>
        </p:nvSpPr>
        <p:spPr>
          <a:xfrm>
            <a:off x="2418948" y="198047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6722CE3-2F8E-42DF-834B-F068FFE77281}"/>
              </a:ext>
            </a:extLst>
          </p:cNvPr>
          <p:cNvSpPr/>
          <p:nvPr/>
        </p:nvSpPr>
        <p:spPr>
          <a:xfrm>
            <a:off x="2418948" y="231039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410AEEB-7894-4A28-89D3-74182BA11FD5}"/>
              </a:ext>
            </a:extLst>
          </p:cNvPr>
          <p:cNvSpPr/>
          <p:nvPr/>
        </p:nvSpPr>
        <p:spPr>
          <a:xfrm>
            <a:off x="2418948" y="378298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858BF1-D4B0-40A3-8B3F-EF0296642A2A}"/>
              </a:ext>
            </a:extLst>
          </p:cNvPr>
          <p:cNvSpPr/>
          <p:nvPr/>
        </p:nvSpPr>
        <p:spPr>
          <a:xfrm>
            <a:off x="2418950" y="407196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F8EA45B-0944-42CA-B39D-B75B5ABF02CF}"/>
              </a:ext>
            </a:extLst>
          </p:cNvPr>
          <p:cNvSpPr/>
          <p:nvPr/>
        </p:nvSpPr>
        <p:spPr>
          <a:xfrm>
            <a:off x="2418949" y="436141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1831EC1-C102-4390-A771-9B5C9360057D}"/>
              </a:ext>
            </a:extLst>
          </p:cNvPr>
          <p:cNvSpPr/>
          <p:nvPr/>
        </p:nvSpPr>
        <p:spPr>
          <a:xfrm>
            <a:off x="2418949" y="571940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998F4F9-8F24-4480-9A74-571B7405093B}"/>
              </a:ext>
            </a:extLst>
          </p:cNvPr>
          <p:cNvSpPr/>
          <p:nvPr/>
        </p:nvSpPr>
        <p:spPr>
          <a:xfrm>
            <a:off x="2418948" y="605896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83F1DC-E996-4465-8562-8D8809F5E58F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ADF52E4-8E9D-4373-9285-F826E6368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7273BB-742B-466E-89F2-2142547067D1}"/>
              </a:ext>
            </a:extLst>
          </p:cNvPr>
          <p:cNvSpPr/>
          <p:nvPr/>
        </p:nvSpPr>
        <p:spPr>
          <a:xfrm>
            <a:off x="2316717" y="1505849"/>
            <a:ext cx="661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КОВОРКИНГ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DAE49-CD90-4906-B81E-4FDD8DCBDA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655" y="2799492"/>
            <a:ext cx="1474386" cy="1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B4EE47C-2833-43DE-9378-1AE3F395A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8670925" cy="460375"/>
          </a:xfrm>
        </p:spPr>
        <p:txBody>
          <a:bodyPr/>
          <a:lstStyle/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Как получить поддержку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9626D6E-36A9-474A-9B76-42E732C2AEDC}"/>
              </a:ext>
            </a:extLst>
          </p:cNvPr>
          <p:cNvGrpSpPr/>
          <p:nvPr/>
        </p:nvGrpSpPr>
        <p:grpSpPr>
          <a:xfrm>
            <a:off x="4640262" y="1730044"/>
            <a:ext cx="2738600" cy="2738600"/>
            <a:chOff x="4726699" y="2059700"/>
            <a:chExt cx="2738600" cy="273860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50131D4-A40D-4431-AED4-32A2A64366F8}"/>
                </a:ext>
              </a:extLst>
            </p:cNvPr>
            <p:cNvSpPr/>
            <p:nvPr/>
          </p:nvSpPr>
          <p:spPr>
            <a:xfrm>
              <a:off x="4726699" y="2059700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689297C-E28F-4B70-9EC1-67DF6ACD1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797" y="2209797"/>
              <a:ext cx="2438405" cy="243840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2086A8C-24CA-4657-ADA0-8719102C5118}"/>
              </a:ext>
            </a:extLst>
          </p:cNvPr>
          <p:cNvGrpSpPr/>
          <p:nvPr/>
        </p:nvGrpSpPr>
        <p:grpSpPr>
          <a:xfrm>
            <a:off x="8686270" y="1783727"/>
            <a:ext cx="2738600" cy="2738600"/>
            <a:chOff x="8254875" y="2059698"/>
            <a:chExt cx="2738600" cy="27386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DBA80E0-B66F-4D6A-B97E-B408D92180FD}"/>
                </a:ext>
              </a:extLst>
            </p:cNvPr>
            <p:cNvSpPr/>
            <p:nvPr/>
          </p:nvSpPr>
          <p:spPr>
            <a:xfrm>
              <a:off x="8254875" y="2059698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74DC987-B36E-4A98-8155-E16B4CDD5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014" y="2209796"/>
              <a:ext cx="2432323" cy="2438404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F1E4D0E-228A-40C3-851D-E47389690077}"/>
              </a:ext>
            </a:extLst>
          </p:cNvPr>
          <p:cNvGrpSpPr/>
          <p:nvPr/>
        </p:nvGrpSpPr>
        <p:grpSpPr>
          <a:xfrm>
            <a:off x="609459" y="1783727"/>
            <a:ext cx="2738600" cy="2738600"/>
            <a:chOff x="442037" y="2082558"/>
            <a:chExt cx="2738600" cy="27386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24C58783-EEA6-4174-958A-564649B5E7AD}"/>
                </a:ext>
              </a:extLst>
            </p:cNvPr>
            <p:cNvSpPr/>
            <p:nvPr/>
          </p:nvSpPr>
          <p:spPr>
            <a:xfrm>
              <a:off x="442037" y="2082558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1E70CA2-2ACD-4894-9863-ABDC789F2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08" y="2209798"/>
              <a:ext cx="2423259" cy="2438404"/>
            </a:xfrm>
            <a:prstGeom prst="rect">
              <a:avLst/>
            </a:prstGeom>
          </p:spPr>
        </p:pic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5B58F56-7C1B-4C16-8088-19908F5AB448}"/>
              </a:ext>
            </a:extLst>
          </p:cNvPr>
          <p:cNvSpPr/>
          <p:nvPr/>
        </p:nvSpPr>
        <p:spPr>
          <a:xfrm>
            <a:off x="609460" y="4768839"/>
            <a:ext cx="27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Звонок на единую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горячую линию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1DD592-1763-4174-BED0-BCE1D518FE35}"/>
              </a:ext>
            </a:extLst>
          </p:cNvPr>
          <p:cNvSpPr/>
          <p:nvPr/>
        </p:nvSpPr>
        <p:spPr>
          <a:xfrm>
            <a:off x="4213844" y="4768839"/>
            <a:ext cx="3426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Обращение 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«Получить поддержку» на сайте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85349AC-CBAE-4083-B600-E40AA26191C8}"/>
              </a:ext>
            </a:extLst>
          </p:cNvPr>
          <p:cNvSpPr/>
          <p:nvPr/>
        </p:nvSpPr>
        <p:spPr>
          <a:xfrm>
            <a:off x="8276118" y="4768839"/>
            <a:ext cx="3426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Личное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обращение в Центр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B1CE24B-2775-4D43-910C-3662BE832E03}"/>
              </a:ext>
            </a:extLst>
          </p:cNvPr>
          <p:cNvSpPr/>
          <p:nvPr/>
        </p:nvSpPr>
        <p:spPr>
          <a:xfrm>
            <a:off x="609459" y="5374690"/>
            <a:ext cx="27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D5539"/>
                </a:solidFill>
                <a:latin typeface="Circe Light" panose="020B0402020203020203" pitchFamily="34" charset="-52"/>
                <a:cs typeface="Times New Roman" pitchFamily="18" charset="0"/>
              </a:rPr>
              <a:t>8 (3952) 202-102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0BFBF95-2404-4AE3-A455-752ACF34D333}"/>
              </a:ext>
            </a:extLst>
          </p:cNvPr>
          <p:cNvSpPr/>
          <p:nvPr/>
        </p:nvSpPr>
        <p:spPr>
          <a:xfrm>
            <a:off x="4213843" y="5374690"/>
            <a:ext cx="3426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ED5539"/>
                </a:solidFill>
                <a:latin typeface="Circe Light" panose="020B0402020203020203" pitchFamily="34" charset="-52"/>
                <a:cs typeface="Times New Roman" pitchFamily="18" charset="0"/>
              </a:rPr>
              <a:t>WWW.MB38.RU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FC896A4-1C94-4F7A-9171-17689598A117}"/>
              </a:ext>
            </a:extLst>
          </p:cNvPr>
          <p:cNvSpPr/>
          <p:nvPr/>
        </p:nvSpPr>
        <p:spPr>
          <a:xfrm>
            <a:off x="8455434" y="5362453"/>
            <a:ext cx="3188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ED5539"/>
                </a:solidFill>
                <a:latin typeface="Circe Light" panose="020B0402020203020203" pitchFamily="34" charset="-52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ED5539"/>
                </a:solidFill>
                <a:latin typeface="Circe Light" panose="020B0402020203020203" pitchFamily="34" charset="-52"/>
                <a:cs typeface="Times New Roman" pitchFamily="18" charset="0"/>
              </a:rPr>
              <a:t>г. Иркутск, ул. Рабочая 2«А» / 4</a:t>
            </a:r>
          </a:p>
        </p:txBody>
      </p:sp>
    </p:spTree>
    <p:extLst>
      <p:ext uri="{BB962C8B-B14F-4D97-AF65-F5344CB8AC3E}">
        <p14:creationId xmlns:p14="http://schemas.microsoft.com/office/powerpoint/2010/main" val="266448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F082E02-9462-40D5-9640-3C569D5E7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5400" dirty="0"/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35CEC-8661-484B-BE7D-C1C43B81A501}"/>
              </a:ext>
            </a:extLst>
          </p:cNvPr>
          <p:cNvSpPr txBox="1"/>
          <p:nvPr/>
        </p:nvSpPr>
        <p:spPr>
          <a:xfrm>
            <a:off x="4706938" y="5522433"/>
            <a:ext cx="43640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+7 (3952) 202-102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info@mb38.ru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mb38.ru</a:t>
            </a:r>
          </a:p>
        </p:txBody>
      </p:sp>
    </p:spTree>
    <p:extLst>
      <p:ext uri="{BB962C8B-B14F-4D97-AF65-F5344CB8AC3E}">
        <p14:creationId xmlns:p14="http://schemas.microsoft.com/office/powerpoint/2010/main" val="88399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D37D78A-A4AA-48F3-9581-57279722DB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034756" cy="824880"/>
          </a:xfrm>
        </p:spPr>
        <p:txBody>
          <a:bodyPr/>
          <a:lstStyle/>
          <a:p>
            <a:r>
              <a:rPr lang="ru-RU" b="1" dirty="0">
                <a:solidFill>
                  <a:srgbClr val="ED5539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Центр «Мой бизнес» </a:t>
            </a:r>
            <a:r>
              <a:rPr lang="en-US" sz="2400" dirty="0"/>
              <a:t>- </a:t>
            </a: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единое окно </a:t>
            </a:r>
            <a:br>
              <a:rPr lang="en-US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поддержки предпринимательства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ED5C82C-BF76-4BC7-96B0-F4DD1FC4F3F1}"/>
              </a:ext>
            </a:extLst>
          </p:cNvPr>
          <p:cNvSpPr/>
          <p:nvPr/>
        </p:nvSpPr>
        <p:spPr>
          <a:xfrm>
            <a:off x="382031" y="1814718"/>
            <a:ext cx="4274107" cy="1872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2FCAE2-F5FA-476F-A350-3B15DFAE2979}"/>
              </a:ext>
            </a:extLst>
          </p:cNvPr>
          <p:cNvSpPr txBox="1"/>
          <p:nvPr/>
        </p:nvSpPr>
        <p:spPr>
          <a:xfrm>
            <a:off x="479834" y="2253098"/>
            <a:ext cx="3955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«БИЗНЕС СТАРТ» </a:t>
            </a:r>
            <a:r>
              <a:rPr lang="en-US" b="1" dirty="0">
                <a:latin typeface="Circe Bold" panose="020B0602020203020203" pitchFamily="34" charset="-52"/>
              </a:rPr>
              <a:t> </a:t>
            </a:r>
            <a:endParaRPr lang="ru-RU" b="1" dirty="0">
              <a:latin typeface="Circe Bold" panose="020B0602020203020203" pitchFamily="34" charset="-52"/>
            </a:endParaRPr>
          </a:p>
          <a:p>
            <a:r>
              <a:rPr lang="ru-RU" sz="1400" dirty="0">
                <a:latin typeface="Circe Light" panose="020B0402020203020203" pitchFamily="34" charset="-52"/>
              </a:rPr>
              <a:t>обучение, составление бизнес-планов, регистрация бизнеса, сертификация и поиск первичного финансирования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368650B-EDA7-45E1-BBD6-76541127F847}"/>
              </a:ext>
            </a:extLst>
          </p:cNvPr>
          <p:cNvSpPr/>
          <p:nvPr/>
        </p:nvSpPr>
        <p:spPr>
          <a:xfrm>
            <a:off x="4900111" y="1814718"/>
            <a:ext cx="4274107" cy="1872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F455A6-8055-4286-8112-0D5557801268}"/>
              </a:ext>
            </a:extLst>
          </p:cNvPr>
          <p:cNvSpPr txBox="1"/>
          <p:nvPr/>
        </p:nvSpPr>
        <p:spPr>
          <a:xfrm>
            <a:off x="5124407" y="2382943"/>
            <a:ext cx="353020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«РАЗВИТИЕ БИЗНЕСА»  </a:t>
            </a:r>
            <a:r>
              <a:rPr lang="ru-RU" sz="1400" dirty="0">
                <a:latin typeface="Circe Light" panose="020B0402020203020203" pitchFamily="34" charset="-52"/>
              </a:rPr>
              <a:t>маркетинг и продвижение продукции (товаров, услуг),</a:t>
            </a:r>
            <a:r>
              <a:rPr lang="en-US" sz="1400" dirty="0">
                <a:latin typeface="Circe Light" panose="020B0402020203020203" pitchFamily="34" charset="-52"/>
              </a:rPr>
              <a:t> </a:t>
            </a:r>
            <a:r>
              <a:rPr lang="ru-RU" sz="1400" dirty="0">
                <a:latin typeface="Circe Light" panose="020B0402020203020203" pitchFamily="34" charset="-52"/>
              </a:rPr>
              <a:t>скоринг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A681BC-B94C-4E23-9E67-CCFD0DB64398}"/>
              </a:ext>
            </a:extLst>
          </p:cNvPr>
          <p:cNvSpPr/>
          <p:nvPr/>
        </p:nvSpPr>
        <p:spPr>
          <a:xfrm>
            <a:off x="386195" y="4409099"/>
            <a:ext cx="4274107" cy="1872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B836DD-08C3-446F-9FF6-4088E5E8B2C6}"/>
              </a:ext>
            </a:extLst>
          </p:cNvPr>
          <p:cNvSpPr txBox="1"/>
          <p:nvPr/>
        </p:nvSpPr>
        <p:spPr>
          <a:xfrm>
            <a:off x="631807" y="4968567"/>
            <a:ext cx="3649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«ФИНАНСИРОВАНИЕ» </a:t>
            </a:r>
            <a:br>
              <a:rPr lang="en-US" b="1" dirty="0">
                <a:latin typeface="Circe Light" panose="020B0402020203020203" pitchFamily="34" charset="-52"/>
              </a:rPr>
            </a:br>
            <a:r>
              <a:rPr lang="ru-RU" sz="1400" dirty="0">
                <a:latin typeface="Circe Light" panose="020B0402020203020203" pitchFamily="34" charset="-52"/>
              </a:rPr>
              <a:t>проектов с использованием инструментов государственной поддержки, </a:t>
            </a:r>
            <a:br>
              <a:rPr lang="en-US" sz="1400" dirty="0">
                <a:latin typeface="Circe Light" panose="020B0402020203020203" pitchFamily="34" charset="-52"/>
              </a:rPr>
            </a:br>
            <a:r>
              <a:rPr lang="ru-RU" sz="1400" dirty="0">
                <a:latin typeface="Circe Light" panose="020B0402020203020203" pitchFamily="34" charset="-52"/>
              </a:rPr>
              <a:t>гарантийная поддержка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FCA452E-3880-4620-9605-05A373BF5B73}"/>
              </a:ext>
            </a:extLst>
          </p:cNvPr>
          <p:cNvSpPr/>
          <p:nvPr/>
        </p:nvSpPr>
        <p:spPr>
          <a:xfrm>
            <a:off x="4900111" y="4409098"/>
            <a:ext cx="4274107" cy="1872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E743FC-C094-45CF-BC42-F14BC9E515E7}"/>
              </a:ext>
            </a:extLst>
          </p:cNvPr>
          <p:cNvSpPr txBox="1"/>
          <p:nvPr/>
        </p:nvSpPr>
        <p:spPr>
          <a:xfrm>
            <a:off x="5124407" y="4933554"/>
            <a:ext cx="3431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irce Bold" panose="020B0602020203020203" pitchFamily="34" charset="-52"/>
              </a:rPr>
              <a:t>«МАСШТАБИРОВАНИЕ» </a:t>
            </a:r>
            <a:r>
              <a:rPr lang="ru-RU" sz="1400" dirty="0">
                <a:latin typeface="Circe Light" panose="020B0402020203020203" pitchFamily="34" charset="-52"/>
              </a:rPr>
              <a:t>вывод товаров и услуг на экспорт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0B5AEA-D9CC-4BCB-B378-4052155E9732}"/>
              </a:ext>
            </a:extLst>
          </p:cNvPr>
          <p:cNvSpPr/>
          <p:nvPr/>
        </p:nvSpPr>
        <p:spPr>
          <a:xfrm>
            <a:off x="578927" y="1552490"/>
            <a:ext cx="524456" cy="524456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8F931CD-30C1-453D-981B-DB10060746D1}"/>
              </a:ext>
            </a:extLst>
          </p:cNvPr>
          <p:cNvSpPr/>
          <p:nvPr/>
        </p:nvSpPr>
        <p:spPr>
          <a:xfrm>
            <a:off x="578927" y="4146870"/>
            <a:ext cx="524456" cy="524456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E9CABE-1665-4711-BC80-64EB63FFD44B}"/>
              </a:ext>
            </a:extLst>
          </p:cNvPr>
          <p:cNvSpPr/>
          <p:nvPr/>
        </p:nvSpPr>
        <p:spPr>
          <a:xfrm>
            <a:off x="5214302" y="1552490"/>
            <a:ext cx="524456" cy="524456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AFA6CE7-D4DE-4D27-B2D7-F74718B1A7E0}"/>
              </a:ext>
            </a:extLst>
          </p:cNvPr>
          <p:cNvSpPr/>
          <p:nvPr/>
        </p:nvSpPr>
        <p:spPr>
          <a:xfrm>
            <a:off x="5214302" y="4146870"/>
            <a:ext cx="524456" cy="524456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C053AC-F2A2-4949-9164-0D8AF8558080}"/>
              </a:ext>
            </a:extLst>
          </p:cNvPr>
          <p:cNvSpPr txBox="1"/>
          <p:nvPr/>
        </p:nvSpPr>
        <p:spPr>
          <a:xfrm>
            <a:off x="578926" y="1658183"/>
            <a:ext cx="524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602020203020203" pitchFamily="34" charset="-52"/>
              </a:rPr>
              <a:t>1</a:t>
            </a:r>
            <a:endParaRPr lang="ru-RU" sz="14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A5408D-FB24-4100-B6D4-AEC0C26C3AD3}"/>
              </a:ext>
            </a:extLst>
          </p:cNvPr>
          <p:cNvSpPr txBox="1"/>
          <p:nvPr/>
        </p:nvSpPr>
        <p:spPr>
          <a:xfrm>
            <a:off x="5214301" y="1657211"/>
            <a:ext cx="524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602020203020203" pitchFamily="34" charset="-52"/>
              </a:rPr>
              <a:t>2</a:t>
            </a:r>
            <a:endParaRPr lang="ru-RU" sz="14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90AFCA-69DC-4F1D-B1CA-106B962DFA45}"/>
              </a:ext>
            </a:extLst>
          </p:cNvPr>
          <p:cNvSpPr txBox="1"/>
          <p:nvPr/>
        </p:nvSpPr>
        <p:spPr>
          <a:xfrm>
            <a:off x="5214301" y="4254600"/>
            <a:ext cx="524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602020203020203" pitchFamily="34" charset="-52"/>
              </a:rPr>
              <a:t>4</a:t>
            </a:r>
            <a:endParaRPr lang="ru-RU" sz="14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90B8B7-55DB-44EC-8504-42F7C43A3E22}"/>
              </a:ext>
            </a:extLst>
          </p:cNvPr>
          <p:cNvSpPr txBox="1"/>
          <p:nvPr/>
        </p:nvSpPr>
        <p:spPr>
          <a:xfrm>
            <a:off x="578925" y="4253944"/>
            <a:ext cx="52445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602020203020203" pitchFamily="34" charset="-52"/>
              </a:rPr>
              <a:t>3</a:t>
            </a:r>
            <a:endParaRPr lang="ru-RU" sz="1400" dirty="0">
              <a:solidFill>
                <a:schemeClr val="bg1"/>
              </a:solidFill>
              <a:latin typeface="Circe Light" panose="020B0402020203020203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2E3BD5-90E6-4D7B-A47D-AE6D2E672BD4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3FF13F9-6A3D-4719-9EC2-429AA21EB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8F95DD-EB0A-4DCA-B7AE-8042D176C9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2415" y="4271831"/>
            <a:ext cx="1095201" cy="174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E175A-78E2-494B-A799-46E85C8480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60" y="2472982"/>
            <a:ext cx="1591557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377519"/>
            <a:ext cx="8670925" cy="460375"/>
          </a:xfrm>
        </p:spPr>
        <p:txBody>
          <a:bodyPr/>
          <a:lstStyle/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«БИЗНЕС СТАРТ» - обучение и бизнес-услуги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46BC71-25BD-4F0A-8156-7CED5438DFD7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9FA0230-767E-40B0-B46C-497EA543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8D07533E-4BFD-4994-B396-B912DA7C16BE}"/>
              </a:ext>
            </a:extLst>
          </p:cNvPr>
          <p:cNvSpPr txBox="1">
            <a:spLocks/>
          </p:cNvSpPr>
          <p:nvPr/>
        </p:nvSpPr>
        <p:spPr>
          <a:xfrm>
            <a:off x="9645695" y="1812002"/>
            <a:ext cx="2546305" cy="307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КОНСУЛЬТАЦИИ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D6F041D-9DD0-485B-8F6B-2053F1727082}"/>
              </a:ext>
            </a:extLst>
          </p:cNvPr>
          <p:cNvSpPr/>
          <p:nvPr/>
        </p:nvSpPr>
        <p:spPr>
          <a:xfrm>
            <a:off x="304800" y="955976"/>
            <a:ext cx="8885382" cy="5537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74464" y="2236498"/>
            <a:ext cx="3821112" cy="568867"/>
            <a:chOff x="674464" y="2053233"/>
            <a:chExt cx="3821112" cy="568867"/>
          </a:xfrm>
        </p:grpSpPr>
        <p:sp>
          <p:nvSpPr>
            <p:cNvPr id="49" name="Заголовок 1">
              <a:extLst>
                <a:ext uri="{FF2B5EF4-FFF2-40B4-BE49-F238E27FC236}">
                  <a16:creationId xmlns:a16="http://schemas.microsoft.com/office/drawing/2014/main" id="{5C4F6C4D-91C5-4C22-A501-08378E246F4F}"/>
                </a:ext>
              </a:extLst>
            </p:cNvPr>
            <p:cNvSpPr txBox="1">
              <a:spLocks/>
            </p:cNvSpPr>
            <p:nvPr/>
          </p:nvSpPr>
          <p:spPr>
            <a:xfrm>
              <a:off x="962979" y="2053233"/>
              <a:ext cx="3532597" cy="5688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indent="0" algn="l" fontAlgn="auto"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Вопросы получения государственных мер поддержки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2113888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4464" y="1204278"/>
            <a:ext cx="3821113" cy="787989"/>
            <a:chOff x="674464" y="1251877"/>
            <a:chExt cx="3668747" cy="787989"/>
          </a:xfrm>
        </p:grpSpPr>
        <p:sp>
          <p:nvSpPr>
            <p:cNvPr id="48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961393" y="1251877"/>
              <a:ext cx="3381818" cy="78798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Консультирование по вопросам начала бизнеса (финансовою, юридическое, бухгалтерское и т.д.)</a:t>
              </a: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4F2D6A39-B4D2-4133-9476-E6EAE6C1B6EF}"/>
                </a:ext>
              </a:extLst>
            </p:cNvPr>
            <p:cNvSpPr/>
            <p:nvPr/>
          </p:nvSpPr>
          <p:spPr>
            <a:xfrm>
              <a:off x="674464" y="1350812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78257" y="2486670"/>
            <a:ext cx="3795143" cy="281994"/>
            <a:chOff x="4650818" y="2028010"/>
            <a:chExt cx="3795143" cy="281994"/>
          </a:xfrm>
        </p:grpSpPr>
        <p:sp>
          <p:nvSpPr>
            <p:cNvPr id="50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804058" y="2028010"/>
              <a:ext cx="3641903" cy="28199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Меры</a:t>
              </a:r>
              <a:r>
                <a:rPr lang="en-US" sz="1800" b="1" kern="150" dirty="0">
                  <a:ea typeface="SimSun" panose="02010600030101010101" pitchFamily="2" charset="-122"/>
                  <a:cs typeface="Mangal"/>
                </a:rPr>
                <a:t> </a:t>
              </a: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государственной поддержки</a:t>
              </a: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650818" y="2134842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878257" y="1204278"/>
            <a:ext cx="4097468" cy="761612"/>
            <a:chOff x="4650818" y="1278254"/>
            <a:chExt cx="4097468" cy="761612"/>
          </a:xfrm>
        </p:grpSpPr>
        <p:sp>
          <p:nvSpPr>
            <p:cNvPr id="58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4765536" y="1278254"/>
              <a:ext cx="3982750" cy="7616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Обучение по вопросам начала бизнеса, маркетинговых коммуникаций, финансов, продаж и т.д.</a:t>
              </a: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A737F0BB-863D-4347-A72B-42C2BBC77B7C}"/>
                </a:ext>
              </a:extLst>
            </p:cNvPr>
            <p:cNvSpPr/>
            <p:nvPr/>
          </p:nvSpPr>
          <p:spPr>
            <a:xfrm>
              <a:off x="4650818" y="1375236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B3315B0-C9FE-4430-838D-99826F007D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08" y="2622100"/>
            <a:ext cx="1468120" cy="146812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878257" y="3289444"/>
            <a:ext cx="4097467" cy="549454"/>
            <a:chOff x="4650818" y="2684813"/>
            <a:chExt cx="4097467" cy="549454"/>
          </a:xfrm>
        </p:grpSpPr>
        <p:sp>
          <p:nvSpPr>
            <p:cNvPr id="63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804058" y="2684813"/>
              <a:ext cx="3944227" cy="5494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0" dirty="0"/>
                <a:t>Изготовление и трансляция ролика в эфире радиостанции Иркутской области</a:t>
              </a:r>
              <a:endParaRPr lang="ru-RU" sz="18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650818" y="2779789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78257" y="4359678"/>
            <a:ext cx="3745137" cy="703474"/>
            <a:chOff x="4650818" y="3162301"/>
            <a:chExt cx="3745137" cy="703474"/>
          </a:xfrm>
        </p:grpSpPr>
        <p:sp>
          <p:nvSpPr>
            <p:cNvPr id="65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804059" y="3162301"/>
              <a:ext cx="3591896" cy="70347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0" dirty="0"/>
                <a:t>Услуг по открытию личного кабинета на электронных торговых площадках и предоставление ЭЦП</a:t>
              </a:r>
              <a:endParaRPr lang="ru-RU" sz="18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650818" y="3257277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74464" y="3049596"/>
            <a:ext cx="3821112" cy="519787"/>
            <a:chOff x="674464" y="2660293"/>
            <a:chExt cx="3821112" cy="519787"/>
          </a:xfrm>
        </p:grpSpPr>
        <p:sp>
          <p:nvSpPr>
            <p:cNvPr id="68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963283" y="2660293"/>
              <a:ext cx="3532293" cy="51978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Оказание услуг по созданию сайта (50%)</a:t>
              </a: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2743536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74463" y="4485318"/>
            <a:ext cx="3905943" cy="609350"/>
            <a:chOff x="674464" y="3373034"/>
            <a:chExt cx="3525406" cy="609350"/>
          </a:xfrm>
        </p:grpSpPr>
        <p:sp>
          <p:nvSpPr>
            <p:cNvPr id="71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961392" y="3373034"/>
              <a:ext cx="3238478" cy="6093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Услуги по разработке фирменного стиля</a:t>
              </a: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3449203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78257" y="5583930"/>
            <a:ext cx="3795143" cy="505983"/>
            <a:chOff x="4946319" y="4320623"/>
            <a:chExt cx="3795143" cy="505983"/>
          </a:xfrm>
        </p:grpSpPr>
        <p:sp>
          <p:nvSpPr>
            <p:cNvPr id="78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5099561" y="4320623"/>
              <a:ext cx="3641901" cy="50598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Услуги по организации и проведению выставок</a:t>
              </a: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946319" y="4397130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4029" y="5338900"/>
            <a:ext cx="3821112" cy="751013"/>
            <a:chOff x="674464" y="4236362"/>
            <a:chExt cx="3821112" cy="751013"/>
          </a:xfrm>
        </p:grpSpPr>
        <p:sp>
          <p:nvSpPr>
            <p:cNvPr id="75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983187" y="4236362"/>
              <a:ext cx="3512389" cy="7510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0" dirty="0"/>
                <a:t>Сопровождение участия в государственных закупках и коммерческих тендерах</a:t>
              </a:r>
              <a:endParaRPr lang="ru-RU" sz="18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4359678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4464" y="3813614"/>
            <a:ext cx="3784311" cy="427473"/>
            <a:chOff x="674464" y="4118607"/>
            <a:chExt cx="3784311" cy="427473"/>
          </a:xfrm>
        </p:grpSpPr>
        <p:sp>
          <p:nvSpPr>
            <p:cNvPr id="83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955951" y="4118607"/>
              <a:ext cx="3502824" cy="42747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0" dirty="0"/>
                <a:t>Услуг по подготовке бизнес-плана </a:t>
              </a:r>
              <a:endParaRPr lang="ru-RU" sz="18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4226408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99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8A8647-0589-49C2-964D-D8902C8B6F56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31853C8F-07D0-4BD8-B381-C95C67E15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675" y="433448"/>
            <a:ext cx="8764419" cy="460375"/>
          </a:xfrm>
        </p:spPr>
        <p:txBody>
          <a:bodyPr/>
          <a:lstStyle/>
          <a:p>
            <a:pPr lvl="0" indent="0">
              <a:spcBef>
                <a:spcPct val="0"/>
              </a:spcBef>
              <a:defRPr/>
            </a:pP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«БИЗНЕС СТАРТ» -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сертификация, стандартизация и испытания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DF96787-EE6E-41FB-A93B-A5EDD1E46877}"/>
              </a:ext>
            </a:extLst>
          </p:cNvPr>
          <p:cNvCxnSpPr>
            <a:cxnSpLocks/>
          </p:cNvCxnSpPr>
          <p:nvPr/>
        </p:nvCxnSpPr>
        <p:spPr>
          <a:xfrm>
            <a:off x="-3161" y="3912634"/>
            <a:ext cx="9171327" cy="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08696284-07D7-441E-89A8-F73B61335245}"/>
              </a:ext>
            </a:extLst>
          </p:cNvPr>
          <p:cNvSpPr/>
          <p:nvPr/>
        </p:nvSpPr>
        <p:spPr>
          <a:xfrm>
            <a:off x="2353602" y="3790490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5EE5C44-70F0-45AE-92DD-CAC20A7FB8B0}"/>
              </a:ext>
            </a:extLst>
          </p:cNvPr>
          <p:cNvSpPr/>
          <p:nvPr/>
        </p:nvSpPr>
        <p:spPr>
          <a:xfrm>
            <a:off x="6949069" y="3779221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3F49245-0071-410D-9201-59364C0F6D9F}"/>
              </a:ext>
            </a:extLst>
          </p:cNvPr>
          <p:cNvSpPr/>
          <p:nvPr/>
        </p:nvSpPr>
        <p:spPr>
          <a:xfrm>
            <a:off x="9012943" y="3756744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56C6EF2-FCB3-4998-BFCE-E90A3A697E27}"/>
              </a:ext>
            </a:extLst>
          </p:cNvPr>
          <p:cNvSpPr/>
          <p:nvPr/>
        </p:nvSpPr>
        <p:spPr>
          <a:xfrm>
            <a:off x="4860147" y="3791914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9C1E707-3248-46C2-9ADF-657226834FB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4985124" y="3267864"/>
            <a:ext cx="5198" cy="52405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93BC5B6-5EC9-474C-9A6D-32B035935F2A}"/>
              </a:ext>
            </a:extLst>
          </p:cNvPr>
          <p:cNvSpPr txBox="1">
            <a:spLocks/>
          </p:cNvSpPr>
          <p:nvPr/>
        </p:nvSpPr>
        <p:spPr>
          <a:xfrm>
            <a:off x="371475" y="1535124"/>
            <a:ext cx="3714750" cy="36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Bold" panose="020B06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17CC4AB-38D7-4E9B-9BBD-04411B74AD34}"/>
              </a:ext>
            </a:extLst>
          </p:cNvPr>
          <p:cNvSpPr txBox="1">
            <a:spLocks/>
          </p:cNvSpPr>
          <p:nvPr/>
        </p:nvSpPr>
        <p:spPr>
          <a:xfrm>
            <a:off x="4238625" y="1535124"/>
            <a:ext cx="3714750" cy="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 Bold" panose="020B06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4A68348-EA2A-4D2D-9A78-6F6953AAC392}"/>
              </a:ext>
            </a:extLst>
          </p:cNvPr>
          <p:cNvSpPr/>
          <p:nvPr/>
        </p:nvSpPr>
        <p:spPr>
          <a:xfrm>
            <a:off x="447675" y="1251982"/>
            <a:ext cx="8589521" cy="2377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6853D9-5A18-49F2-A807-AEFD369B11AC}"/>
              </a:ext>
            </a:extLst>
          </p:cNvPr>
          <p:cNvSpPr txBox="1"/>
          <p:nvPr/>
        </p:nvSpPr>
        <p:spPr>
          <a:xfrm>
            <a:off x="658449" y="1658355"/>
            <a:ext cx="8167972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С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ертификация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 и декларирование соответствия оборудования, технологических процессов,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Услуги испытательной лаборатории: испытания на разрыв, сжатие, изгиб, усталость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5131F6-CD48-4D4C-8854-8D31E25016A3}"/>
              </a:ext>
            </a:extLst>
          </p:cNvPr>
          <p:cNvGraphicFramePr>
            <a:graphicFrameLocks noGrp="1"/>
          </p:cNvGraphicFramePr>
          <p:nvPr/>
        </p:nvGraphicFramePr>
        <p:xfrm>
          <a:off x="1307912" y="4246968"/>
          <a:ext cx="7883025" cy="20299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584765">
                  <a:extLst>
                    <a:ext uri="{9D8B030D-6E8A-4147-A177-3AD203B41FA5}">
                      <a16:colId xmlns:a16="http://schemas.microsoft.com/office/drawing/2014/main" val="2829701987"/>
                    </a:ext>
                  </a:extLst>
                </a:gridCol>
                <a:gridCol w="2298260">
                  <a:extLst>
                    <a:ext uri="{9D8B030D-6E8A-4147-A177-3AD203B41FA5}">
                      <a16:colId xmlns:a16="http://schemas.microsoft.com/office/drawing/2014/main" val="2801943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услуг исполнителей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01323"/>
                  </a:ext>
                </a:extLst>
              </a:tr>
              <a:tr h="45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работ по сертификации</a:t>
                      </a:r>
                      <a:r>
                        <a:rPr kumimoji="0" lang="ru-RU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разработка ТУ, СТО</a:t>
                      </a:r>
                      <a:r>
                        <a:rPr kumimoji="0" lang="ru-RU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100 000 руб.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36002"/>
                  </a:ext>
                </a:extLst>
              </a:tr>
              <a:tr h="433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Организация работ по декларированию соответствия (разработка ТУ, СТО)</a:t>
                      </a:r>
                      <a:endParaRPr kumimoji="0" lang="ru-RU" sz="20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100 000 руб.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3317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3A9A7E5-D7AF-4A94-ADCD-13CA988085DA}"/>
              </a:ext>
            </a:extLst>
          </p:cNvPr>
          <p:cNvSpPr txBox="1"/>
          <p:nvPr/>
        </p:nvSpPr>
        <p:spPr>
          <a:xfrm>
            <a:off x="246715" y="424696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Фонд финансирует до 75 % от стоимости услуги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0608B31-0EF5-4068-8D6B-D8E91DA4CE0D}"/>
              </a:ext>
            </a:extLst>
          </p:cNvPr>
          <p:cNvSpPr/>
          <p:nvPr/>
        </p:nvSpPr>
        <p:spPr>
          <a:xfrm>
            <a:off x="932475" y="5242351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5572E3F-9C6E-43BA-BF2A-B67366F534EA}"/>
              </a:ext>
            </a:extLst>
          </p:cNvPr>
          <p:cNvSpPr/>
          <p:nvPr/>
        </p:nvSpPr>
        <p:spPr>
          <a:xfrm>
            <a:off x="932475" y="5894329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75904-06E7-4EC4-BA92-5D4261336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449882-9A30-4C5F-AACE-9F1771E384FE}"/>
              </a:ext>
            </a:extLst>
          </p:cNvPr>
          <p:cNvSpPr txBox="1"/>
          <p:nvPr/>
        </p:nvSpPr>
        <p:spPr>
          <a:xfrm>
            <a:off x="3452238" y="1362314"/>
            <a:ext cx="2016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4020202020204" charset="-52"/>
                <a:cs typeface="Times New Roman" panose="02020603050405020304" pitchFamily="18" charset="0"/>
              </a:rPr>
              <a:t>СОДЕЙСТВИЕ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C9A9AF-D285-45EA-AB3B-3CFC405AEA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00" y="2633679"/>
            <a:ext cx="1417161" cy="14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1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16919D6-E443-4C14-ABC0-E1DE1EF98938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3079D65-BF4E-47B4-B44D-25D7163C697B}"/>
              </a:ext>
            </a:extLst>
          </p:cNvPr>
          <p:cNvCxnSpPr>
            <a:cxnSpLocks/>
          </p:cNvCxnSpPr>
          <p:nvPr/>
        </p:nvCxnSpPr>
        <p:spPr>
          <a:xfrm flipV="1">
            <a:off x="6932921" y="3385143"/>
            <a:ext cx="0" cy="40067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CE71894-F692-4B26-82FC-0EF3A102D4E7}"/>
              </a:ext>
            </a:extLst>
          </p:cNvPr>
          <p:cNvSpPr/>
          <p:nvPr/>
        </p:nvSpPr>
        <p:spPr>
          <a:xfrm>
            <a:off x="5275601" y="1078917"/>
            <a:ext cx="3955082" cy="24465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DF96787-EE6E-41FB-A93B-A5EDD1E46877}"/>
              </a:ext>
            </a:extLst>
          </p:cNvPr>
          <p:cNvCxnSpPr>
            <a:cxnSpLocks/>
          </p:cNvCxnSpPr>
          <p:nvPr/>
        </p:nvCxnSpPr>
        <p:spPr>
          <a:xfrm>
            <a:off x="0" y="3944372"/>
            <a:ext cx="9076363" cy="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08696284-07D7-441E-89A8-F73B61335245}"/>
              </a:ext>
            </a:extLst>
          </p:cNvPr>
          <p:cNvSpPr/>
          <p:nvPr/>
        </p:nvSpPr>
        <p:spPr>
          <a:xfrm>
            <a:off x="2189842" y="3814197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5EE5C44-70F0-45AE-92DD-CAC20A7FB8B0}"/>
              </a:ext>
            </a:extLst>
          </p:cNvPr>
          <p:cNvSpPr/>
          <p:nvPr/>
        </p:nvSpPr>
        <p:spPr>
          <a:xfrm>
            <a:off x="6802746" y="3801320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3F49245-0071-410D-9201-59364C0F6D9F}"/>
              </a:ext>
            </a:extLst>
          </p:cNvPr>
          <p:cNvSpPr/>
          <p:nvPr/>
        </p:nvSpPr>
        <p:spPr>
          <a:xfrm>
            <a:off x="8892577" y="3801320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56C6EF2-FCB3-4998-BFCE-E90A3A697E27}"/>
              </a:ext>
            </a:extLst>
          </p:cNvPr>
          <p:cNvSpPr/>
          <p:nvPr/>
        </p:nvSpPr>
        <p:spPr>
          <a:xfrm>
            <a:off x="4789479" y="3826248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F50F8AF-CEDC-4F0A-849E-47D64C54DC4C}"/>
              </a:ext>
            </a:extLst>
          </p:cNvPr>
          <p:cNvCxnSpPr>
            <a:cxnSpLocks/>
          </p:cNvCxnSpPr>
          <p:nvPr/>
        </p:nvCxnSpPr>
        <p:spPr>
          <a:xfrm flipV="1">
            <a:off x="2320017" y="3425578"/>
            <a:ext cx="0" cy="400670"/>
          </a:xfrm>
          <a:prstGeom prst="line">
            <a:avLst/>
          </a:prstGeom>
          <a:ln w="3810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F86D17-FDB2-458C-BB16-3FF877A26AEC}"/>
              </a:ext>
            </a:extLst>
          </p:cNvPr>
          <p:cNvSpPr txBox="1"/>
          <p:nvPr/>
        </p:nvSpPr>
        <p:spPr>
          <a:xfrm>
            <a:off x="5308003" y="1832484"/>
            <a:ext cx="371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Финансовый или управленческий аудит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Технический аудит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BAC8AA-D1AE-4B7B-A5CD-F625E537D265}"/>
              </a:ext>
            </a:extLst>
          </p:cNvPr>
          <p:cNvSpPr txBox="1"/>
          <p:nvPr/>
        </p:nvSpPr>
        <p:spPr>
          <a:xfrm>
            <a:off x="5301536" y="2300661"/>
            <a:ext cx="3714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Инженерно-консультационные, проектно-конструкторские и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расчётно-аналитические услуги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и программы технического производства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93BC5B6-5EC9-474C-9A6D-32B035935F2A}"/>
              </a:ext>
            </a:extLst>
          </p:cNvPr>
          <p:cNvSpPr txBox="1">
            <a:spLocks/>
          </p:cNvSpPr>
          <p:nvPr/>
        </p:nvSpPr>
        <p:spPr>
          <a:xfrm>
            <a:off x="371475" y="1535124"/>
            <a:ext cx="3714750" cy="36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irce Bold" panose="020B06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17CC4AB-38D7-4E9B-9BBD-04411B74AD34}"/>
              </a:ext>
            </a:extLst>
          </p:cNvPr>
          <p:cNvSpPr txBox="1">
            <a:spLocks/>
          </p:cNvSpPr>
          <p:nvPr/>
        </p:nvSpPr>
        <p:spPr>
          <a:xfrm>
            <a:off x="4238625" y="1535124"/>
            <a:ext cx="3714750" cy="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irce Bold" panose="020B06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42" name="Текст 1">
            <a:extLst>
              <a:ext uri="{FF2B5EF4-FFF2-40B4-BE49-F238E27FC236}">
                <a16:creationId xmlns:a16="http://schemas.microsoft.com/office/drawing/2014/main" id="{2C042A8C-880C-4138-BDFA-7685029FF979}"/>
              </a:ext>
            </a:extLst>
          </p:cNvPr>
          <p:cNvSpPr txBox="1">
            <a:spLocks/>
          </p:cNvSpPr>
          <p:nvPr/>
        </p:nvSpPr>
        <p:spPr>
          <a:xfrm>
            <a:off x="493854" y="476020"/>
            <a:ext cx="8204200" cy="46037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«БИЗНЕС СТАРТ» - инжиниринг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8B15E32-7838-4FDD-8EA2-169CD8BBF77E}"/>
              </a:ext>
            </a:extLst>
          </p:cNvPr>
          <p:cNvSpPr/>
          <p:nvPr/>
        </p:nvSpPr>
        <p:spPr>
          <a:xfrm>
            <a:off x="587261" y="1111359"/>
            <a:ext cx="4066161" cy="2414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073992-D1F2-4E63-A45A-15BD6931CB0B}"/>
              </a:ext>
            </a:extLst>
          </p:cNvPr>
          <p:cNvSpPr txBox="1"/>
          <p:nvPr/>
        </p:nvSpPr>
        <p:spPr>
          <a:xfrm>
            <a:off x="652654" y="1825140"/>
            <a:ext cx="39857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Содействие в прототипировании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CAD/CAM/CAE – моделирование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Разработка конструкторской документации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Консультирование в сфере инжиниринга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3FACA4-1985-4648-A4BB-4D1D13936B55}"/>
              </a:ext>
            </a:extLst>
          </p:cNvPr>
          <p:cNvSpPr txBox="1"/>
          <p:nvPr/>
        </p:nvSpPr>
        <p:spPr>
          <a:xfrm>
            <a:off x="652654" y="1310101"/>
            <a:ext cx="4028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cs typeface="Times New Roman" panose="02020603050405020304" pitchFamily="18" charset="0"/>
              </a:rPr>
              <a:t>КОНСАЛТИНГ И ИНЖИНИРИНГ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6C6C85-420E-4336-A677-330413E462BE}"/>
              </a:ext>
            </a:extLst>
          </p:cNvPr>
          <p:cNvSpPr txBox="1"/>
          <p:nvPr/>
        </p:nvSpPr>
        <p:spPr>
          <a:xfrm>
            <a:off x="5628335" y="1284311"/>
            <a:ext cx="3150951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cs typeface="Times New Roman" panose="02020603050405020304" pitchFamily="18" charset="0"/>
              </a:rPr>
              <a:t>АУДИТ И РАЗРАБОТКА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F920326-5F50-43B5-A1BC-1FB74501E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4F1F537-8BDB-458C-9865-A80E46AC4FB2}"/>
              </a:ext>
            </a:extLst>
          </p:cNvPr>
          <p:cNvSpPr txBox="1"/>
          <p:nvPr/>
        </p:nvSpPr>
        <p:spPr>
          <a:xfrm>
            <a:off x="493854" y="432305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kern="0" dirty="0">
                <a:effectLst/>
              </a:rPr>
              <a:t> </a:t>
            </a:r>
            <a:r>
              <a:rPr kumimoji="0" lang="ru-RU" sz="1800" b="1" i="0" u="none" strike="noStrike" kern="1200" cap="none" spc="0" normalizeH="0" baseline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Фонд финансирует до 75 % от стоимости услуги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EA1D09CA-2CE9-4CC3-9A46-903341CF7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8058"/>
              </p:ext>
            </p:extLst>
          </p:nvPr>
        </p:nvGraphicFramePr>
        <p:xfrm>
          <a:off x="1073888" y="4240793"/>
          <a:ext cx="8293396" cy="22219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166884">
                  <a:extLst>
                    <a:ext uri="{9D8B030D-6E8A-4147-A177-3AD203B41FA5}">
                      <a16:colId xmlns:a16="http://schemas.microsoft.com/office/drawing/2014/main" val="3001182624"/>
                    </a:ext>
                  </a:extLst>
                </a:gridCol>
                <a:gridCol w="2126512">
                  <a:extLst>
                    <a:ext uri="{9D8B030D-6E8A-4147-A177-3AD203B41FA5}">
                      <a16:colId xmlns:a16="http://schemas.microsoft.com/office/drawing/2014/main" val="2940474654"/>
                    </a:ext>
                  </a:extLst>
                </a:gridCol>
              </a:tblGrid>
              <a:tr h="102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услуг исполнителей</a:t>
                      </a:r>
                    </a:p>
                  </a:txBody>
                  <a:tcPr marL="68580" marR="68580" marT="0" marB="0" anchor="ctr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8189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ru-RU" sz="1800" b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оздание</a:t>
                      </a: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800" b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апгрейт</a:t>
                      </a: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35 000 руб.</a:t>
                      </a:r>
                    </a:p>
                  </a:txBody>
                  <a:tcPr marL="68580" marR="68580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06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35 000 руб.</a:t>
                      </a:r>
                    </a:p>
                  </a:txBody>
                  <a:tcPr marL="68580" marR="68580" marT="0" marB="0" anchor="ctr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90167"/>
                  </a:ext>
                </a:extLst>
              </a:tr>
            </a:tbl>
          </a:graphicData>
        </a:graphic>
      </p:graphicFrame>
      <p:sp>
        <p:nvSpPr>
          <p:cNvPr id="41" name="Овал 40">
            <a:extLst>
              <a:ext uri="{FF2B5EF4-FFF2-40B4-BE49-F238E27FC236}">
                <a16:creationId xmlns:a16="http://schemas.microsoft.com/office/drawing/2014/main" id="{5D5CA3C2-5D74-4240-898F-CC07F398ADE3}"/>
              </a:ext>
            </a:extLst>
          </p:cNvPr>
          <p:cNvSpPr/>
          <p:nvPr/>
        </p:nvSpPr>
        <p:spPr>
          <a:xfrm>
            <a:off x="745931" y="5099241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FFC6CBD-3B01-4480-AECE-3BFD29AAA4DA}"/>
              </a:ext>
            </a:extLst>
          </p:cNvPr>
          <p:cNvSpPr/>
          <p:nvPr/>
        </p:nvSpPr>
        <p:spPr>
          <a:xfrm>
            <a:off x="745931" y="5746641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C1A895-0959-47E7-BD30-EDDC836ED7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99" y="2621667"/>
            <a:ext cx="145288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:a16="http://schemas.microsoft.com/office/drawing/2014/main" id="{1D9F087B-0920-4951-B759-CF680C34F390}"/>
              </a:ext>
            </a:extLst>
          </p:cNvPr>
          <p:cNvSpPr/>
          <p:nvPr/>
        </p:nvSpPr>
        <p:spPr>
          <a:xfrm>
            <a:off x="2276272" y="1307565"/>
            <a:ext cx="7208196" cy="5287788"/>
          </a:xfrm>
          <a:prstGeom prst="ellipse">
            <a:avLst/>
          </a:prstGeom>
          <a:noFill/>
          <a:ln w="3810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414BD8E-7469-4B33-A1F9-0743B05BBA80}"/>
              </a:ext>
            </a:extLst>
          </p:cNvPr>
          <p:cNvSpPr/>
          <p:nvPr/>
        </p:nvSpPr>
        <p:spPr>
          <a:xfrm>
            <a:off x="8140843" y="2085496"/>
            <a:ext cx="3485996" cy="3464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34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F8AC318E-EC4D-430B-B103-A907F3D28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799" y="459897"/>
            <a:ext cx="9491133" cy="460375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«БИЗНЕС СТАРТ» - </a:t>
            </a:r>
            <a:r>
              <a:rPr lang="ru-RU" dirty="0"/>
              <a:t>с/х кооперация и поддержка фермеров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A3812D-6C30-4CE1-8D38-7A358DADD0F4}"/>
              </a:ext>
            </a:extLst>
          </p:cNvPr>
          <p:cNvSpPr/>
          <p:nvPr/>
        </p:nvSpPr>
        <p:spPr>
          <a:xfrm>
            <a:off x="304800" y="2085496"/>
            <a:ext cx="3485996" cy="3464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34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3F27CED-DE2E-48E2-BD6E-30FAF1E2F86B}"/>
              </a:ext>
            </a:extLst>
          </p:cNvPr>
          <p:cNvSpPr/>
          <p:nvPr/>
        </p:nvSpPr>
        <p:spPr>
          <a:xfrm>
            <a:off x="869941" y="3442217"/>
            <a:ext cx="2745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Содействие в регистрации </a:t>
            </a:r>
            <a:b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прав</a:t>
            </a:r>
            <a: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на земельные участки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321ABEE-15C3-44CC-A85D-1C6F7E1361FB}"/>
              </a:ext>
            </a:extLst>
          </p:cNvPr>
          <p:cNvSpPr/>
          <p:nvPr/>
        </p:nvSpPr>
        <p:spPr>
          <a:xfrm>
            <a:off x="834838" y="4065879"/>
            <a:ext cx="2476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Помощь в оформлении </a:t>
            </a:r>
            <a:b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деклараций,</a:t>
            </a:r>
            <a: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лицензий, сертификатов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5180EEC-F6B1-4D19-8947-7C53698C623E}"/>
              </a:ext>
            </a:extLst>
          </p:cNvPr>
          <p:cNvSpPr/>
          <p:nvPr/>
        </p:nvSpPr>
        <p:spPr>
          <a:xfrm>
            <a:off x="869941" y="2982995"/>
            <a:ext cx="274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Открытие бизнеса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07C53C4-D61B-4A9F-A7E3-844C03909A5E}"/>
              </a:ext>
            </a:extLst>
          </p:cNvPr>
          <p:cNvSpPr/>
          <p:nvPr/>
        </p:nvSpPr>
        <p:spPr>
          <a:xfrm>
            <a:off x="734825" y="417428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1F4C982-424B-49A9-9F96-126DB0B98A2A}"/>
              </a:ext>
            </a:extLst>
          </p:cNvPr>
          <p:cNvSpPr/>
          <p:nvPr/>
        </p:nvSpPr>
        <p:spPr>
          <a:xfrm>
            <a:off x="734825" y="3558019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CB28FA40-F99C-471F-B819-F1FEDE88D61B}"/>
              </a:ext>
            </a:extLst>
          </p:cNvPr>
          <p:cNvSpPr/>
          <p:nvPr/>
        </p:nvSpPr>
        <p:spPr>
          <a:xfrm>
            <a:off x="734825" y="3076802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F2E2B76-CBBC-480C-B835-DCE27B3126BC}"/>
              </a:ext>
            </a:extLst>
          </p:cNvPr>
          <p:cNvSpPr/>
          <p:nvPr/>
        </p:nvSpPr>
        <p:spPr>
          <a:xfrm>
            <a:off x="4220821" y="2085496"/>
            <a:ext cx="3485996" cy="3464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34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2CAD230-D647-471A-9E45-28635359AE59}"/>
              </a:ext>
            </a:extLst>
          </p:cNvPr>
          <p:cNvSpPr/>
          <p:nvPr/>
        </p:nvSpPr>
        <p:spPr>
          <a:xfrm>
            <a:off x="565161" y="2419941"/>
            <a:ext cx="274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КОНСУЛЬТИРОВАНИЕ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73005D-F89F-44F8-81FB-C1CD99F66FFE}"/>
              </a:ext>
            </a:extLst>
          </p:cNvPr>
          <p:cNvSpPr/>
          <p:nvPr/>
        </p:nvSpPr>
        <p:spPr>
          <a:xfrm>
            <a:off x="4523957" y="2440148"/>
            <a:ext cx="274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ФИНАНСИРОВАНИЕ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335AEF0-AA13-4DDC-A1C3-E810786582F9}"/>
              </a:ext>
            </a:extLst>
          </p:cNvPr>
          <p:cNvSpPr/>
          <p:nvPr/>
        </p:nvSpPr>
        <p:spPr>
          <a:xfrm>
            <a:off x="4523957" y="407199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C07305A-D97F-416D-9CD6-AF3392429825}"/>
              </a:ext>
            </a:extLst>
          </p:cNvPr>
          <p:cNvSpPr/>
          <p:nvPr/>
        </p:nvSpPr>
        <p:spPr>
          <a:xfrm>
            <a:off x="4523957" y="2978206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D078DC-F64F-4770-B079-237C27F924DA}"/>
              </a:ext>
            </a:extLst>
          </p:cNvPr>
          <p:cNvSpPr/>
          <p:nvPr/>
        </p:nvSpPr>
        <p:spPr>
          <a:xfrm>
            <a:off x="4815955" y="2867206"/>
            <a:ext cx="2863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оиск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 источников финансирования,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подготовка документов</a:t>
            </a:r>
            <a: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в банки и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лизинговые компании)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7929DA8-0E30-40E2-B99E-94B1C52A61CF}"/>
              </a:ext>
            </a:extLst>
          </p:cNvPr>
          <p:cNvSpPr/>
          <p:nvPr/>
        </p:nvSpPr>
        <p:spPr>
          <a:xfrm>
            <a:off x="4725815" y="3962600"/>
            <a:ext cx="2754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Содействие в получении мер господдержки (подготовка пакета документов для участия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в</a:t>
            </a:r>
            <a: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 ExtraLight" panose="020B0302020203020203" pitchFamily="34" charset="-52"/>
                <a:ea typeface="+mn-ea"/>
                <a:cs typeface="Times New Roman" pitchFamily="18" charset="0"/>
              </a:rPr>
              <a:t>конкурсах на получение грантов, субсидий)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D7EA91B-C248-433B-A7BE-F4CF5B30FB8E}"/>
              </a:ext>
            </a:extLst>
          </p:cNvPr>
          <p:cNvSpPr/>
          <p:nvPr/>
        </p:nvSpPr>
        <p:spPr>
          <a:xfrm>
            <a:off x="8303611" y="2419941"/>
            <a:ext cx="274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 Bold" panose="020B0602020203020203" pitchFamily="34" charset="-52"/>
                <a:ea typeface="+mn-ea"/>
                <a:cs typeface="Times New Roman" pitchFamily="18" charset="0"/>
              </a:rPr>
              <a:t>ПРОДВИЖЕНИЕ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AA60146-268A-4126-A7B9-9AD4B5B3D9A2}"/>
              </a:ext>
            </a:extLst>
          </p:cNvPr>
          <p:cNvSpPr/>
          <p:nvPr/>
        </p:nvSpPr>
        <p:spPr>
          <a:xfrm>
            <a:off x="8562475" y="3031760"/>
            <a:ext cx="2999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Маркетинговые исследования,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продвижение товаров и услуг </a:t>
            </a:r>
            <a:br>
              <a:rPr lang="en-US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на рынке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CDFE4E0-85EB-4E02-97E0-DB619FF34F3E}"/>
              </a:ext>
            </a:extLst>
          </p:cNvPr>
          <p:cNvSpPr/>
          <p:nvPr/>
        </p:nvSpPr>
        <p:spPr>
          <a:xfrm>
            <a:off x="8562474" y="4070733"/>
            <a:ext cx="2999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Участие в российских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irce ExtraLight" panose="020B0302020203020203" pitchFamily="34" charset="-52"/>
                <a:cs typeface="Times New Roman" pitchFamily="18" charset="0"/>
              </a:rPr>
              <a:t>и международных выставках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EF5A609-81ED-47BA-B291-FBF40A43E394}"/>
              </a:ext>
            </a:extLst>
          </p:cNvPr>
          <p:cNvSpPr/>
          <p:nvPr/>
        </p:nvSpPr>
        <p:spPr>
          <a:xfrm>
            <a:off x="8405211" y="312159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437C8AF-A682-4FF9-99AE-BEFB2F0DD4D4}"/>
              </a:ext>
            </a:extLst>
          </p:cNvPr>
          <p:cNvSpPr/>
          <p:nvPr/>
        </p:nvSpPr>
        <p:spPr>
          <a:xfrm>
            <a:off x="8405211" y="4132752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1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377519"/>
            <a:ext cx="8670925" cy="460375"/>
          </a:xfrm>
        </p:spPr>
        <p:txBody>
          <a:bodyPr/>
          <a:lstStyle/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«РАЗВИТИЕ БИЗНЕСА»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46BC71-25BD-4F0A-8156-7CED5438DFD7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9FA0230-767E-40B0-B46C-497EA543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8D07533E-4BFD-4994-B396-B912DA7C16BE}"/>
              </a:ext>
            </a:extLst>
          </p:cNvPr>
          <p:cNvSpPr txBox="1">
            <a:spLocks/>
          </p:cNvSpPr>
          <p:nvPr/>
        </p:nvSpPr>
        <p:spPr>
          <a:xfrm>
            <a:off x="9645695" y="1812002"/>
            <a:ext cx="2546305" cy="307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КОНСУЛЬТАЦИИ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D6F041D-9DD0-485B-8F6B-2053F1727082}"/>
              </a:ext>
            </a:extLst>
          </p:cNvPr>
          <p:cNvSpPr/>
          <p:nvPr/>
        </p:nvSpPr>
        <p:spPr>
          <a:xfrm>
            <a:off x="346496" y="1050635"/>
            <a:ext cx="8885382" cy="5537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74463" y="2156519"/>
            <a:ext cx="3821112" cy="568867"/>
            <a:chOff x="674464" y="2053233"/>
            <a:chExt cx="3821112" cy="568867"/>
          </a:xfrm>
        </p:grpSpPr>
        <p:sp>
          <p:nvSpPr>
            <p:cNvPr id="49" name="Заголовок 1">
              <a:extLst>
                <a:ext uri="{FF2B5EF4-FFF2-40B4-BE49-F238E27FC236}">
                  <a16:creationId xmlns:a16="http://schemas.microsoft.com/office/drawing/2014/main" id="{5C4F6C4D-91C5-4C22-A501-08378E246F4F}"/>
                </a:ext>
              </a:extLst>
            </p:cNvPr>
            <p:cNvSpPr txBox="1">
              <a:spLocks/>
            </p:cNvSpPr>
            <p:nvPr/>
          </p:nvSpPr>
          <p:spPr>
            <a:xfrm>
              <a:off x="962979" y="2053233"/>
              <a:ext cx="3532597" cy="5688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indent="0" algn="l" fontAlgn="auto"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Разработка совместных (кооперационных) продуктов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2113888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4463" y="1204278"/>
            <a:ext cx="3821113" cy="628567"/>
            <a:chOff x="674464" y="1251877"/>
            <a:chExt cx="3668747" cy="628567"/>
          </a:xfrm>
        </p:grpSpPr>
        <p:sp>
          <p:nvSpPr>
            <p:cNvPr id="48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961393" y="1251877"/>
              <a:ext cx="3381818" cy="62856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Содействие в разработке и выводе на рынок новых товаров и услуг</a:t>
              </a: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4F2D6A39-B4D2-4133-9476-E6EAE6C1B6EF}"/>
                </a:ext>
              </a:extLst>
            </p:cNvPr>
            <p:cNvSpPr/>
            <p:nvPr/>
          </p:nvSpPr>
          <p:spPr>
            <a:xfrm>
              <a:off x="674464" y="1350812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74463" y="3800207"/>
            <a:ext cx="3940748" cy="281994"/>
            <a:chOff x="4650818" y="2028010"/>
            <a:chExt cx="3940748" cy="281994"/>
          </a:xfrm>
        </p:grpSpPr>
        <p:sp>
          <p:nvSpPr>
            <p:cNvPr id="50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949663" y="2028010"/>
              <a:ext cx="3641903" cy="28199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Меры</a:t>
              </a:r>
              <a:r>
                <a:rPr lang="en-US" sz="1800" b="1" kern="150" dirty="0">
                  <a:ea typeface="SimSun" panose="02010600030101010101" pitchFamily="2" charset="-122"/>
                  <a:cs typeface="Mangal"/>
                </a:rPr>
                <a:t> </a:t>
              </a:r>
              <a:r>
                <a:rPr lang="ru-RU" sz="1800" b="1" kern="150" dirty="0" err="1">
                  <a:ea typeface="SimSun" panose="02010600030101010101" pitchFamily="2" charset="-122"/>
                  <a:cs typeface="Mangal"/>
                </a:rPr>
                <a:t>грантовой</a:t>
              </a: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 поддержки</a:t>
              </a: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650818" y="2134842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878257" y="1204278"/>
            <a:ext cx="4097468" cy="761612"/>
            <a:chOff x="4650818" y="1278254"/>
            <a:chExt cx="4097468" cy="761612"/>
          </a:xfrm>
        </p:grpSpPr>
        <p:sp>
          <p:nvSpPr>
            <p:cNvPr id="58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4765536" y="1278254"/>
              <a:ext cx="3982750" cy="76161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Отраслевое обучение по вопросам развития продаж, маркетинга, коммуникаций, финансов и т.д.</a:t>
              </a: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A737F0BB-863D-4347-A72B-42C2BBC77B7C}"/>
                </a:ext>
              </a:extLst>
            </p:cNvPr>
            <p:cNvSpPr/>
            <p:nvPr/>
          </p:nvSpPr>
          <p:spPr>
            <a:xfrm>
              <a:off x="4650818" y="1375236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B3315B0-C9FE-4430-838D-99826F007D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08" y="2622100"/>
            <a:ext cx="1468120" cy="146812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878257" y="3285825"/>
            <a:ext cx="4097467" cy="549454"/>
            <a:chOff x="4650818" y="2684813"/>
            <a:chExt cx="4097467" cy="549454"/>
          </a:xfrm>
        </p:grpSpPr>
        <p:sp>
          <p:nvSpPr>
            <p:cNvPr id="63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804058" y="2684813"/>
              <a:ext cx="3944227" cy="54945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0" dirty="0"/>
                <a:t>Разработка индивидуальных маркетинговых решений</a:t>
              </a:r>
              <a:endParaRPr lang="ru-RU" sz="18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650818" y="2779789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78257" y="4235353"/>
            <a:ext cx="3745137" cy="703474"/>
            <a:chOff x="4650818" y="3162301"/>
            <a:chExt cx="3745137" cy="703474"/>
          </a:xfrm>
        </p:grpSpPr>
        <p:sp>
          <p:nvSpPr>
            <p:cNvPr id="65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4804059" y="3162301"/>
              <a:ext cx="3591896" cy="70347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0" dirty="0"/>
                <a:t>Аудит и разработка программ по совершенствованию производства</a:t>
              </a:r>
              <a:endParaRPr lang="ru-RU" sz="18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650818" y="3257277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878257" y="2365964"/>
            <a:ext cx="3989335" cy="519787"/>
            <a:chOff x="674464" y="2660293"/>
            <a:chExt cx="3989335" cy="519787"/>
          </a:xfrm>
        </p:grpSpPr>
        <p:sp>
          <p:nvSpPr>
            <p:cNvPr id="68" name="Заголовок 1">
              <a:extLst>
                <a:ext uri="{FF2B5EF4-FFF2-40B4-BE49-F238E27FC236}">
                  <a16:creationId xmlns:a16="http://schemas.microsoft.com/office/drawing/2014/main" id="{1807DA10-A4BD-4759-90A9-F6928351C4AB}"/>
                </a:ext>
              </a:extLst>
            </p:cNvPr>
            <p:cNvSpPr txBox="1">
              <a:spLocks/>
            </p:cNvSpPr>
            <p:nvPr/>
          </p:nvSpPr>
          <p:spPr>
            <a:xfrm>
              <a:off x="963283" y="2660293"/>
              <a:ext cx="3700516" cy="51978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Развитие бизнеса через совместные кластерные (отраслевые) проекты</a:t>
              </a: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2743536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74463" y="4405875"/>
            <a:ext cx="3905943" cy="609350"/>
            <a:chOff x="674464" y="3373034"/>
            <a:chExt cx="3525406" cy="609350"/>
          </a:xfrm>
        </p:grpSpPr>
        <p:sp>
          <p:nvSpPr>
            <p:cNvPr id="71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961392" y="3373034"/>
              <a:ext cx="3238478" cy="6093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Услуги регионального маркетингового центра</a:t>
              </a: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3449203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78257" y="5338900"/>
            <a:ext cx="3901676" cy="751013"/>
            <a:chOff x="4946319" y="4320623"/>
            <a:chExt cx="3901676" cy="751013"/>
          </a:xfrm>
        </p:grpSpPr>
        <p:sp>
          <p:nvSpPr>
            <p:cNvPr id="78" name="Заголовок 1">
              <a:extLst>
                <a:ext uri="{FF2B5EF4-FFF2-40B4-BE49-F238E27FC236}">
                  <a16:creationId xmlns:a16="http://schemas.microsoft.com/office/drawing/2014/main" id="{01A263D1-C0A0-4E81-95AD-4F29BC325CC1}"/>
                </a:ext>
              </a:extLst>
            </p:cNvPr>
            <p:cNvSpPr txBox="1">
              <a:spLocks/>
            </p:cNvSpPr>
            <p:nvPr/>
          </p:nvSpPr>
          <p:spPr>
            <a:xfrm>
              <a:off x="5099561" y="4320623"/>
              <a:ext cx="3748434" cy="7510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150" dirty="0">
                  <a:ea typeface="SimSun" panose="02010600030101010101" pitchFamily="2" charset="-122"/>
                  <a:cs typeface="Mangal"/>
                </a:rPr>
                <a:t>Создание и проведение отраслевых мероприятий (под участников кластера)</a:t>
              </a: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770220D0-7FDC-4219-8341-680C59385433}"/>
                </a:ext>
              </a:extLst>
            </p:cNvPr>
            <p:cNvSpPr/>
            <p:nvPr/>
          </p:nvSpPr>
          <p:spPr>
            <a:xfrm>
              <a:off x="4946319" y="4397130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4463" y="5338900"/>
            <a:ext cx="3979770" cy="751013"/>
            <a:chOff x="674464" y="4236362"/>
            <a:chExt cx="3979770" cy="751013"/>
          </a:xfrm>
        </p:grpSpPr>
        <p:sp>
          <p:nvSpPr>
            <p:cNvPr id="75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983187" y="4236362"/>
              <a:ext cx="3671047" cy="75101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0" dirty="0"/>
                <a:t>Содействие при работе с муниципальными и государственными органами власти</a:t>
              </a:r>
              <a:endParaRPr lang="ru-RU" sz="18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4359678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4463" y="3049060"/>
            <a:ext cx="3784311" cy="427473"/>
            <a:chOff x="674464" y="4118607"/>
            <a:chExt cx="3784311" cy="427473"/>
          </a:xfrm>
        </p:grpSpPr>
        <p:sp>
          <p:nvSpPr>
            <p:cNvPr id="83" name="Заголовок 1">
              <a:extLst>
                <a:ext uri="{FF2B5EF4-FFF2-40B4-BE49-F238E27FC236}">
                  <a16:creationId xmlns:a16="http://schemas.microsoft.com/office/drawing/2014/main" id="{B44F64D5-66D1-45AC-A07F-31F19EA00E5E}"/>
                </a:ext>
              </a:extLst>
            </p:cNvPr>
            <p:cNvSpPr txBox="1">
              <a:spLocks/>
            </p:cNvSpPr>
            <p:nvPr/>
          </p:nvSpPr>
          <p:spPr>
            <a:xfrm>
              <a:off x="955951" y="4118607"/>
              <a:ext cx="3502824" cy="42747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lang="ru-RU" sz="1800" b="1" kern="0" dirty="0"/>
                <a:t>Услуг по подготовке бизнес-плана проекта </a:t>
              </a:r>
              <a:endParaRPr lang="ru-RU" sz="1800" b="1" kern="150" dirty="0">
                <a:ea typeface="SimSun" panose="02010600030101010101" pitchFamily="2" charset="-122"/>
                <a:cs typeface="Mangal"/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E357F004-218D-4428-9FE8-6EEEB96352FC}"/>
                </a:ext>
              </a:extLst>
            </p:cNvPr>
            <p:cNvSpPr/>
            <p:nvPr/>
          </p:nvSpPr>
          <p:spPr>
            <a:xfrm>
              <a:off x="674464" y="4226408"/>
              <a:ext cx="100013" cy="105936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28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439447-BDFC-4DCA-B7EA-5670091F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8670925" cy="460375"/>
          </a:xfrm>
        </p:spPr>
        <p:txBody>
          <a:bodyPr/>
          <a:lstStyle/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«РАЗВИТИЕ БИЗНЕСА» - меры поддержки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246BC71-25BD-4F0A-8156-7CED5438DFD7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9FA0230-767E-40B0-B46C-497EA543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07404"/>
              </p:ext>
            </p:extLst>
          </p:nvPr>
        </p:nvGraphicFramePr>
        <p:xfrm>
          <a:off x="345056" y="920272"/>
          <a:ext cx="8988725" cy="582641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655053">
                  <a:extLst>
                    <a:ext uri="{9D8B030D-6E8A-4147-A177-3AD203B41FA5}">
                      <a16:colId xmlns:a16="http://schemas.microsoft.com/office/drawing/2014/main" val="2399461303"/>
                    </a:ext>
                  </a:extLst>
                </a:gridCol>
                <a:gridCol w="2333672">
                  <a:extLst>
                    <a:ext uri="{9D8B030D-6E8A-4147-A177-3AD203B41FA5}">
                      <a16:colId xmlns:a16="http://schemas.microsoft.com/office/drawing/2014/main" val="2675599696"/>
                    </a:ext>
                  </a:extLst>
                </a:gridCol>
              </a:tblGrid>
              <a:tr h="18856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Услуги для предпринимателей и самозанятых на 2022 год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Условия получения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3235743442"/>
                  </a:ext>
                </a:extLst>
              </a:tr>
              <a:tr h="286262">
                <a:tc grid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 За счет средств Фонда финансируется до 90 % от стоимости услуги, 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 hMerge="1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ru-RU" sz="11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2117759858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не более 30 000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3491142784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не более 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914043414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не более 20 000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588564903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по обслуживанию и настройке работы кассовых аппаратов для последующего формирования и подачи налоговых деклараций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не более 14 000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611051525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Услуги по модернизации/созданию </a:t>
                      </a:r>
                      <a:r>
                        <a:rPr lang="en-US" sz="14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WEB - </a:t>
                      </a:r>
                      <a:r>
                        <a:rPr lang="ru-RU" sz="14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сайта</a:t>
                      </a: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не более </a:t>
                      </a:r>
                      <a:r>
                        <a:rPr lang="en-US" sz="1400" kern="0" dirty="0">
                          <a:effectLst/>
                          <a:latin typeface="+mn-lt"/>
                        </a:rPr>
                        <a:t>8</a:t>
                      </a:r>
                      <a:r>
                        <a:rPr lang="ru-RU" sz="1400" kern="0" dirty="0">
                          <a:effectLst/>
                          <a:latin typeface="+mn-lt"/>
                        </a:rPr>
                        <a:t>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162929149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Сопровождение участия в государственных закупках и коммерческих тендерах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не более 10 000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944341865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Услуги по организации и проведению бизнес-миссий, выставок</a:t>
                      </a: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не более 50 000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2208642022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Услуги по сопровождению и выводу на маркетплейсы</a:t>
                      </a: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>
                          <a:effectLst/>
                          <a:latin typeface="+mn-lt"/>
                        </a:rPr>
                        <a:t>не более 50 000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1368989389"/>
                  </a:ext>
                </a:extLst>
              </a:tr>
              <a:tr h="591866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Подготовка и написание бизнес-планов</a:t>
                      </a:r>
                    </a:p>
                  </a:txBody>
                  <a:tcPr marL="43708" marR="437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не</a:t>
                      </a:r>
                      <a:r>
                        <a:rPr lang="ru-RU" sz="1400" kern="150" baseline="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 более</a:t>
                      </a:r>
                      <a:r>
                        <a:rPr lang="ru-RU" sz="1400" kern="15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 50 000</a:t>
                      </a:r>
                      <a:r>
                        <a:rPr lang="ru-RU" sz="1400" kern="150" baseline="0" dirty="0">
                          <a:effectLst/>
                          <a:latin typeface="+mn-lt"/>
                          <a:ea typeface="SimSun" panose="02010600030101010101" pitchFamily="2" charset="-122"/>
                          <a:cs typeface="Mangal"/>
                        </a:rPr>
                        <a:t> руб.</a:t>
                      </a:r>
                      <a:endParaRPr lang="ru-RU" sz="140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43708" marR="4370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B84DA4-1C96-4646-8354-EFB04C5913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56" y="2919224"/>
            <a:ext cx="146812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>
            <a:extLst>
              <a:ext uri="{FF2B5EF4-FFF2-40B4-BE49-F238E27FC236}">
                <a16:creationId xmlns:a16="http://schemas.microsoft.com/office/drawing/2014/main" id="{B0FA206B-3C5B-497F-94CF-EFF781790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454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6534163-AE12-49DF-9539-94B45730F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978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545D7C0-3CEF-4277-9C41-63FE53DAC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02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262856-54EA-4CC8-A6AA-9DC88370DA49}"/>
              </a:ext>
            </a:extLst>
          </p:cNvPr>
          <p:cNvSpPr txBox="1"/>
          <p:nvPr/>
        </p:nvSpPr>
        <p:spPr>
          <a:xfrm>
            <a:off x="5181685" y="2600235"/>
            <a:ext cx="421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Circe Bold" panose="020B0602020203020203" pitchFamily="34" charset="-52"/>
                <a:cs typeface="Arial" panose="020B0604020202020204" pitchFamily="34" charset="0"/>
              </a:rPr>
              <a:t>ЛИЗИНГ ОБОРУДОВАНИЯ</a:t>
            </a:r>
            <a:r>
              <a:rPr lang="en-US" dirty="0">
                <a:latin typeface="Circe Bold" panose="020B0602020203020203" pitchFamily="34" charset="-52"/>
                <a:cs typeface="Arial" panose="020B0604020202020204" pitchFamily="34" charset="0"/>
              </a:rPr>
              <a:t>                     </a:t>
            </a:r>
            <a:endParaRPr lang="ru-RU" dirty="0">
              <a:latin typeface="Circe Bold" panose="020B06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08C521-3E9E-4507-92B2-C0C9FF3C5D37}"/>
              </a:ext>
            </a:extLst>
          </p:cNvPr>
          <p:cNvSpPr txBox="1"/>
          <p:nvPr/>
        </p:nvSpPr>
        <p:spPr>
          <a:xfrm>
            <a:off x="5181602" y="2926632"/>
            <a:ext cx="63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50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 млн. рублей 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6%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,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 8%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 годовых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951116-1A28-4562-9203-2C6A89C6ADDD}"/>
              </a:ext>
            </a:extLst>
          </p:cNvPr>
          <p:cNvSpPr txBox="1"/>
          <p:nvPr/>
        </p:nvSpPr>
        <p:spPr>
          <a:xfrm>
            <a:off x="4706512" y="1234012"/>
            <a:ext cx="563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Circe Bold" panose="020B0602020203020203" pitchFamily="34" charset="-52"/>
                <a:cs typeface="Arial" panose="020B0604020202020204" pitchFamily="34" charset="0"/>
              </a:rPr>
              <a:t>ЛЬГОТНЫЕ ЗАЙМЫ И КРЕДИТЫ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836424-E261-41D5-B161-93DDAA365863}"/>
              </a:ext>
            </a:extLst>
          </p:cNvPr>
          <p:cNvSpPr txBox="1"/>
          <p:nvPr/>
        </p:nvSpPr>
        <p:spPr>
          <a:xfrm>
            <a:off x="4706512" y="1559008"/>
            <a:ext cx="54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ED55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млрд. рублей от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1 %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9A1AF2-5C97-40F8-8F14-7CE13C10B9FF}"/>
              </a:ext>
            </a:extLst>
          </p:cNvPr>
          <p:cNvSpPr txBox="1"/>
          <p:nvPr/>
        </p:nvSpPr>
        <p:spPr>
          <a:xfrm>
            <a:off x="5181602" y="3983637"/>
            <a:ext cx="337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Circe Bold" panose="020B0602020203020203" pitchFamily="34" charset="-52"/>
                <a:cs typeface="Arial" panose="020B0604020202020204" pitchFamily="34" charset="0"/>
              </a:rPr>
              <a:t>МИКРОЗАЙМЫ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5A09491-5E71-43E2-88DE-F947C70ECAF9}"/>
              </a:ext>
            </a:extLst>
          </p:cNvPr>
          <p:cNvSpPr txBox="1"/>
          <p:nvPr/>
        </p:nvSpPr>
        <p:spPr>
          <a:xfrm>
            <a:off x="5181602" y="4294754"/>
            <a:ext cx="54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5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млн. рублей от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1 %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годовых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27C9EB-A961-4E09-A444-F12B758A7BFB}"/>
              </a:ext>
            </a:extLst>
          </p:cNvPr>
          <p:cNvSpPr txBox="1"/>
          <p:nvPr/>
        </p:nvSpPr>
        <p:spPr>
          <a:xfrm>
            <a:off x="4706512" y="5412079"/>
            <a:ext cx="5679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latin typeface="Circe Bold" panose="020B0602020203020203" pitchFamily="34" charset="-52"/>
                <a:cs typeface="Arial" panose="020B0604020202020204" pitchFamily="34" charset="0"/>
              </a:rPr>
              <a:t>ПОРУЧИТЕЛЬСТВО И ГАРАНТИИ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13DE44-9683-4378-9F6B-620A2B7CBEC1}"/>
              </a:ext>
            </a:extLst>
          </p:cNvPr>
          <p:cNvSpPr txBox="1"/>
          <p:nvPr/>
        </p:nvSpPr>
        <p:spPr>
          <a:xfrm>
            <a:off x="4706512" y="5776202"/>
            <a:ext cx="54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rgbClr val="E74D39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70 % </a:t>
            </a:r>
            <a:r>
              <a:rPr lang="ru-RU" sz="1800" dirty="0">
                <a:solidFill>
                  <a:srgbClr val="C292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от суммы обязательства 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D254E6C4-5019-43B4-8ABB-F2131FFB350E}"/>
              </a:ext>
            </a:extLst>
          </p:cNvPr>
          <p:cNvSpPr/>
          <p:nvPr/>
        </p:nvSpPr>
        <p:spPr>
          <a:xfrm>
            <a:off x="4008024" y="1125484"/>
            <a:ext cx="573835" cy="573835"/>
          </a:xfrm>
          <a:prstGeom prst="ellipse">
            <a:avLst/>
          </a:prstGeom>
          <a:solidFill>
            <a:srgbClr val="EF53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842EA7-D03D-4FA2-AE25-E8DA13F9AED7}"/>
              </a:ext>
            </a:extLst>
          </p:cNvPr>
          <p:cNvSpPr txBox="1"/>
          <p:nvPr/>
        </p:nvSpPr>
        <p:spPr>
          <a:xfrm>
            <a:off x="3943785" y="1244436"/>
            <a:ext cx="698488" cy="335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itchFamily="18" charset="0"/>
              </a:rPr>
              <a:t>1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10EBADE7-D8F9-4AFF-B7A1-CE78E8290BA0}"/>
              </a:ext>
            </a:extLst>
          </p:cNvPr>
          <p:cNvSpPr/>
          <p:nvPr/>
        </p:nvSpPr>
        <p:spPr>
          <a:xfrm>
            <a:off x="4480850" y="2495503"/>
            <a:ext cx="573835" cy="573835"/>
          </a:xfrm>
          <a:prstGeom prst="ellipse">
            <a:avLst/>
          </a:prstGeom>
          <a:solidFill>
            <a:srgbClr val="EF53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B23618-D197-452B-B2DC-7F46FCCFE18C}"/>
              </a:ext>
            </a:extLst>
          </p:cNvPr>
          <p:cNvSpPr txBox="1"/>
          <p:nvPr/>
        </p:nvSpPr>
        <p:spPr>
          <a:xfrm>
            <a:off x="4480850" y="2604353"/>
            <a:ext cx="57383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itchFamily="18" charset="0"/>
              </a:rPr>
              <a:t>2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8463CEF-1ACC-4DF0-9295-9EF5C4C77F9C}"/>
              </a:ext>
            </a:extLst>
          </p:cNvPr>
          <p:cNvSpPr/>
          <p:nvPr/>
        </p:nvSpPr>
        <p:spPr>
          <a:xfrm>
            <a:off x="4480851" y="3865522"/>
            <a:ext cx="573835" cy="573835"/>
          </a:xfrm>
          <a:prstGeom prst="ellipse">
            <a:avLst/>
          </a:prstGeom>
          <a:solidFill>
            <a:srgbClr val="EF53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911CBD2-7234-430A-A75E-BA5B6D2907CE}"/>
              </a:ext>
            </a:extLst>
          </p:cNvPr>
          <p:cNvSpPr txBox="1"/>
          <p:nvPr/>
        </p:nvSpPr>
        <p:spPr>
          <a:xfrm>
            <a:off x="4480850" y="3985853"/>
            <a:ext cx="57383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itchFamily="18" charset="0"/>
              </a:rPr>
              <a:t>3</a:t>
            </a: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2CC1782F-BF91-4E40-8FA6-9E4342862128}"/>
              </a:ext>
            </a:extLst>
          </p:cNvPr>
          <p:cNvSpPr/>
          <p:nvPr/>
        </p:nvSpPr>
        <p:spPr>
          <a:xfrm>
            <a:off x="4011793" y="5235541"/>
            <a:ext cx="573835" cy="573835"/>
          </a:xfrm>
          <a:prstGeom prst="ellipse">
            <a:avLst/>
          </a:prstGeom>
          <a:solidFill>
            <a:srgbClr val="EF53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AA5AEB-FBA4-4181-B341-87B0AE4BE502}"/>
              </a:ext>
            </a:extLst>
          </p:cNvPr>
          <p:cNvSpPr txBox="1"/>
          <p:nvPr/>
        </p:nvSpPr>
        <p:spPr>
          <a:xfrm>
            <a:off x="4008023" y="5357384"/>
            <a:ext cx="57383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  <a:cs typeface="Times New Roman" pitchFamily="18" charset="0"/>
              </a:rPr>
              <a:t>4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2BFC7E-AE29-4134-A9D8-DFAFDD64D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3" name="Текст 1">
            <a:extLst>
              <a:ext uri="{FF2B5EF4-FFF2-40B4-BE49-F238E27FC236}">
                <a16:creationId xmlns:a16="http://schemas.microsoft.com/office/drawing/2014/main" id="{EADB603D-5560-4CF4-8F06-309F733BAEA3}"/>
              </a:ext>
            </a:extLst>
          </p:cNvPr>
          <p:cNvSpPr txBox="1">
            <a:spLocks/>
          </p:cNvSpPr>
          <p:nvPr/>
        </p:nvSpPr>
        <p:spPr>
          <a:xfrm>
            <a:off x="290589" y="2947922"/>
            <a:ext cx="4337219" cy="460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«ФИНАНСИРОВАНИЕ»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DEF7763-8508-4FFE-96EB-3371BFF264B5}"/>
              </a:ext>
            </a:extLst>
          </p:cNvPr>
          <p:cNvSpPr/>
          <p:nvPr/>
        </p:nvSpPr>
        <p:spPr>
          <a:xfrm>
            <a:off x="910854" y="4326703"/>
            <a:ext cx="2626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подбор финансирования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4B90581-6A3A-435C-9FA2-A022C7F53419}"/>
              </a:ext>
            </a:extLst>
          </p:cNvPr>
          <p:cNvSpPr/>
          <p:nvPr/>
        </p:nvSpPr>
        <p:spPr>
          <a:xfrm>
            <a:off x="866961" y="3537361"/>
            <a:ext cx="2670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поручительство в качестве залога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A9E54F0-EF72-42AE-963F-902F442C4795}"/>
              </a:ext>
            </a:extLst>
          </p:cNvPr>
          <p:cNvSpPr/>
          <p:nvPr/>
        </p:nvSpPr>
        <p:spPr>
          <a:xfrm>
            <a:off x="743136" y="3675815"/>
            <a:ext cx="95250" cy="9525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CA423A0-205C-4E3B-AFC3-32E4CEEE620B}"/>
              </a:ext>
            </a:extLst>
          </p:cNvPr>
          <p:cNvSpPr/>
          <p:nvPr/>
        </p:nvSpPr>
        <p:spPr>
          <a:xfrm>
            <a:off x="743474" y="4478162"/>
            <a:ext cx="95250" cy="9525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085C72-E1A6-4452-869D-2FE9F14222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05" y="5025682"/>
            <a:ext cx="1552458" cy="15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Мой Бизне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7254</TotalTime>
  <Words>1145</Words>
  <Application>Microsoft Office PowerPoint</Application>
  <PresentationFormat>Широкоэкранный</PresentationFormat>
  <Paragraphs>191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Circe</vt:lpstr>
      <vt:lpstr>Calibri Light</vt:lpstr>
      <vt:lpstr>Circe Bold</vt:lpstr>
      <vt:lpstr>Arial</vt:lpstr>
      <vt:lpstr>Calibri</vt:lpstr>
      <vt:lpstr>Circe Light</vt:lpstr>
      <vt:lpstr>Circe ExtraLight</vt:lpstr>
      <vt:lpstr>Montserrat SemiBold</vt:lpstr>
      <vt:lpstr>Мой 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Шут Александр Андреевич</dc:creator>
  <cp:lastModifiedBy>Китаев Артем Вадимович</cp:lastModifiedBy>
  <cp:revision>156</cp:revision>
  <cp:lastPrinted>2021-10-14T09:49:42Z</cp:lastPrinted>
  <dcterms:created xsi:type="dcterms:W3CDTF">2021-05-05T05:27:08Z</dcterms:created>
  <dcterms:modified xsi:type="dcterms:W3CDTF">2022-02-18T02:52:41Z</dcterms:modified>
</cp:coreProperties>
</file>