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omments/comment1.xml" ContentType="application/vnd.openxmlformats-officedocument.presentationml.comments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1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7" r:id="rId2"/>
  </p:sldMasterIdLst>
  <p:notesMasterIdLst>
    <p:notesMasterId r:id="rId48"/>
  </p:notesMasterIdLst>
  <p:sldIdLst>
    <p:sldId id="256" r:id="rId3"/>
    <p:sldId id="257" r:id="rId4"/>
    <p:sldId id="258" r:id="rId5"/>
    <p:sldId id="259" r:id="rId6"/>
    <p:sldId id="260" r:id="rId7"/>
    <p:sldId id="262" r:id="rId8"/>
    <p:sldId id="264" r:id="rId9"/>
    <p:sldId id="267" r:id="rId10"/>
    <p:sldId id="261" r:id="rId11"/>
    <p:sldId id="266" r:id="rId12"/>
    <p:sldId id="269" r:id="rId13"/>
    <p:sldId id="270" r:id="rId14"/>
    <p:sldId id="281" r:id="rId15"/>
    <p:sldId id="282" r:id="rId16"/>
    <p:sldId id="283" r:id="rId17"/>
    <p:sldId id="275" r:id="rId18"/>
    <p:sldId id="268" r:id="rId19"/>
    <p:sldId id="277" r:id="rId20"/>
    <p:sldId id="284" r:id="rId21"/>
    <p:sldId id="285" r:id="rId22"/>
    <p:sldId id="286" r:id="rId23"/>
    <p:sldId id="309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10" r:id="rId46"/>
    <p:sldId id="308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танаева Е.А." initials="КЕ" lastIdx="1" clrIdx="0">
    <p:extLst>
      <p:ext uri="{19B8F6BF-5375-455C-9EA6-DF929625EA0E}">
        <p15:presenceInfo xmlns:p15="http://schemas.microsoft.com/office/powerpoint/2012/main" userId="Катанаева Е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5050"/>
    <a:srgbClr val="CC99FF"/>
    <a:srgbClr val="FFFFCC"/>
    <a:srgbClr val="66CCFF"/>
    <a:srgbClr val="FFCCCC"/>
    <a:srgbClr val="FFCCFF"/>
    <a:srgbClr val="FFFF99"/>
    <a:srgbClr val="60A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1" autoAdjust="0"/>
    <p:restoredTop sz="94084" autoAdjust="0"/>
  </p:normalViewPr>
  <p:slideViewPr>
    <p:cSldViewPr snapToGrid="0">
      <p:cViewPr varScale="1">
        <p:scale>
          <a:sx n="115" d="100"/>
          <a:sy n="115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795802266718829E-4"/>
          <c:y val="4.5929575533274092E-2"/>
          <c:w val="0.99907906781566658"/>
          <c:h val="0.49790105786857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  <c:pt idx="2">
                  <c:v>ДОХОДЫ (всего)</c:v>
                </c:pt>
                <c:pt idx="3">
                  <c:v>РАСХОДЫ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1851667.3</c:v>
                </c:pt>
                <c:pt idx="1">
                  <c:v>1547990.7</c:v>
                </c:pt>
                <c:pt idx="2">
                  <c:v>3399658</c:v>
                </c:pt>
                <c:pt idx="3">
                  <c:v>3425830.3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DA-4D56-8A72-4512011125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339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  <c:pt idx="2">
                  <c:v>ДОХОДЫ (всего)</c:v>
                </c:pt>
                <c:pt idx="3">
                  <c:v>РАСХОДЫ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1969613.6</c:v>
                </c:pt>
                <c:pt idx="1">
                  <c:v>1441418.3</c:v>
                </c:pt>
                <c:pt idx="2">
                  <c:v>3411031.9</c:v>
                </c:pt>
                <c:pt idx="3">
                  <c:v>3482408.3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DA-4D56-8A72-45120111251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  <c:pt idx="2">
                  <c:v>ДОХОДЫ (всего)</c:v>
                </c:pt>
                <c:pt idx="3">
                  <c:v>РАСХОДЫ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2085340.7</c:v>
                </c:pt>
                <c:pt idx="1">
                  <c:v>1435649.4</c:v>
                </c:pt>
                <c:pt idx="2">
                  <c:v>3520990.1</c:v>
                </c:pt>
                <c:pt idx="3">
                  <c:v>3599738.6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DA-4D56-8A72-451201112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6585224"/>
        <c:axId val="216585880"/>
      </c:barChart>
      <c:catAx>
        <c:axId val="216585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6585880"/>
        <c:crosses val="autoZero"/>
        <c:auto val="1"/>
        <c:lblAlgn val="ctr"/>
        <c:lblOffset val="100"/>
        <c:noMultiLvlLbl val="0"/>
      </c:catAx>
      <c:valAx>
        <c:axId val="2165858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16585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899865816063548"/>
          <c:y val="0.71032781997983963"/>
          <c:w val="0.18176298008695893"/>
          <c:h val="0.256741944091235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rot="0" vert="wordArtVert" anchor="b" anchorCtr="1"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990286331488737E-2"/>
          <c:w val="0.74716111501066784"/>
          <c:h val="0.692919459085062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налоговые!$A$5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налоговые!$B$5:$F$5</c:f>
              <c:numCache>
                <c:formatCode>#,##0.00</c:formatCode>
                <c:ptCount val="5"/>
                <c:pt idx="0">
                  <c:v>986072</c:v>
                </c:pt>
                <c:pt idx="1">
                  <c:v>1287684.7</c:v>
                </c:pt>
                <c:pt idx="2">
                  <c:v>1372671.9</c:v>
                </c:pt>
                <c:pt idx="3">
                  <c:v>1472877</c:v>
                </c:pt>
                <c:pt idx="4">
                  <c:v>1571559.7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3-4B9D-BFC0-1205D681FCE2}"/>
            </c:ext>
          </c:extLst>
        </c:ser>
        <c:ser>
          <c:idx val="1"/>
          <c:order val="1"/>
          <c:tx>
            <c:strRef>
              <c:f>налоговые!$A$6</c:f>
              <c:strCache>
                <c:ptCount val="1"/>
                <c:pt idx="0">
                  <c:v>Налог, взимаемый в связи с применением упрощенной системы налогообложения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налоговые!$B$6:$F$6</c:f>
              <c:numCache>
                <c:formatCode>#,##0.00</c:formatCode>
                <c:ptCount val="5"/>
                <c:pt idx="0">
                  <c:v>84789.7</c:v>
                </c:pt>
                <c:pt idx="1">
                  <c:v>88320</c:v>
                </c:pt>
                <c:pt idx="2">
                  <c:v>165569.5</c:v>
                </c:pt>
                <c:pt idx="3">
                  <c:v>173185.7</c:v>
                </c:pt>
                <c:pt idx="4">
                  <c:v>180113.1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3-4B9D-BFC0-1205D681FCE2}"/>
            </c:ext>
          </c:extLst>
        </c:ser>
        <c:ser>
          <c:idx val="2"/>
          <c:order val="2"/>
          <c:tx>
            <c:strRef>
              <c:f>налоговые!$A$7</c:f>
              <c:strCache>
                <c:ptCount val="1"/>
                <c:pt idx="0">
                  <c:v>Единый сельскохозяйственный налог и налог, взимаемый в связи с применением патентной системы налогообложения, зачисляемый в бюджеты муниципальных районов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налоговые!$B$7:$F$7</c:f>
              <c:numCache>
                <c:formatCode>#,##0.00</c:formatCode>
                <c:ptCount val="5"/>
                <c:pt idx="0">
                  <c:v>21534.3</c:v>
                </c:pt>
                <c:pt idx="1">
                  <c:v>14332.7</c:v>
                </c:pt>
                <c:pt idx="2">
                  <c:v>15663.8</c:v>
                </c:pt>
                <c:pt idx="3">
                  <c:v>16382.5</c:v>
                </c:pt>
                <c:pt idx="4">
                  <c:v>17036.2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3-4B9D-BFC0-1205D681FCE2}"/>
            </c:ext>
          </c:extLst>
        </c:ser>
        <c:ser>
          <c:idx val="3"/>
          <c:order val="3"/>
          <c:tx>
            <c:strRef>
              <c:f>налоговые!$A$8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налоговые!$B$8:$F$8</c:f>
              <c:numCache>
                <c:formatCode>#,##0.00</c:formatCode>
                <c:ptCount val="5"/>
                <c:pt idx="0">
                  <c:v>30532.799999999999</c:v>
                </c:pt>
                <c:pt idx="1">
                  <c:v>22330.6</c:v>
                </c:pt>
                <c:pt idx="2">
                  <c:v>14123.9</c:v>
                </c:pt>
                <c:pt idx="3">
                  <c:v>14782.6</c:v>
                </c:pt>
                <c:pt idx="4">
                  <c:v>15148.4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E3-4B9D-BFC0-1205D681F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gapDepth val="218"/>
        <c:shape val="box"/>
        <c:axId val="129133568"/>
        <c:axId val="83797696"/>
        <c:axId val="0"/>
      </c:bar3DChart>
      <c:catAx>
        <c:axId val="129133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797696"/>
        <c:crosses val="autoZero"/>
        <c:auto val="1"/>
        <c:lblAlgn val="ctr"/>
        <c:lblOffset val="100"/>
        <c:noMultiLvlLbl val="0"/>
      </c:catAx>
      <c:valAx>
        <c:axId val="83797696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29133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060314172996687"/>
          <c:y val="0.16654198888314653"/>
          <c:w val="0.27233595800524935"/>
          <c:h val="0.76291604911035493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111111111112E-2"/>
          <c:y val="3.708458364392004E-2"/>
          <c:w val="0.98888888888888893"/>
          <c:h val="0.63254221324617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неналоговые!$A$7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неналоговые!$B$7:$F$7</c:f>
              <c:numCache>
                <c:formatCode>#,##0.0</c:formatCode>
                <c:ptCount val="5"/>
                <c:pt idx="0">
                  <c:v>41700.300000000003</c:v>
                </c:pt>
                <c:pt idx="1">
                  <c:v>37111.199999999997</c:v>
                </c:pt>
                <c:pt idx="2">
                  <c:v>35854.800000000003</c:v>
                </c:pt>
                <c:pt idx="3">
                  <c:v>35515.300000000003</c:v>
                </c:pt>
                <c:pt idx="4">
                  <c:v>35181.599999999999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D-4204-873C-C3A6AC2DEB70}"/>
            </c:ext>
          </c:extLst>
        </c:ser>
        <c:ser>
          <c:idx val="1"/>
          <c:order val="1"/>
          <c:tx>
            <c:strRef>
              <c:f>неналоговые!$A$8</c:f>
              <c:strCache>
                <c:ptCount val="1"/>
                <c:pt idx="0">
                  <c:v>Платежи при пользовании природными ресурсами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неналоговые!$B$8:$F$8</c:f>
              <c:numCache>
                <c:formatCode>#,##0.0</c:formatCode>
                <c:ptCount val="5"/>
                <c:pt idx="0">
                  <c:v>138904.79999999999</c:v>
                </c:pt>
                <c:pt idx="1">
                  <c:v>138320.4</c:v>
                </c:pt>
                <c:pt idx="2">
                  <c:v>153535.6</c:v>
                </c:pt>
                <c:pt idx="3">
                  <c:v>159677</c:v>
                </c:pt>
                <c:pt idx="4">
                  <c:v>166064.1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0D-4204-873C-C3A6AC2DEB70}"/>
            </c:ext>
          </c:extLst>
        </c:ser>
        <c:ser>
          <c:idx val="2"/>
          <c:order val="2"/>
          <c:tx>
            <c:strRef>
              <c:f>неналоговые!$A$9</c:f>
              <c:strCache>
                <c:ptCount val="1"/>
                <c:pt idx="0">
                  <c:v>Доходы от оказания платных услуг и компенсации затрат государства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неналоговые!$B$9:$F$9</c:f>
              <c:numCache>
                <c:formatCode>#,##0.0</c:formatCode>
                <c:ptCount val="5"/>
                <c:pt idx="0">
                  <c:v>64179.6</c:v>
                </c:pt>
                <c:pt idx="1">
                  <c:v>73974.399999999994</c:v>
                </c:pt>
                <c:pt idx="2">
                  <c:v>75160.800000000003</c:v>
                </c:pt>
                <c:pt idx="3">
                  <c:v>78106.5</c:v>
                </c:pt>
                <c:pt idx="4">
                  <c:v>81150.600000000006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0D-4204-873C-C3A6AC2DEB70}"/>
            </c:ext>
          </c:extLst>
        </c:ser>
        <c:ser>
          <c:idx val="3"/>
          <c:order val="3"/>
          <c:tx>
            <c:strRef>
              <c:f>неналоговые!$A$10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неналоговые!$B$10:$F$10</c:f>
              <c:numCache>
                <c:formatCode>#,##0.0</c:formatCode>
                <c:ptCount val="5"/>
                <c:pt idx="0">
                  <c:v>9295.7999999999993</c:v>
                </c:pt>
                <c:pt idx="1">
                  <c:v>20917.5</c:v>
                </c:pt>
                <c:pt idx="2">
                  <c:v>18247.599999999999</c:v>
                </c:pt>
                <c:pt idx="3">
                  <c:v>18247.599999999999</c:v>
                </c:pt>
                <c:pt idx="4">
                  <c:v>18247.599999999999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0D-4204-873C-C3A6AC2DEB70}"/>
            </c:ext>
          </c:extLst>
        </c:ser>
        <c:ser>
          <c:idx val="4"/>
          <c:order val="4"/>
          <c:tx>
            <c:strRef>
              <c:f>неналоговые!$A$11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неналоговые!$B$11:$F$11</c:f>
              <c:numCache>
                <c:formatCode>#,##0.0</c:formatCode>
                <c:ptCount val="5"/>
                <c:pt idx="0">
                  <c:v>24538.7</c:v>
                </c:pt>
                <c:pt idx="1">
                  <c:v>2313</c:v>
                </c:pt>
                <c:pt idx="2">
                  <c:v>839.4</c:v>
                </c:pt>
                <c:pt idx="3">
                  <c:v>839.4</c:v>
                </c:pt>
                <c:pt idx="4">
                  <c:v>839.4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0D-4204-873C-C3A6AC2DE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279552"/>
        <c:axId val="83800576"/>
        <c:axId val="0"/>
      </c:bar3DChart>
      <c:catAx>
        <c:axId val="12827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0576"/>
        <c:crosses val="autoZero"/>
        <c:auto val="1"/>
        <c:lblAlgn val="ctr"/>
        <c:lblOffset val="100"/>
        <c:noMultiLvlLbl val="0"/>
      </c:catAx>
      <c:valAx>
        <c:axId val="838005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827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2.6917057902973395E-2"/>
          <c:y val="0.73581147106724487"/>
          <c:w val="0.96557120500782467"/>
          <c:h val="0.2187058584986493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>
      <a:glow rad="88900">
        <a:schemeClr val="accent1">
          <a:alpha val="40000"/>
        </a:schemeClr>
      </a:glow>
    </a:effectLst>
  </c:sp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170742650049667E-2"/>
          <c:y val="3.4705875776814138E-2"/>
          <c:w val="0.9778292573499503"/>
          <c:h val="0.760229600360722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безвозмездные!$A$12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E41D93C-A669-4275-830E-47A42A31CAE9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E57-47E1-B780-F10DE10F8A73}"/>
                </c:ext>
              </c:extLst>
            </c:dLbl>
            <c:dLbl>
              <c:idx val="1"/>
              <c:layout>
                <c:manualLayout>
                  <c:x val="-5.0314465408805029E-3"/>
                  <c:y val="-6.1259746389474672E-3"/>
                </c:manualLayout>
              </c:layout>
              <c:tx>
                <c:rich>
                  <a:bodyPr/>
                  <a:lstStyle/>
                  <a:p>
                    <a:fld id="{67750137-E238-4321-A239-E60B2CF9BB9A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E57-47E1-B780-F10DE10F8A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ECB6E56-8E63-4508-882F-A175DCE42A0E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E57-47E1-B780-F10DE10F8A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889274D-9C19-48D7-83EF-38D15AB7CD2F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E57-47E1-B780-F10DE10F8A7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3A188F0-71CB-4C8C-8174-22D89B5659F2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безвозмездные!$B$12:$F$12</c:f>
              <c:numCache>
                <c:formatCode>#,##0.0</c:formatCode>
                <c:ptCount val="5"/>
                <c:pt idx="0">
                  <c:v>4.7318150714233074</c:v>
                </c:pt>
                <c:pt idx="1">
                  <c:v>10.5846735718586</c:v>
                </c:pt>
                <c:pt idx="2">
                  <c:v>4.5669266617687043</c:v>
                </c:pt>
                <c:pt idx="3">
                  <c:v>4.5105574141801865</c:v>
                </c:pt>
                <c:pt idx="4">
                  <c:v>4.0981593416888558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B-4283-8D12-A2870D2C1655}"/>
            </c:ext>
          </c:extLst>
        </c:ser>
        <c:ser>
          <c:idx val="1"/>
          <c:order val="1"/>
          <c:tx>
            <c:strRef>
              <c:f>безвозмездные!$A$13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dLbls>
            <c:dLbl>
              <c:idx val="0"/>
              <c:layout>
                <c:manualLayout>
                  <c:x val="9.433962264150943E-3"/>
                  <c:y val="-7.657468298684193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96B36FF7-41CF-4943-B9D5-3C0B96CBF44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893081761006289E-2"/>
                      <c:h val="6.06471489255788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E57-47E1-B780-F10DE10F8A73}"/>
                </c:ext>
              </c:extLst>
            </c:dLbl>
            <c:dLbl>
              <c:idx val="1"/>
              <c:layout>
                <c:manualLayout>
                  <c:x val="6.2893081761005824E-3"/>
                  <c:y val="-6.1259746389473553E-3"/>
                </c:manualLayout>
              </c:layout>
              <c:tx>
                <c:rich>
                  <a:bodyPr/>
                  <a:lstStyle/>
                  <a:p>
                    <a:fld id="{31C6A341-9EE8-42B7-BBA6-3A4F7D709F5D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E57-47E1-B780-F10DE10F8A73}"/>
                </c:ext>
              </c:extLst>
            </c:dLbl>
            <c:dLbl>
              <c:idx val="2"/>
              <c:layout>
                <c:manualLayout>
                  <c:x val="3.7735849056603774E-3"/>
                  <c:y val="-3.0629873194736776E-3"/>
                </c:manualLayout>
              </c:layout>
              <c:tx>
                <c:rich>
                  <a:bodyPr/>
                  <a:lstStyle/>
                  <a:p>
                    <a:fld id="{5C8949F4-2BFA-49E6-929E-1770F4C1580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E57-47E1-B780-F10DE10F8A73}"/>
                </c:ext>
              </c:extLst>
            </c:dLbl>
            <c:dLbl>
              <c:idx val="3"/>
              <c:layout>
                <c:manualLayout>
                  <c:x val="5.0314465408805029E-3"/>
                  <c:y val="1.531493659736831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B72B257B-3453-4EE6-B17C-C5D5BD1E1E9D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19496855345913E-2"/>
                      <c:h val="6.67731235645261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1.8377923916842072E-2"/>
                </c:manualLayout>
              </c:layout>
              <c:tx>
                <c:rich>
                  <a:bodyPr/>
                  <a:lstStyle/>
                  <a:p>
                    <a:fld id="{C4AFD510-2E9C-4A4D-8FBE-D74663714950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безвозмездные!$B$13:$F$13</c:f>
              <c:numCache>
                <c:formatCode>#,##0.0</c:formatCode>
                <c:ptCount val="5"/>
                <c:pt idx="0">
                  <c:v>90.123169661055712</c:v>
                </c:pt>
                <c:pt idx="1">
                  <c:v>84.0311042874539</c:v>
                </c:pt>
                <c:pt idx="2">
                  <c:v>94.903838892572168</c:v>
                </c:pt>
                <c:pt idx="3">
                  <c:v>94.921078773594033</c:v>
                </c:pt>
                <c:pt idx="4">
                  <c:v>95.331192977895583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B-4283-8D12-A2870D2C1655}"/>
            </c:ext>
          </c:extLst>
        </c:ser>
        <c:ser>
          <c:idx val="2"/>
          <c:order val="2"/>
          <c:tx>
            <c:strRef>
              <c:f>безвозмездные!$A$14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dLbls>
            <c:dLbl>
              <c:idx val="0"/>
              <c:layout>
                <c:manualLayout>
                  <c:x val="6.9182885158223179E-3"/>
                  <c:y val="-9.188841368369079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4,4%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314465408805034E-2"/>
                      <c:h val="7.9025072842420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E57-47E1-B780-F10DE10F8A73}"/>
                </c:ext>
              </c:extLst>
            </c:dLbl>
            <c:dLbl>
              <c:idx val="1"/>
              <c:layout>
                <c:manualLayout>
                  <c:x val="1.3207547169811366E-2"/>
                  <c:y val="-1.531493659736838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F12EEBB2-9ADE-43DD-A178-19BCC05BFAB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7.59620855229471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E57-47E1-B780-F10DE10F8A73}"/>
                </c:ext>
              </c:extLst>
            </c:dLbl>
            <c:dLbl>
              <c:idx val="2"/>
              <c:layout>
                <c:manualLayout>
                  <c:x val="1.1320754716981131E-2"/>
                  <c:y val="-3.675584783368413E-2"/>
                </c:manualLayout>
              </c:layout>
              <c:tx>
                <c:rich>
                  <a:bodyPr/>
                  <a:lstStyle/>
                  <a:p>
                    <a:fld id="{6BC6CB9F-9901-4993-88EB-B15A894BB5F1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E57-47E1-B780-F10DE10F8A73}"/>
                </c:ext>
              </c:extLst>
            </c:dLbl>
            <c:dLbl>
              <c:idx val="3"/>
              <c:layout>
                <c:manualLayout>
                  <c:x val="6.2893081761005365E-3"/>
                  <c:y val="-3.6755847833684241E-2"/>
                </c:manualLayout>
              </c:layout>
              <c:tx>
                <c:rich>
                  <a:bodyPr/>
                  <a:lstStyle/>
                  <a:p>
                    <a:fld id="{1F09634A-9CCD-4327-ADF3-4B2EC7D36487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E57-47E1-B780-F10DE10F8A73}"/>
                </c:ext>
              </c:extLst>
            </c:dLbl>
            <c:dLbl>
              <c:idx val="4"/>
              <c:layout>
                <c:manualLayout>
                  <c:x val="5.0314465408805055E-3"/>
                  <c:y val="-1.2251949277894711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A063C4B6-5F28-41C0-9E23-83429E85552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5.75841616061051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безвозмездные!$B$14:$F$14</c:f>
              <c:numCache>
                <c:formatCode>#,##0.0</c:formatCode>
                <c:ptCount val="5"/>
                <c:pt idx="0">
                  <c:v>4.3459428783481009</c:v>
                </c:pt>
                <c:pt idx="1">
                  <c:v>5.168195999802756</c:v>
                </c:pt>
                <c:pt idx="2">
                  <c:v>0.52923444565913746</c:v>
                </c:pt>
                <c:pt idx="3">
                  <c:v>0.56836381222577792</c:v>
                </c:pt>
                <c:pt idx="4">
                  <c:v>0.57064768041556668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B-4283-8D12-A2870D2C1655}"/>
            </c:ext>
          </c:extLst>
        </c:ser>
        <c:ser>
          <c:idx val="3"/>
          <c:order val="3"/>
          <c:tx>
            <c:strRef>
              <c:f>безвозмездные!$A$15</c:f>
              <c:strCache>
                <c:ptCount val="1"/>
                <c:pt idx="0">
                  <c:v>Прочие безвозмездные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2893081761006544E-3"/>
                  <c:y val="1.990941757657890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854B0BAE-6C83-406C-8E5A-2BBCFF6F2F09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088050314465411E-2"/>
                      <c:h val="9.127702212031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57-47E1-B780-F10DE10F8A73}"/>
                </c:ext>
              </c:extLst>
            </c:dLbl>
            <c:dLbl>
              <c:idx val="1"/>
              <c:layout>
                <c:manualLayout>
                  <c:x val="7.5471698113207548E-3"/>
                  <c:y val="-1.2251949277894711E-2"/>
                </c:manualLayout>
              </c:layout>
              <c:tx>
                <c:rich>
                  <a:bodyPr/>
                  <a:lstStyle/>
                  <a:p>
                    <a:fld id="{519FE40C-5838-4FD3-9197-E4B56BF4240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E57-47E1-B780-F10DE10F8A73}"/>
                </c:ext>
              </c:extLst>
            </c:dLbl>
            <c:dLbl>
              <c:idx val="2"/>
              <c:layout>
                <c:manualLayout>
                  <c:x val="7.5471698113206628E-3"/>
                  <c:y val="0"/>
                </c:manualLayout>
              </c:layout>
              <c:tx>
                <c:rich>
                  <a:bodyPr/>
                  <a:lstStyle/>
                  <a:p>
                    <a:fld id="{360A098A-C8F3-443E-BB45-99650FBE04E2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E57-47E1-B780-F10DE10F8A73}"/>
                </c:ext>
              </c:extLst>
            </c:dLbl>
            <c:dLbl>
              <c:idx val="3"/>
              <c:layout>
                <c:manualLayout>
                  <c:x val="6.2893081761006293E-3"/>
                  <c:y val="0"/>
                </c:manualLayout>
              </c:layout>
              <c:tx>
                <c:rich>
                  <a:bodyPr/>
                  <a:lstStyle/>
                  <a:p>
                    <a:fld id="{6E28CF5B-A964-486A-A6EA-1D95416A4824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9.1889619584210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безвозмездные!$B$15:$F$15</c:f>
              <c:numCache>
                <c:formatCode>#,##0.0</c:formatCode>
                <c:ptCount val="5"/>
                <c:pt idx="0">
                  <c:v>0.79907238917289425</c:v>
                </c:pt>
                <c:pt idx="1">
                  <c:v>0.21602614088474825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0-4575-9D8E-FE7EBB577A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46208"/>
        <c:axId val="83803456"/>
        <c:axId val="0"/>
      </c:bar3DChart>
      <c:catAx>
        <c:axId val="12924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3456"/>
        <c:crosses val="autoZero"/>
        <c:auto val="1"/>
        <c:lblAlgn val="ctr"/>
        <c:lblOffset val="100"/>
        <c:noMultiLvlLbl val="0"/>
      </c:catAx>
      <c:valAx>
        <c:axId val="8380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9246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310117367404547"/>
          <c:y val="0.88209380024836725"/>
          <c:w val="0.61379765265190911"/>
          <c:h val="9.033931387636964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12922049792317E-2"/>
          <c:y val="7.3502014391839962E-3"/>
          <c:w val="0.94156410060392937"/>
          <c:h val="0.639046097499624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1912013</c:v>
                </c:pt>
                <c:pt idx="1">
                  <c:v>2112352.6</c:v>
                </c:pt>
                <c:pt idx="2">
                  <c:v>2072460.4</c:v>
                </c:pt>
                <c:pt idx="3">
                  <c:v>1995101.3</c:v>
                </c:pt>
                <c:pt idx="4">
                  <c:v>2017255.6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78-4151-A948-C14A3E9545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Закупка товаров, работ и услуг для муниципальных нужд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68-4409-B640-EB50E0277402}"/>
              </c:ext>
            </c:extLst>
          </c:dPt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466591.8</c:v>
                </c:pt>
                <c:pt idx="1">
                  <c:v>699084.5</c:v>
                </c:pt>
                <c:pt idx="2">
                  <c:v>770466.3</c:v>
                </c:pt>
                <c:pt idx="3">
                  <c:v>704522.9</c:v>
                </c:pt>
                <c:pt idx="4">
                  <c:v>812105.2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78-4151-A948-C14A3E9545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Социальное обеспечение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55377.599999999999</c:v>
                </c:pt>
                <c:pt idx="1">
                  <c:v>72987.7</c:v>
                </c:pt>
                <c:pt idx="2">
                  <c:v>44534.3</c:v>
                </c:pt>
                <c:pt idx="3">
                  <c:v>44770.8</c:v>
                </c:pt>
                <c:pt idx="4">
                  <c:v>39146.800000000003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78-4151-A948-C14A3E95453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Капитальные ремонты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87594.6</c:v>
                </c:pt>
                <c:pt idx="1">
                  <c:v>336900.5</c:v>
                </c:pt>
                <c:pt idx="2">
                  <c:v>123276.9</c:v>
                </c:pt>
                <c:pt idx="3">
                  <c:v>95100.2</c:v>
                </c:pt>
                <c:pt idx="4">
                  <c:v>14109.1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78-4151-A948-C14A3E95453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Бюджетные инвестиции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11781.4</c:v>
                </c:pt>
                <c:pt idx="1">
                  <c:v>45659.199999999997</c:v>
                </c:pt>
                <c:pt idx="2">
                  <c:v>96355.3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78-4151-A948-C14A3E95453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204095</c:v>
                </c:pt>
                <c:pt idx="1">
                  <c:v>328228.8</c:v>
                </c:pt>
                <c:pt idx="2">
                  <c:v>218718.2</c:v>
                </c:pt>
                <c:pt idx="3">
                  <c:v>180821.6</c:v>
                </c:pt>
                <c:pt idx="4">
                  <c:v>189202.7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78-4151-A948-C14A3E95453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Лист1!$H$2:$H$6</c:f>
              <c:numCache>
                <c:formatCode>#,##0.0</c:formatCode>
                <c:ptCount val="5"/>
                <c:pt idx="0">
                  <c:v>39304.700000000128</c:v>
                </c:pt>
                <c:pt idx="1">
                  <c:v>58974.90000000014</c:v>
                </c:pt>
                <c:pt idx="2">
                  <c:v>100018.89999999979</c:v>
                </c:pt>
                <c:pt idx="3">
                  <c:v>462091.49999999977</c:v>
                </c:pt>
                <c:pt idx="4">
                  <c:v>527919.19999999995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78-4151-A948-C14A3E95453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Условно-утверждаемые расходы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Лист1!$I$2:$I$6</c:f>
              <c:numCache>
                <c:formatCode>General</c:formatCode>
                <c:ptCount val="5"/>
                <c:pt idx="3" formatCode="#,##0.0">
                  <c:v>372118.3</c:v>
                </c:pt>
                <c:pt idx="4" formatCode="#,##0.0">
                  <c:v>435890.9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68-4409-B640-EB50E0277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91424800"/>
        <c:axId val="191434784"/>
      </c:barChart>
      <c:catAx>
        <c:axId val="19142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434784"/>
        <c:crosses val="autoZero"/>
        <c:auto val="1"/>
        <c:lblAlgn val="ctr"/>
        <c:lblOffset val="100"/>
        <c:noMultiLvlLbl val="0"/>
      </c:catAx>
      <c:valAx>
        <c:axId val="1914347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9142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064724919093846E-2"/>
          <c:y val="0.73713808315063523"/>
          <c:w val="0.86669255663430422"/>
          <c:h val="0.2470179182732453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2156517304938E-2"/>
          <c:y val="7.820325129724047E-2"/>
          <c:w val="0.55522527758547113"/>
          <c:h val="0.825646924494387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rgbClr val="E937BA"/>
              </a:solidFill>
            </c:spPr>
            <c:extLst>
              <c:ext xmlns:c16="http://schemas.microsoft.com/office/drawing/2014/chart" uri="{C3380CC4-5D6E-409C-BE32-E72D297353CC}">
                <c16:uniqueId val="{00000001-6521-4AAD-8480-9D5B366D908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6521-4AAD-8480-9D5B366D9086}"/>
              </c:ext>
            </c:extLst>
          </c:dPt>
          <c:dPt>
            <c:idx val="2"/>
            <c:bubble3D val="0"/>
            <c:spPr>
              <a:solidFill>
                <a:srgbClr val="FA9F26"/>
              </a:solidFill>
            </c:spPr>
            <c:extLst>
              <c:ext xmlns:c16="http://schemas.microsoft.com/office/drawing/2014/chart" uri="{C3380CC4-5D6E-409C-BE32-E72D297353CC}">
                <c16:uniqueId val="{00000005-6521-4AAD-8480-9D5B366D9086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6521-4AAD-8480-9D5B366D9086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9-6521-4AAD-8480-9D5B366D9086}"/>
              </c:ext>
            </c:extLst>
          </c:dPt>
          <c:dPt>
            <c:idx val="5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B-6521-4AAD-8480-9D5B366D9086}"/>
              </c:ext>
            </c:extLst>
          </c:dPt>
          <c:dLbls>
            <c:dLbl>
              <c:idx val="0"/>
              <c:layout>
                <c:manualLayout>
                  <c:x val="-0.11122120786641193"/>
                  <c:y val="-8.1069492097855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459776444320899E-2"/>
                      <c:h val="4.44177679550516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21-4AAD-8480-9D5B366D9086}"/>
                </c:ext>
              </c:extLst>
            </c:dLbl>
            <c:dLbl>
              <c:idx val="1"/>
              <c:layout>
                <c:manualLayout>
                  <c:x val="8.5340047735316879E-2"/>
                  <c:y val="4.5164599749030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21-4AAD-8480-9D5B366D9086}"/>
                </c:ext>
              </c:extLst>
            </c:dLbl>
            <c:dLbl>
              <c:idx val="2"/>
              <c:layout>
                <c:manualLayout>
                  <c:x val="4.1032497552148531E-3"/>
                  <c:y val="4.8773344675944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21-4AAD-8480-9D5B366D9086}"/>
                </c:ext>
              </c:extLst>
            </c:dLbl>
            <c:dLbl>
              <c:idx val="3"/>
              <c:layout>
                <c:manualLayout>
                  <c:x val="5.9662506352019633E-3"/>
                  <c:y val="6.9883177702160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21-4AAD-8480-9D5B366D9086}"/>
                </c:ext>
              </c:extLst>
            </c:dLbl>
            <c:dLbl>
              <c:idx val="4"/>
              <c:layout>
                <c:manualLayout>
                  <c:x val="-3.6514153273569756E-3"/>
                  <c:y val="-5.6375378715081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21-4AAD-8480-9D5B366D9086}"/>
                </c:ext>
              </c:extLst>
            </c:dLbl>
            <c:dLbl>
              <c:idx val="5"/>
              <c:layout>
                <c:manualLayout>
                  <c:x val="4.1072004015715827E-2"/>
                  <c:y val="-3.4386234272019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21-4AAD-8480-9D5B366D908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Усть-Кутское городское поселение</c:v>
                </c:pt>
                <c:pt idx="1">
                  <c:v>Янтальское городское поселение</c:v>
                </c:pt>
                <c:pt idx="2">
                  <c:v>Звезднинское городское поселение</c:v>
                </c:pt>
                <c:pt idx="3">
                  <c:v>Нийское сельское поселение</c:v>
                </c:pt>
                <c:pt idx="4">
                  <c:v>Верхнемарковское сельское поселение</c:v>
                </c:pt>
                <c:pt idx="5">
                  <c:v>Подымахинское сельское поселение</c:v>
                </c:pt>
                <c:pt idx="6">
                  <c:v>Ручейское сельское поселение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57739.7</c:v>
                </c:pt>
                <c:pt idx="1">
                  <c:v>22272.5</c:v>
                </c:pt>
                <c:pt idx="2">
                  <c:v>13156.3</c:v>
                </c:pt>
                <c:pt idx="3">
                  <c:v>12470.5</c:v>
                </c:pt>
                <c:pt idx="4">
                  <c:v>236.9</c:v>
                </c:pt>
                <c:pt idx="5">
                  <c:v>10617.9</c:v>
                </c:pt>
                <c:pt idx="6">
                  <c:v>13400.1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521-4AAD-8480-9D5B366D908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Усть-Кутское городское поселение</c:v>
                </c:pt>
                <c:pt idx="1">
                  <c:v>Янтальское городское поселение</c:v>
                </c:pt>
                <c:pt idx="2">
                  <c:v>Звезднинское городское поселение</c:v>
                </c:pt>
                <c:pt idx="3">
                  <c:v>Нийское сельское поселение</c:v>
                </c:pt>
                <c:pt idx="4">
                  <c:v>Верхнемарковское сельское поселение</c:v>
                </c:pt>
                <c:pt idx="5">
                  <c:v>Подымахинское сельское поселение</c:v>
                </c:pt>
                <c:pt idx="6">
                  <c:v>Ручейское сельское поселение</c:v>
                </c:pt>
              </c:strCache>
            </c:strRef>
          </c:cat>
          <c:val>
            <c:numRef>
              <c:f>Лист1!$C$2:$C$8</c:f>
              <c:numCache>
                <c:formatCode>0.0</c:formatCode>
                <c:ptCount val="7"/>
                <c:pt idx="0">
                  <c:v>26584.5</c:v>
                </c:pt>
                <c:pt idx="1">
                  <c:v>7735.4</c:v>
                </c:pt>
                <c:pt idx="2">
                  <c:v>3444</c:v>
                </c:pt>
                <c:pt idx="3">
                  <c:v>9759.2000000000007</c:v>
                </c:pt>
                <c:pt idx="5">
                  <c:v>7809.1</c:v>
                </c:pt>
                <c:pt idx="6">
                  <c:v>9980.7999999999993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521-4AAD-8480-9D5B366D908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Усть-Кутское городское поселение</c:v>
                </c:pt>
                <c:pt idx="1">
                  <c:v>Янтальское городское поселение</c:v>
                </c:pt>
                <c:pt idx="2">
                  <c:v>Звезднинское городское поселение</c:v>
                </c:pt>
                <c:pt idx="3">
                  <c:v>Нийское сельское поселение</c:v>
                </c:pt>
                <c:pt idx="4">
                  <c:v>Верхнемарковское сельское поселение</c:v>
                </c:pt>
                <c:pt idx="5">
                  <c:v>Подымахинское сельское поселение</c:v>
                </c:pt>
                <c:pt idx="6">
                  <c:v>Ручейское сельское поселение</c:v>
                </c:pt>
              </c:strCache>
            </c:strRef>
          </c:cat>
          <c:val>
            <c:numRef>
              <c:f>Лист1!$D$2:$D$8</c:f>
              <c:numCache>
                <c:formatCode>0.0</c:formatCode>
                <c:ptCount val="7"/>
                <c:pt idx="0">
                  <c:v>26796.3</c:v>
                </c:pt>
                <c:pt idx="1">
                  <c:v>8164.7</c:v>
                </c:pt>
                <c:pt idx="2">
                  <c:v>3316</c:v>
                </c:pt>
                <c:pt idx="3">
                  <c:v>10066.9</c:v>
                </c:pt>
                <c:pt idx="5">
                  <c:v>7837.7</c:v>
                </c:pt>
                <c:pt idx="6">
                  <c:v>10615.4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521-4AAD-8480-9D5B366D9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672593334634155"/>
          <c:y val="0.10236400171834903"/>
          <c:w val="0.33438149729395145"/>
          <c:h val="0.761442529986321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"/>
          <c:y val="0"/>
          <c:w val="0.99736001749781278"/>
          <c:h val="0.879041406003850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Расходные обязательства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dLbls>
            <c:dLbl>
              <c:idx val="0"/>
              <c:layout>
                <c:manualLayout>
                  <c:x val="9.587482906905604E-3"/>
                  <c:y val="9.0572638279983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74929378531073"/>
                      <c:h val="6.27811392709146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5F3-450B-8AE8-F4788629D644}"/>
                </c:ext>
              </c:extLst>
            </c:dLbl>
            <c:dLbl>
              <c:idx val="1"/>
              <c:layout>
                <c:manualLayout>
                  <c:x val="7.5128648026197157E-3"/>
                  <c:y val="-2.0064860969311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5F3-450B-8AE8-F4788629D644}"/>
                </c:ext>
              </c:extLst>
            </c:dLbl>
            <c:dLbl>
              <c:idx val="2"/>
              <c:layout>
                <c:manualLayout>
                  <c:x val="8.7719061499154337E-3"/>
                  <c:y val="2.708170680439613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5F3-450B-8AE8-F4788629D644}"/>
                </c:ext>
              </c:extLst>
            </c:dLbl>
            <c:dLbl>
              <c:idx val="3"/>
              <c:layout>
                <c:manualLayout>
                  <c:x val="1.1628252186116808E-2"/>
                  <c:y val="0.11440754309050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5F3-450B-8AE8-F4788629D644}"/>
                </c:ext>
              </c:extLst>
            </c:dLbl>
            <c:dLbl>
              <c:idx val="4"/>
              <c:layout>
                <c:manualLayout>
                  <c:x val="7.851015689661376E-3"/>
                  <c:y val="2.8601885772626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5F3-450B-8AE8-F4788629D644}"/>
                </c:ext>
              </c:extLst>
            </c:dLbl>
            <c:dLbl>
              <c:idx val="5"/>
              <c:layout>
                <c:manualLayout>
                  <c:x val="1.2853557162906081E-2"/>
                  <c:y val="2.8601885772626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1539798.2</c:v>
                </c:pt>
                <c:pt idx="1">
                  <c:v>8192.5</c:v>
                </c:pt>
                <c:pt idx="2">
                  <c:v>73751.7</c:v>
                </c:pt>
                <c:pt idx="3" formatCode="#,##0.00">
                  <c:v>624258.19999999995</c:v>
                </c:pt>
                <c:pt idx="4" formatCode="#,##0.00">
                  <c:v>218718.2</c:v>
                </c:pt>
                <c:pt idx="5">
                  <c:v>153535.6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F3-450B-8AE8-F4788629D6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 расходы 2019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425384144805472E-2"/>
                  <c:y val="9.7723109723139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5F3-450B-8AE8-F4788629D644}"/>
                </c:ext>
              </c:extLst>
            </c:dLbl>
            <c:dLbl>
              <c:idx val="1"/>
              <c:layout>
                <c:manualLayout>
                  <c:x val="7.1408650905034369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5F3-450B-8AE8-F4788629D644}"/>
                </c:ext>
              </c:extLst>
            </c:dLbl>
            <c:dLbl>
              <c:idx val="2"/>
              <c:layout>
                <c:manualLayout>
                  <c:x val="8.5690381086041233E-3"/>
                  <c:y val="8.3422166836826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5F3-450B-8AE8-F4788629D644}"/>
                </c:ext>
              </c:extLst>
            </c:dLbl>
            <c:dLbl>
              <c:idx val="3"/>
              <c:layout>
                <c:manualLayout>
                  <c:x val="7.1408650905034369E-3"/>
                  <c:y val="9.2956128761035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5F3-450B-8AE8-F4788629D644}"/>
                </c:ext>
              </c:extLst>
            </c:dLbl>
            <c:dLbl>
              <c:idx val="4"/>
              <c:layout>
                <c:manualLayout>
                  <c:x val="7.140865090503332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B5F3-450B-8AE8-F4788629D644}"/>
                </c:ext>
              </c:extLst>
            </c:dLbl>
            <c:dLbl>
              <c:idx val="5"/>
              <c:layout>
                <c:manualLayout>
                  <c:x val="1.4281730181006768E-2"/>
                  <c:y val="0.1072570716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3425830.3</c:v>
                </c:pt>
                <c:pt idx="1">
                  <c:v>3425830.3</c:v>
                </c:pt>
                <c:pt idx="2">
                  <c:v>3425830.3</c:v>
                </c:pt>
                <c:pt idx="3">
                  <c:v>3425830.3</c:v>
                </c:pt>
                <c:pt idx="4">
                  <c:v>3425830.3</c:v>
                </c:pt>
                <c:pt idx="5">
                  <c:v>3425830.3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5F3-450B-8AE8-F4788629D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70"/>
        <c:shape val="cylinder"/>
        <c:axId val="49663360"/>
        <c:axId val="49669248"/>
        <c:axId val="0"/>
      </c:bar3DChart>
      <c:catAx>
        <c:axId val="49663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9669248"/>
        <c:crosses val="autoZero"/>
        <c:auto val="1"/>
        <c:lblAlgn val="ctr"/>
        <c:lblOffset val="100"/>
        <c:noMultiLvlLbl val="0"/>
      </c:catAx>
      <c:valAx>
        <c:axId val="496692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966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4"/>
          <c:dPt>
            <c:idx val="0"/>
            <c:bubble3D val="0"/>
            <c:spPr>
              <a:solidFill>
                <a:srgbClr val="FFFF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FB0-49A5-B9A4-A1B0A6921B4E}"/>
              </c:ext>
            </c:extLst>
          </c:dPt>
          <c:dPt>
            <c:idx val="1"/>
            <c:bubble3D val="0"/>
            <c:spPr>
              <a:solidFill>
                <a:srgbClr val="CC33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FB0-49A5-B9A4-A1B0A6921B4E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FB0-49A5-B9A4-A1B0A6921B4E}"/>
              </c:ext>
            </c:extLst>
          </c:dPt>
          <c:dPt>
            <c:idx val="3"/>
            <c:bubble3D val="0"/>
            <c:spPr>
              <a:solidFill>
                <a:srgbClr val="33CC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2FB0-49A5-B9A4-A1B0A6921B4E}"/>
              </c:ext>
            </c:extLst>
          </c:dPt>
          <c:dPt>
            <c:idx val="4"/>
            <c:bubble3D val="0"/>
            <c:spPr>
              <a:solidFill>
                <a:srgbClr val="9900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2FB0-49A5-B9A4-A1B0A6921B4E}"/>
              </c:ext>
            </c:extLst>
          </c:dPt>
          <c:dPt>
            <c:idx val="5"/>
            <c:bubble3D val="0"/>
            <c:spPr>
              <a:solidFill>
                <a:srgbClr val="CC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2FB0-49A5-B9A4-A1B0A6921B4E}"/>
              </c:ext>
            </c:extLst>
          </c:dPt>
          <c:dPt>
            <c:idx val="9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FFA1-4A5A-8E4F-96DF02F702CF}"/>
              </c:ext>
            </c:extLst>
          </c:dPt>
          <c:dPt>
            <c:idx val="12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2-FFA1-4A5A-8E4F-96DF02F702CF}"/>
              </c:ext>
            </c:extLst>
          </c:dPt>
          <c:dLbls>
            <c:dLbl>
              <c:idx val="0"/>
              <c:layout>
                <c:manualLayout>
                  <c:x val="-1.6434457995804185E-2"/>
                  <c:y val="1.830362039601632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B0-49A5-B9A4-A1B0A6921B4E}"/>
                </c:ext>
              </c:extLst>
            </c:dLbl>
            <c:dLbl>
              <c:idx val="3"/>
              <c:layout>
                <c:manualLayout>
                  <c:x val="5.8537209882450272E-2"/>
                  <c:y val="-0.186155498252682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B0-49A5-B9A4-A1B0A6921B4E}"/>
                </c:ext>
              </c:extLst>
            </c:dLbl>
            <c:dLbl>
              <c:idx val="5"/>
              <c:layout>
                <c:manualLayout>
                  <c:x val="1.4489275622420833E-2"/>
                  <c:y val="-6.838334055826235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B0-49A5-B9A4-A1B0A6921B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вопросы, 302 591.8 тыс. руб.</c:v>
                </c:pt>
                <c:pt idx="1">
                  <c:v>Национальная безопасность и правоохранительная деятельность, 16 749.3 тыс.руб.</c:v>
                </c:pt>
                <c:pt idx="2">
                  <c:v>Национальная экономика, 31 685.5 тыс. руб.</c:v>
                </c:pt>
                <c:pt idx="3">
                  <c:v>Жилищно-коммунальное хозяйство, 45 603.0 тыс. руб.</c:v>
                </c:pt>
                <c:pt idx="4">
                  <c:v>Охрана окружающей среды, 159 801.5 тыс.руб.</c:v>
                </c:pt>
                <c:pt idx="5">
                  <c:v>Образование, 2 267 142.0 тыс. руб.</c:v>
                </c:pt>
                <c:pt idx="6">
                  <c:v>Культура, кинематография, 207 476.5 тыс.руб.</c:v>
                </c:pt>
                <c:pt idx="7">
                  <c:v>Здравоохранение, 510.0 тыс. руб.</c:v>
                </c:pt>
                <c:pt idx="8">
                  <c:v>Социальная политика, 48 729.8 тыс. руб.</c:v>
                </c:pt>
                <c:pt idx="9">
                  <c:v>Физическая культура и спорт, 204 838.4 тыс. руб.</c:v>
                </c:pt>
                <c:pt idx="10">
                  <c:v>Средства массовой информации, 9 808.6 тыс.руб.</c:v>
                </c:pt>
                <c:pt idx="11">
                  <c:v>Обслуживание государственного (муниципального) долга, 1 000.0 тыс. руб.</c:v>
                </c:pt>
                <c:pt idx="12">
                  <c:v>Межбюджетные трансферты бюджетам поселений, входящим в состав Иркутского района, 129 893.9 тыс. руб.</c:v>
                </c:pt>
              </c:strCache>
            </c:strRef>
          </c:cat>
          <c:val>
            <c:numRef>
              <c:f>Лист1!$B$2:$B$14</c:f>
              <c:numCache>
                <c:formatCode>#,##0.0</c:formatCode>
                <c:ptCount val="13"/>
                <c:pt idx="0">
                  <c:v>302591.8</c:v>
                </c:pt>
                <c:pt idx="1">
                  <c:v>16749.3</c:v>
                </c:pt>
                <c:pt idx="2">
                  <c:v>31685.5</c:v>
                </c:pt>
                <c:pt idx="3">
                  <c:v>45603</c:v>
                </c:pt>
                <c:pt idx="4">
                  <c:v>159801.5</c:v>
                </c:pt>
                <c:pt idx="5">
                  <c:v>2267142</c:v>
                </c:pt>
                <c:pt idx="6">
                  <c:v>207476.5</c:v>
                </c:pt>
                <c:pt idx="7">
                  <c:v>510</c:v>
                </c:pt>
                <c:pt idx="8">
                  <c:v>48729.8</c:v>
                </c:pt>
                <c:pt idx="9">
                  <c:v>204838.39999999999</c:v>
                </c:pt>
                <c:pt idx="10">
                  <c:v>9808.6</c:v>
                </c:pt>
                <c:pt idx="11">
                  <c:v>1000</c:v>
                </c:pt>
                <c:pt idx="12">
                  <c:v>129893.9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FB0-49A5-B9A4-A1B0A6921B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1239096609928"/>
          <c:y val="0.3085044186850458"/>
          <c:w val="0.63849293538906426"/>
          <c:h val="0.47844075485662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20339.2</c:v>
                </c:pt>
                <c:pt idx="1">
                  <c:v>14284</c:v>
                </c:pt>
                <c:pt idx="2">
                  <c:v>14284.7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282252.59999999998</c:v>
                </c:pt>
                <c:pt idx="1">
                  <c:v>258669.7</c:v>
                </c:pt>
                <c:pt idx="2">
                  <c:v>271420.3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1A-4177-BD87-39A6079C4A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22488335"/>
        <c:axId val="1322494575"/>
      </c:barChart>
      <c:catAx>
        <c:axId val="132248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2494575"/>
        <c:crosses val="autoZero"/>
        <c:auto val="1"/>
        <c:lblAlgn val="ctr"/>
        <c:lblOffset val="100"/>
        <c:noMultiLvlLbl val="0"/>
      </c:catAx>
      <c:valAx>
        <c:axId val="1322494575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22488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3507992658988746E-2"/>
          <c:w val="1"/>
          <c:h val="0.72037219281680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layout>
                <c:manualLayout>
                  <c:x val="-8.5917060608228513E-3"/>
                  <c:y val="0.239512347203322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2.1479265152057128E-3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0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2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1472660</c:v>
                </c:pt>
                <c:pt idx="1">
                  <c:v>1374586.1</c:v>
                </c:pt>
                <c:pt idx="2">
                  <c:v>1369112.3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2958530304114456E-3"/>
                  <c:y val="0.28067853187889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ACD-4AC4-8E54-16588715F143}"/>
                </c:ext>
              </c:extLst>
            </c:dLbl>
            <c:dLbl>
              <c:idx val="1"/>
              <c:layout>
                <c:manualLayout>
                  <c:x val="-2.1479265152057128E-3"/>
                  <c:y val="0.265709010178685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CD-4AC4-8E54-16588715F143}"/>
                </c:ext>
              </c:extLst>
            </c:dLbl>
            <c:dLbl>
              <c:idx val="2"/>
              <c:layout>
                <c:manualLayout>
                  <c:x val="-1.5751279151387697E-16"/>
                  <c:y val="0.2544818689035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ACD-4AC4-8E54-16588715F1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731383.3</c:v>
                </c:pt>
                <c:pt idx="1">
                  <c:v>612275.4</c:v>
                </c:pt>
                <c:pt idx="2">
                  <c:v>634831.6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ACD-4AC4-8E54-16588715F1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FFFF00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7-D3E0-4156-ACEB-378AA285791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9-D3E0-4156-ACEB-378AA285791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B-D3E0-4156-ACEB-378AA28579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63098.7</c:v>
                </c:pt>
                <c:pt idx="1">
                  <c:v>65534.3</c:v>
                </c:pt>
                <c:pt idx="2">
                  <c:v>68150.399999999994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ACD-4AC4-8E54-16588715F1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65722767"/>
        <c:axId val="1165724015"/>
      </c:barChart>
      <c:catAx>
        <c:axId val="1165722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65724015"/>
        <c:crosses val="autoZero"/>
        <c:auto val="1"/>
        <c:lblAlgn val="ctr"/>
        <c:lblOffset val="100"/>
        <c:noMultiLvlLbl val="0"/>
      </c:catAx>
      <c:valAx>
        <c:axId val="11657240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65722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1"/>
      <c:spPr>
        <a:noFill/>
        <a:ln>
          <a:noFill/>
        </a:ln>
        <a:effectLst>
          <a:glow rad="127000">
            <a:schemeClr val="bg1"/>
          </a:glow>
          <a:outerShdw blurRad="50800" dist="50800" sx="1000" sy="1000" algn="ctr" rotWithShape="0">
            <a:srgbClr val="000000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362</c:v>
                </c:pt>
                <c:pt idx="1">
                  <c:v>463</c:v>
                </c:pt>
                <c:pt idx="2">
                  <c:v>482</c:v>
                </c:pt>
                <c:pt idx="3">
                  <c:v>500</c:v>
                </c:pt>
                <c:pt idx="4">
                  <c:v>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7-41E7-B162-2E0F5DF62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56704"/>
        <c:axId val="49262592"/>
        <c:axId val="0"/>
      </c:bar3DChart>
      <c:catAx>
        <c:axId val="4925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49262592"/>
        <c:crosses val="autoZero"/>
        <c:auto val="1"/>
        <c:lblAlgn val="ctr"/>
        <c:lblOffset val="100"/>
        <c:noMultiLvlLbl val="0"/>
      </c:catAx>
      <c:valAx>
        <c:axId val="4926259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925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9243763592768E-3"/>
          <c:y val="3.2163844141609049E-3"/>
          <c:w val="0.97325737515490285"/>
          <c:h val="0.77977945908746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203960.3</c:v>
                </c:pt>
                <c:pt idx="1">
                  <c:v>186234</c:v>
                </c:pt>
                <c:pt idx="2">
                  <c:v>196665.60000000001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0000"/>
            </a:solidFill>
            <a:ln w="1905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333.2</c:v>
                </c:pt>
                <c:pt idx="1">
                  <c:v>333.2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6-4D9A-8628-27835BFF18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00206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218710219662747E-17"/>
                  <c:y val="-4.98076218597789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73428893347328"/>
                      <c:h val="5.93846112982107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1F6-4D9A-8628-27835BFF184D}"/>
                </c:ext>
              </c:extLst>
            </c:dLbl>
            <c:dLbl>
              <c:idx val="1"/>
              <c:layout>
                <c:manualLayout>
                  <c:x val="0"/>
                  <c:y val="-7.32298610273374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F6-4D9A-8628-27835BFF184D}"/>
                </c:ext>
              </c:extLst>
            </c:dLbl>
            <c:dLbl>
              <c:idx val="2"/>
              <c:layout>
                <c:manualLayout>
                  <c:x val="-2.9693481439119129E-3"/>
                  <c:y val="-7.26377580213356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F6-4D9A-8628-27835BFF18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3183</c:v>
                </c:pt>
                <c:pt idx="1">
                  <c:v>3285</c:v>
                </c:pt>
                <c:pt idx="2">
                  <c:v>3304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F6-4D9A-8628-27835BFF18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2876175"/>
        <c:axId val="1082877839"/>
      </c:barChart>
      <c:catAx>
        <c:axId val="108287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82877839"/>
        <c:crosses val="autoZero"/>
        <c:auto val="1"/>
        <c:lblAlgn val="ctr"/>
        <c:lblOffset val="100"/>
        <c:noMultiLvlLbl val="0"/>
      </c:catAx>
      <c:valAx>
        <c:axId val="108287783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08287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437632331379521"/>
          <c:w val="1"/>
          <c:h val="0.127409811488885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65712213019411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CC99FF"/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invertIfNegative val="0"/>
            <c:bubble3D val="0"/>
            <c:explosion val="16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dLbl>
              <c:idx val="0"/>
              <c:layout>
                <c:manualLayout>
                  <c:x val="1.7952212341594696E-3"/>
                  <c:y val="0.26192263589041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F7-4D1B-B3FE-050A341ED798}"/>
                </c:ext>
              </c:extLst>
            </c:dLbl>
            <c:dLbl>
              <c:idx val="1"/>
              <c:layout>
                <c:manualLayout>
                  <c:x val="1.7952212341594696E-3"/>
                  <c:y val="0.268470701787673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F7-4D1B-B3FE-050A341ED798}"/>
                </c:ext>
              </c:extLst>
            </c:dLbl>
            <c:dLbl>
              <c:idx val="2"/>
              <c:layout>
                <c:manualLayout>
                  <c:x val="-3.5904424683189393E-3"/>
                  <c:y val="0.271744734736303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4D-41B9-A2E2-BF8732064B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27395.1</c:v>
                </c:pt>
                <c:pt idx="1">
                  <c:v>27163.200000000001</c:v>
                </c:pt>
                <c:pt idx="2">
                  <c:v>26789.1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0771327404956817E-2"/>
                  <c:y val="0.24882650409589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4D-41B9-A2E2-BF8732064BE7}"/>
                </c:ext>
              </c:extLst>
            </c:dLbl>
            <c:dLbl>
              <c:idx val="1"/>
              <c:layout>
                <c:manualLayout>
                  <c:x val="6.5824018181172203E-17"/>
                  <c:y val="0.271744734736303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4D-41B9-A2E2-BF8732064BE7}"/>
                </c:ext>
              </c:extLst>
            </c:dLbl>
            <c:dLbl>
              <c:idx val="2"/>
              <c:layout>
                <c:manualLayout>
                  <c:x val="-3.5904424683190711E-3"/>
                  <c:y val="0.235730372301371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4D-41B9-A2E2-BF8732064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21334.7</c:v>
                </c:pt>
                <c:pt idx="1">
                  <c:v>19688.900000000001</c:v>
                </c:pt>
                <c:pt idx="2">
                  <c:v>15088.6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4D-41B9-A2E2-BF8732064B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215158095"/>
        <c:axId val="1215167663"/>
      </c:barChart>
      <c:catAx>
        <c:axId val="1215158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5167663"/>
        <c:crosses val="autoZero"/>
        <c:auto val="1"/>
        <c:lblAlgn val="ctr"/>
        <c:lblOffset val="100"/>
        <c:noMultiLvlLbl val="0"/>
      </c:catAx>
      <c:valAx>
        <c:axId val="12151676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21515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45000610495E-2"/>
          <c:y val="0.89345420272399545"/>
          <c:w val="0.89999997250030528"/>
          <c:h val="8.69015995842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50525558888518"/>
          <c:y val="7.1073192570982935E-2"/>
          <c:w val="0.83158902461970419"/>
          <c:h val="0.45213838290475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44864"/>
        <c:axId val="109046400"/>
        <c:axId val="0"/>
      </c:bar3DChart>
      <c:catAx>
        <c:axId val="109044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0"/>
            </a:pPr>
            <a:endParaRPr lang="ru-RU"/>
          </a:p>
        </c:txPr>
        <c:crossAx val="109046400"/>
        <c:crosses val="autoZero"/>
        <c:auto val="1"/>
        <c:lblAlgn val="ctr"/>
        <c:lblOffset val="100"/>
        <c:noMultiLvlLbl val="0"/>
      </c:catAx>
      <c:valAx>
        <c:axId val="10904640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09044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71929824561403E-3"/>
          <c:y val="0"/>
          <c:w val="0.91959064327485385"/>
          <c:h val="0.24320105664297006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06112"/>
        <c:axId val="110107648"/>
        <c:axId val="0"/>
      </c:bar3DChart>
      <c:catAx>
        <c:axId val="110106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0107648"/>
        <c:crosses val="autoZero"/>
        <c:auto val="1"/>
        <c:lblAlgn val="ctr"/>
        <c:lblOffset val="100"/>
        <c:noMultiLvlLbl val="0"/>
      </c:catAx>
      <c:valAx>
        <c:axId val="1101076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1010611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03571663725671E-2"/>
          <c:y val="0.16536219799719051"/>
          <c:w val="0.94608327681793025"/>
          <c:h val="0.583814662077237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FFC000"/>
            </a:solidFill>
            <a:ln w="6350"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plosion val="15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invertIfNegative val="0"/>
            <c:bubble3D val="0"/>
            <c:explosion val="29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invertIfNegative val="0"/>
            <c:bubble3D val="0"/>
            <c:explosion val="15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invertIfNegative val="0"/>
            <c:bubble3D val="0"/>
            <c:explosion val="9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7470</c:v>
                </c:pt>
                <c:pt idx="1">
                  <c:v>7820</c:v>
                </c:pt>
                <c:pt idx="2">
                  <c:v>8170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7030A0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197368.4</c:v>
                </c:pt>
                <c:pt idx="1">
                  <c:v>180649.5</c:v>
                </c:pt>
                <c:pt idx="2">
                  <c:v>189856.3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7-4938-946E-63FC50C309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911171087"/>
        <c:axId val="911174415"/>
      </c:barChart>
      <c:catAx>
        <c:axId val="9111710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1174415"/>
        <c:crosses val="autoZero"/>
        <c:auto val="1"/>
        <c:lblAlgn val="ctr"/>
        <c:lblOffset val="100"/>
        <c:noMultiLvlLbl val="0"/>
      </c:catAx>
      <c:valAx>
        <c:axId val="9111744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911171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0"/>
      </a:blip>
      <a:srcRect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456197742799582E-2"/>
          <c:y val="6.9391196970828378E-2"/>
          <c:w val="0.91654380225720045"/>
          <c:h val="0.795469446928483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110.4</c:v>
                </c:pt>
                <c:pt idx="1">
                  <c:v>102.1</c:v>
                </c:pt>
                <c:pt idx="2">
                  <c:v>100.9</c:v>
                </c:pt>
                <c:pt idx="3">
                  <c:v>100.6</c:v>
                </c:pt>
                <c:pt idx="4">
                  <c:v>100.5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6-4CF2-9FFD-D4AB5F852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137792"/>
        <c:axId val="53139328"/>
        <c:axId val="0"/>
      </c:bar3DChart>
      <c:catAx>
        <c:axId val="53137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139328"/>
        <c:crosses val="autoZero"/>
        <c:auto val="1"/>
        <c:lblAlgn val="ctr"/>
        <c:lblOffset val="100"/>
        <c:noMultiLvlLbl val="0"/>
      </c:catAx>
      <c:valAx>
        <c:axId val="531393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137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23.7</c:v>
                </c:pt>
                <c:pt idx="1">
                  <c:v>27.4</c:v>
                </c:pt>
                <c:pt idx="2">
                  <c:v>29.2</c:v>
                </c:pt>
                <c:pt idx="3">
                  <c:v>31.3</c:v>
                </c:pt>
                <c:pt idx="4">
                  <c:v>33.4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9-4A4E-803C-E04FB6083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22336"/>
        <c:axId val="53436416"/>
        <c:axId val="0"/>
      </c:bar3DChart>
      <c:catAx>
        <c:axId val="5342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36416"/>
        <c:crosses val="autoZero"/>
        <c:auto val="1"/>
        <c:lblAlgn val="ctr"/>
        <c:lblOffset val="100"/>
        <c:noMultiLvlLbl val="0"/>
      </c:catAx>
      <c:valAx>
        <c:axId val="5343641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53422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599860785337364E-2"/>
          <c:y val="0.12153400799062178"/>
          <c:w val="0.91440013921466268"/>
          <c:h val="0.736334003205818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79.7</c:v>
                </c:pt>
                <c:pt idx="1">
                  <c:v>80.099999999999994</c:v>
                </c:pt>
                <c:pt idx="2">
                  <c:v>81.3</c:v>
                </c:pt>
                <c:pt idx="3">
                  <c:v>86.6</c:v>
                </c:pt>
                <c:pt idx="4">
                  <c:v>92.4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FC-4444-877E-B9B37D560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69568"/>
        <c:axId val="53471104"/>
        <c:axId val="0"/>
      </c:bar3DChart>
      <c:catAx>
        <c:axId val="5346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71104"/>
        <c:crosses val="autoZero"/>
        <c:auto val="1"/>
        <c:lblAlgn val="ctr"/>
        <c:lblOffset val="100"/>
        <c:noMultiLvlLbl val="0"/>
      </c:catAx>
      <c:valAx>
        <c:axId val="5347110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469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Лист1!$B$3:$B$9</c:f>
              <c:numCache>
                <c:formatCode>General</c:formatCode>
                <c:ptCount val="7"/>
                <c:pt idx="0">
                  <c:v>50.1</c:v>
                </c:pt>
                <c:pt idx="1">
                  <c:v>49.7</c:v>
                </c:pt>
                <c:pt idx="2">
                  <c:v>48.9</c:v>
                </c:pt>
                <c:pt idx="3">
                  <c:v>48.3</c:v>
                </c:pt>
                <c:pt idx="4">
                  <c:v>47.9</c:v>
                </c:pt>
                <c:pt idx="5">
                  <c:v>47.3</c:v>
                </c:pt>
                <c:pt idx="6">
                  <c:v>46.5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CA-429B-9EB0-928E78B07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536640"/>
        <c:axId val="53538176"/>
      </c:lineChart>
      <c:catAx>
        <c:axId val="5353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53538176"/>
        <c:crosses val="autoZero"/>
        <c:auto val="1"/>
        <c:lblAlgn val="ctr"/>
        <c:lblOffset val="100"/>
        <c:noMultiLvlLbl val="0"/>
      </c:catAx>
      <c:valAx>
        <c:axId val="5353817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536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dirty="0" smtClean="0"/>
              <a:t>Инвестиции </a:t>
            </a:r>
            <a:r>
              <a:rPr lang="ru-RU" dirty="0"/>
              <a:t>в основной капитал </a:t>
            </a:r>
            <a:r>
              <a:rPr lang="ru-RU" sz="1100" dirty="0"/>
              <a:t>(млрд. руб.)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Инвистиции в основной капитал (млрд. руб.)</c:v>
                </c:pt>
              </c:strCache>
            </c:strRef>
          </c:tx>
          <c:marker>
            <c:spPr>
              <a:solidFill>
                <a:srgbClr val="E937BA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40.200000000000003</c:v>
                </c:pt>
                <c:pt idx="1">
                  <c:v>44.8</c:v>
                </c:pt>
                <c:pt idx="2">
                  <c:v>47.9</c:v>
                </c:pt>
                <c:pt idx="3">
                  <c:v>50.4</c:v>
                </c:pt>
                <c:pt idx="4" formatCode="0.0">
                  <c:v>52.8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E3-49B7-882F-B2F592FC2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607232"/>
        <c:axId val="54625408"/>
      </c:lineChart>
      <c:catAx>
        <c:axId val="5460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4625408"/>
        <c:crosses val="autoZero"/>
        <c:auto val="1"/>
        <c:lblAlgn val="ctr"/>
        <c:lblOffset val="100"/>
        <c:noMultiLvlLbl val="0"/>
      </c:catAx>
      <c:valAx>
        <c:axId val="546254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5460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85200711414252E-3"/>
                  <c:y val="0.310784730531486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1D-41BD-881E-37A5FCAA6809}"/>
                </c:ext>
              </c:extLst>
            </c:dLbl>
            <c:dLbl>
              <c:idx val="1"/>
              <c:layout>
                <c:manualLayout>
                  <c:x val="3.855602134242709E-3"/>
                  <c:y val="0.35253193314019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1D-41BD-881E-37A5FCAA6809}"/>
                </c:ext>
              </c:extLst>
            </c:dLbl>
            <c:dLbl>
              <c:idx val="2"/>
              <c:layout>
                <c:manualLayout>
                  <c:x val="2.5704014228285039E-3"/>
                  <c:y val="0.389640557681266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1D-41BD-881E-37A5FCAA6809}"/>
                </c:ext>
              </c:extLst>
            </c:dLbl>
            <c:dLbl>
              <c:idx val="3"/>
              <c:layout>
                <c:manualLayout>
                  <c:x val="0"/>
                  <c:y val="0.36180908927546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1D-41BD-881E-37A5FCAA6809}"/>
                </c:ext>
              </c:extLst>
            </c:dLbl>
            <c:dLbl>
              <c:idx val="4"/>
              <c:layout>
                <c:manualLayout>
                  <c:x val="0"/>
                  <c:y val="0.3432547770049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1401543.3</c:v>
                </c:pt>
                <c:pt idx="1">
                  <c:v>1718949.9</c:v>
                </c:pt>
                <c:pt idx="2">
                  <c:v>1851667.3</c:v>
                </c:pt>
                <c:pt idx="3">
                  <c:v>1969613.6</c:v>
                </c:pt>
                <c:pt idx="4">
                  <c:v>2085340.7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7-4005-9523-4D08234C88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1408028456570321E-3"/>
                  <c:y val="0.33861619893729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1D-41BD-881E-37A5FCAA6809}"/>
                </c:ext>
              </c:extLst>
            </c:dLbl>
            <c:dLbl>
              <c:idx val="1"/>
              <c:layout>
                <c:manualLayout>
                  <c:x val="0"/>
                  <c:y val="0.35717051120782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1D-41BD-881E-37A5FCAA6809}"/>
                </c:ext>
              </c:extLst>
            </c:dLbl>
            <c:dLbl>
              <c:idx val="2"/>
              <c:layout>
                <c:manualLayout>
                  <c:x val="-2.5704014228285039E-3"/>
                  <c:y val="0.329339042802022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32006188666675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61D-41BD-881E-37A5FCAA6809}"/>
                </c:ext>
              </c:extLst>
            </c:dLbl>
            <c:dLbl>
              <c:idx val="4"/>
              <c:layout>
                <c:manualLayout>
                  <c:x val="-1.8849392684282926E-16"/>
                  <c:y val="0.33397762086965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1515222.9</c:v>
                </c:pt>
                <c:pt idx="1">
                  <c:v>1794736.5</c:v>
                </c:pt>
                <c:pt idx="2">
                  <c:v>1547990.7</c:v>
                </c:pt>
                <c:pt idx="3">
                  <c:v>1441418.3</c:v>
                </c:pt>
                <c:pt idx="4">
                  <c:v>1435649.4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7-4005-9523-4D08234C8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0253728"/>
        <c:axId val="490257056"/>
        <c:axId val="0"/>
      </c:bar3DChart>
      <c:catAx>
        <c:axId val="49025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0257056"/>
        <c:crosses val="autoZero"/>
        <c:auto val="1"/>
        <c:lblAlgn val="ctr"/>
        <c:lblOffset val="100"/>
        <c:noMultiLvlLbl val="0"/>
      </c:catAx>
      <c:valAx>
        <c:axId val="490257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025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748529034293275E-3"/>
          <c:y val="0.13966517648310564"/>
          <c:w val="0.99882514709657066"/>
          <c:h val="0.808078727186341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  <a:bevelB prst="relaxedInset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1 851 667.3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B9-4A60-B606-FB94BC9F08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 (оценка)</c:v>
                </c:pt>
                <c:pt idx="1">
                  <c:v>2023 год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1718949.9</c:v>
                </c:pt>
                <c:pt idx="1">
                  <c:v>1851667.3</c:v>
                </c:pt>
                <c:pt idx="2">
                  <c:v>1969613.6</c:v>
                </c:pt>
                <c:pt idx="3">
                  <c:v>2085340.7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01-4D28-BF6D-55034FC43C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atte">
              <a:bevelT w="63500" h="25400" prst="artDeco"/>
              <a:bevelB prst="relaxedInset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 prstMaterial="matte">
                <a:bevelT w="63500" h="25400" prst="artDeco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0-AB93-4C29-9378-5280FB2ACE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 (оценка)</c:v>
                </c:pt>
                <c:pt idx="1">
                  <c:v>2023 год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1794736.5</c:v>
                </c:pt>
                <c:pt idx="1">
                  <c:v>1547990.7</c:v>
                </c:pt>
                <c:pt idx="2">
                  <c:v>1441418.3</c:v>
                </c:pt>
                <c:pt idx="3">
                  <c:v>1435649.4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2977024"/>
        <c:axId val="92978560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29752212772249E-2"/>
                  <c:y val="-2.5400105833774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C01-4D28-BF6D-55034FC43CD6}"/>
                </c:ext>
              </c:extLst>
            </c:dLbl>
            <c:dLbl>
              <c:idx val="1"/>
              <c:layout>
                <c:manualLayout>
                  <c:x val="-5.8499175544725543E-2"/>
                  <c:y val="-5.5016583840030921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01725266281944"/>
                      <c:h val="6.27895507367756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6C01-4D28-BF6D-55034FC43CD6}"/>
                </c:ext>
              </c:extLst>
            </c:dLbl>
            <c:dLbl>
              <c:idx val="2"/>
              <c:layout>
                <c:manualLayout>
                  <c:x val="-6.0406534882449688E-2"/>
                  <c:y val="-5.714115475481149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2040124207878"/>
                      <c:h val="5.58629928221852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6C01-4D28-BF6D-55034FC43CD6}"/>
                </c:ext>
              </c:extLst>
            </c:dLbl>
            <c:dLbl>
              <c:idx val="3"/>
              <c:layout>
                <c:manualLayout>
                  <c:x val="-3.6981532778007073E-2"/>
                  <c:y val="-3.520288081772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C01-4D28-BF6D-55034FC43CD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 (оценка)</c:v>
                </c:pt>
                <c:pt idx="1">
                  <c:v>2023 год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3513686.4</c:v>
                </c:pt>
                <c:pt idx="1">
                  <c:v>3399658</c:v>
                </c:pt>
                <c:pt idx="2">
                  <c:v>3411031.9</c:v>
                </c:pt>
                <c:pt idx="3">
                  <c:v>3520990.1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77024"/>
        <c:axId val="92978560"/>
      </c:lineChart>
      <c:catAx>
        <c:axId val="929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978560"/>
        <c:crosses val="autoZero"/>
        <c:auto val="1"/>
        <c:lblAlgn val="ctr"/>
        <c:lblOffset val="100"/>
        <c:noMultiLvlLbl val="0"/>
      </c:catAx>
      <c:valAx>
        <c:axId val="9297856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alpha val="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one"/>
        <c:crossAx val="92977024"/>
        <c:crosses val="autoZero"/>
        <c:crossBetween val="between"/>
      </c:valAx>
      <c:spPr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c:spPr>
    </c:plotArea>
    <c:legend>
      <c:legendPos val="t"/>
      <c:layout>
        <c:manualLayout>
          <c:xMode val="edge"/>
          <c:yMode val="edge"/>
          <c:x val="2.2923467349276582E-4"/>
          <c:y val="0"/>
          <c:w val="0.99916316592231935"/>
          <c:h val="0.11025768496284324"/>
        </c:manualLayout>
      </c:layout>
      <c:overlay val="0"/>
      <c:txPr>
        <a:bodyPr/>
        <a:lstStyle/>
        <a:p>
          <a:pPr>
            <a:defRPr sz="1200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tx1">
          <a:alpha val="0"/>
        </a:schemeClr>
      </a:solidFill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1T16:36:26.628" idx="1">
    <p:pos x="7680" y="2358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934D6-3D96-44B2-8FFA-4BBFCB3758D0}" type="doc">
      <dgm:prSet loTypeId="urn:microsoft.com/office/officeart/2008/layout/VerticalAccentList" loCatId="list" qsTypeId="urn:microsoft.com/office/officeart/2005/8/quickstyle/3d1" qsCatId="3D" csTypeId="urn:microsoft.com/office/officeart/2005/8/colors/colorful1" csCatId="colorful" phldr="1"/>
      <dgm:spPr/>
    </dgm:pt>
    <dgm:pt modelId="{1C4483D8-A2D7-48C8-BE73-2074AC735BF2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b="1" dirty="0">
            <a:solidFill>
              <a:schemeClr val="tx1"/>
            </a:solidFill>
          </a:endParaRPr>
        </a:p>
      </dgm:t>
    </dgm:pt>
    <dgm:pt modelId="{B5B130EA-35C7-4202-BF84-07CA6B8293DD}" type="par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E56E9E3-DD29-4DE6-851D-86E4B8DAAC42}" type="sib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7DE5ED-598C-4C22-93A2-E0DD8211F82D}">
      <dgm:prSet phldrT="[Текст]"/>
      <dgm:spPr>
        <a:solidFill>
          <a:srgbClr val="FFCCFF"/>
        </a:solidFill>
        <a:ln>
          <a:solidFill>
            <a:srgbClr val="C18DBF"/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b="1" dirty="0">
            <a:solidFill>
              <a:schemeClr val="tx1"/>
            </a:solidFill>
          </a:endParaRPr>
        </a:p>
      </dgm:t>
    </dgm:pt>
    <dgm:pt modelId="{CE73A8CE-E7F9-4E1B-9E70-275D69FEBF2F}" type="par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11FEB61-26AE-4546-9AF0-FCADDDCDF2B4}" type="sib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ABE3E2F-3D2F-4E3F-8093-1DF1D4079547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C7F6FB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 Иркутского районного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4EA0EECE-461C-42AA-A1A4-BE6A5F20B5A9}" type="par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BC26A8A-3BC2-432F-96CE-89A42F412571}" type="sib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9CC5FC-802C-435A-90F7-EE8A8A4CDBB7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CCFF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Иркутского района</a:t>
          </a:r>
          <a:endParaRPr lang="ru-RU" b="1" dirty="0">
            <a:solidFill>
              <a:schemeClr val="tx1"/>
            </a:solidFill>
          </a:endParaRPr>
        </a:p>
      </dgm:t>
    </dgm:pt>
    <dgm:pt modelId="{C2057F43-C76F-4A30-A8B8-FAAC85B498A5}" type="par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FB409B5-138A-4C2F-AF2E-44BEDECA1656}" type="sib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4D658A8-2015-4808-B2DA-DA7FB337FDEE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b="1" dirty="0">
            <a:solidFill>
              <a:schemeClr val="tx1"/>
            </a:solidFill>
          </a:endParaRPr>
        </a:p>
      </dgm:t>
    </dgm:pt>
    <dgm:pt modelId="{C81ABC4C-4F07-4857-A79D-3E37E5EABF10}" type="par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BE61C85-EBC7-4F45-96FB-D5C3BDCFDCDD}" type="sib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2EE9443-ED91-4500-AC6C-7759257E84EC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b="1" dirty="0">
            <a:solidFill>
              <a:schemeClr val="tx1"/>
            </a:solidFill>
          </a:endParaRPr>
        </a:p>
      </dgm:t>
    </dgm:pt>
    <dgm:pt modelId="{E770E441-F2DB-4CBD-987A-487E8C8E018B}" type="par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D7BCABA-D7F1-4AA5-8759-67C591F8483A}" type="sib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8E079D3-4EB5-400B-A972-883B617112E8}" type="pres">
      <dgm:prSet presAssocID="{1A5934D6-3D96-44B2-8FFA-4BBFCB3758D0}" presName="Name0" presStyleCnt="0">
        <dgm:presLayoutVars>
          <dgm:chMax/>
          <dgm:chPref/>
          <dgm:dir/>
        </dgm:presLayoutVars>
      </dgm:prSet>
      <dgm:spPr/>
    </dgm:pt>
    <dgm:pt modelId="{4ADDA94B-EA8E-49EA-A566-8CA3D5ADAA3D}" type="pres">
      <dgm:prSet presAssocID="{1C4483D8-A2D7-48C8-BE73-2074AC735BF2}" presName="parenttextcomposite" presStyleCnt="0"/>
      <dgm:spPr/>
    </dgm:pt>
    <dgm:pt modelId="{C3929B8E-7849-4711-BDFA-5EA7E44B252F}" type="pres">
      <dgm:prSet presAssocID="{1C4483D8-A2D7-48C8-BE73-2074AC735BF2}" presName="parenttext" presStyleLbl="revTx" presStyleIdx="0" presStyleCnt="6" custScaleX="136151" custLinFactNeighborX="-1088" custLinFactNeighborY="-897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C9F73-CB74-46B9-83EC-04221D6811B6}" type="pres">
      <dgm:prSet presAssocID="{1C4483D8-A2D7-48C8-BE73-2074AC735BF2}" presName="parallelogramComposite" presStyleCnt="0"/>
      <dgm:spPr/>
    </dgm:pt>
    <dgm:pt modelId="{A3CEA0D3-62BA-4AF8-873A-17CEA974825B}" type="pres">
      <dgm:prSet presAssocID="{1C4483D8-A2D7-48C8-BE73-2074AC735BF2}" presName="parallelogram1" presStyleLbl="alignNode1" presStyleIdx="0" presStyleCnt="42"/>
      <dgm:spPr/>
    </dgm:pt>
    <dgm:pt modelId="{A8CA8BF1-1091-4CD4-B11F-FB0FB6FCC8E0}" type="pres">
      <dgm:prSet presAssocID="{1C4483D8-A2D7-48C8-BE73-2074AC735BF2}" presName="parallelogram2" presStyleLbl="alignNode1" presStyleIdx="1" presStyleCnt="42"/>
      <dgm:spPr/>
    </dgm:pt>
    <dgm:pt modelId="{18FC296E-32EF-4E34-AC8E-53446DA95C66}" type="pres">
      <dgm:prSet presAssocID="{1C4483D8-A2D7-48C8-BE73-2074AC735BF2}" presName="parallelogram3" presStyleLbl="alignNode1" presStyleIdx="2" presStyleCnt="42"/>
      <dgm:spPr/>
    </dgm:pt>
    <dgm:pt modelId="{EBFF88FC-D4A6-4CB8-9206-097BDDA24038}" type="pres">
      <dgm:prSet presAssocID="{1C4483D8-A2D7-48C8-BE73-2074AC735BF2}" presName="parallelogram4" presStyleLbl="alignNode1" presStyleIdx="3" presStyleCnt="42"/>
      <dgm:spPr/>
    </dgm:pt>
    <dgm:pt modelId="{05640913-D2CF-4601-A3F7-4CA5A36D7BCE}" type="pres">
      <dgm:prSet presAssocID="{1C4483D8-A2D7-48C8-BE73-2074AC735BF2}" presName="parallelogram5" presStyleLbl="alignNode1" presStyleIdx="4" presStyleCnt="42"/>
      <dgm:spPr/>
    </dgm:pt>
    <dgm:pt modelId="{814FCB9F-9B9F-4978-88D8-1FC163E88C60}" type="pres">
      <dgm:prSet presAssocID="{1C4483D8-A2D7-48C8-BE73-2074AC735BF2}" presName="parallelogram6" presStyleLbl="alignNode1" presStyleIdx="5" presStyleCnt="42"/>
      <dgm:spPr/>
    </dgm:pt>
    <dgm:pt modelId="{F0EF5A41-73A0-461B-B382-D6CA1CDE81F1}" type="pres">
      <dgm:prSet presAssocID="{1C4483D8-A2D7-48C8-BE73-2074AC735BF2}" presName="parallelogram7" presStyleLbl="alignNode1" presStyleIdx="6" presStyleCnt="42"/>
      <dgm:spPr/>
    </dgm:pt>
    <dgm:pt modelId="{CBE79D2A-1A14-4C8C-9CF0-A98967D1C286}" type="pres">
      <dgm:prSet presAssocID="{BE56E9E3-DD29-4DE6-851D-86E4B8DAAC42}" presName="sibTrans" presStyleCnt="0"/>
      <dgm:spPr/>
    </dgm:pt>
    <dgm:pt modelId="{0D5B25E1-C8A0-4D52-AF39-CA4236869B78}" type="pres">
      <dgm:prSet presAssocID="{9B7DE5ED-598C-4C22-93A2-E0DD8211F82D}" presName="parenttextcomposite" presStyleCnt="0"/>
      <dgm:spPr/>
    </dgm:pt>
    <dgm:pt modelId="{FB07D1F8-5D4C-4E04-B49D-C5298B67E134}" type="pres">
      <dgm:prSet presAssocID="{9B7DE5ED-598C-4C22-93A2-E0DD8211F82D}" presName="parenttext" presStyleLbl="revTx" presStyleIdx="1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C9113-F2D4-4989-B032-BAECC4FD83DA}" type="pres">
      <dgm:prSet presAssocID="{9B7DE5ED-598C-4C22-93A2-E0DD8211F82D}" presName="parallelogramComposite" presStyleCnt="0"/>
      <dgm:spPr/>
    </dgm:pt>
    <dgm:pt modelId="{D4F25E53-BA9A-469E-974C-FEA6C70DD2DA}" type="pres">
      <dgm:prSet presAssocID="{9B7DE5ED-598C-4C22-93A2-E0DD8211F82D}" presName="parallelogram1" presStyleLbl="alignNode1" presStyleIdx="7" presStyleCnt="42"/>
      <dgm:spPr/>
    </dgm:pt>
    <dgm:pt modelId="{47418383-28AF-4123-97FE-525C6C34BB7D}" type="pres">
      <dgm:prSet presAssocID="{9B7DE5ED-598C-4C22-93A2-E0DD8211F82D}" presName="parallelogram2" presStyleLbl="alignNode1" presStyleIdx="8" presStyleCnt="42"/>
      <dgm:spPr/>
    </dgm:pt>
    <dgm:pt modelId="{5986E46C-5840-48DF-8CF9-6F04FDEE93D4}" type="pres">
      <dgm:prSet presAssocID="{9B7DE5ED-598C-4C22-93A2-E0DD8211F82D}" presName="parallelogram3" presStyleLbl="alignNode1" presStyleIdx="9" presStyleCnt="42"/>
      <dgm:spPr/>
    </dgm:pt>
    <dgm:pt modelId="{2E3F43BA-A54C-4A6E-A078-40C3D4E603DA}" type="pres">
      <dgm:prSet presAssocID="{9B7DE5ED-598C-4C22-93A2-E0DD8211F82D}" presName="parallelogram4" presStyleLbl="alignNode1" presStyleIdx="10" presStyleCnt="42"/>
      <dgm:spPr/>
    </dgm:pt>
    <dgm:pt modelId="{144FC27F-C2EC-4E2E-A202-913BF38CB347}" type="pres">
      <dgm:prSet presAssocID="{9B7DE5ED-598C-4C22-93A2-E0DD8211F82D}" presName="parallelogram5" presStyleLbl="alignNode1" presStyleIdx="11" presStyleCnt="42"/>
      <dgm:spPr/>
    </dgm:pt>
    <dgm:pt modelId="{A540E449-18A9-49BC-9DD0-E4E677E14A03}" type="pres">
      <dgm:prSet presAssocID="{9B7DE5ED-598C-4C22-93A2-E0DD8211F82D}" presName="parallelogram6" presStyleLbl="alignNode1" presStyleIdx="12" presStyleCnt="42"/>
      <dgm:spPr/>
    </dgm:pt>
    <dgm:pt modelId="{2BEA5B9C-D971-4D97-BDE2-90D3AC73F201}" type="pres">
      <dgm:prSet presAssocID="{9B7DE5ED-598C-4C22-93A2-E0DD8211F82D}" presName="parallelogram7" presStyleLbl="alignNode1" presStyleIdx="13" presStyleCnt="42"/>
      <dgm:spPr/>
    </dgm:pt>
    <dgm:pt modelId="{D3A970FF-BA42-4CCA-9EEC-56A0E516EE7C}" type="pres">
      <dgm:prSet presAssocID="{C11FEB61-26AE-4546-9AF0-FCADDDCDF2B4}" presName="sibTrans" presStyleCnt="0"/>
      <dgm:spPr/>
    </dgm:pt>
    <dgm:pt modelId="{E59C4EC7-D8B1-4A5B-92D4-247A5127663B}" type="pres">
      <dgm:prSet presAssocID="{1ABE3E2F-3D2F-4E3F-8093-1DF1D4079547}" presName="parenttextcomposite" presStyleCnt="0"/>
      <dgm:spPr/>
    </dgm:pt>
    <dgm:pt modelId="{EF6AAE53-9475-43DF-925D-40F54A8892C4}" type="pres">
      <dgm:prSet presAssocID="{1ABE3E2F-3D2F-4E3F-8093-1DF1D4079547}" presName="parenttext" presStyleLbl="revTx" presStyleIdx="2" presStyleCnt="6" custScaleX="1363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BC0ED-8136-46FE-8A3E-D41D3A076990}" type="pres">
      <dgm:prSet presAssocID="{1ABE3E2F-3D2F-4E3F-8093-1DF1D4079547}" presName="parallelogramComposite" presStyleCnt="0"/>
      <dgm:spPr/>
    </dgm:pt>
    <dgm:pt modelId="{180A6B17-8E7B-45DA-A1AC-B6E72951F3A1}" type="pres">
      <dgm:prSet presAssocID="{1ABE3E2F-3D2F-4E3F-8093-1DF1D4079547}" presName="parallelogram1" presStyleLbl="alignNode1" presStyleIdx="14" presStyleCnt="42"/>
      <dgm:spPr/>
    </dgm:pt>
    <dgm:pt modelId="{797F0632-D27B-4567-BD0F-57F589A8D054}" type="pres">
      <dgm:prSet presAssocID="{1ABE3E2F-3D2F-4E3F-8093-1DF1D4079547}" presName="parallelogram2" presStyleLbl="alignNode1" presStyleIdx="15" presStyleCnt="42"/>
      <dgm:spPr/>
    </dgm:pt>
    <dgm:pt modelId="{5B082743-6CB0-4D78-BCC1-EDB202BD1934}" type="pres">
      <dgm:prSet presAssocID="{1ABE3E2F-3D2F-4E3F-8093-1DF1D4079547}" presName="parallelogram3" presStyleLbl="alignNode1" presStyleIdx="16" presStyleCnt="42"/>
      <dgm:spPr/>
    </dgm:pt>
    <dgm:pt modelId="{76BBFFAF-07E2-4E30-9CBE-156753741664}" type="pres">
      <dgm:prSet presAssocID="{1ABE3E2F-3D2F-4E3F-8093-1DF1D4079547}" presName="parallelogram4" presStyleLbl="alignNode1" presStyleIdx="17" presStyleCnt="42"/>
      <dgm:spPr/>
    </dgm:pt>
    <dgm:pt modelId="{6DBCC8B3-B423-4B0C-AFD7-1FFE7564147B}" type="pres">
      <dgm:prSet presAssocID="{1ABE3E2F-3D2F-4E3F-8093-1DF1D4079547}" presName="parallelogram5" presStyleLbl="alignNode1" presStyleIdx="18" presStyleCnt="42"/>
      <dgm:spPr/>
    </dgm:pt>
    <dgm:pt modelId="{A5F4995B-1B94-44F9-98B0-9FC6B469E720}" type="pres">
      <dgm:prSet presAssocID="{1ABE3E2F-3D2F-4E3F-8093-1DF1D4079547}" presName="parallelogram6" presStyleLbl="alignNode1" presStyleIdx="19" presStyleCnt="42"/>
      <dgm:spPr/>
    </dgm:pt>
    <dgm:pt modelId="{C9DEC9B4-0C35-40F3-9F63-2A7A9C7B6172}" type="pres">
      <dgm:prSet presAssocID="{1ABE3E2F-3D2F-4E3F-8093-1DF1D4079547}" presName="parallelogram7" presStyleLbl="alignNode1" presStyleIdx="20" presStyleCnt="42"/>
      <dgm:spPr/>
    </dgm:pt>
    <dgm:pt modelId="{89943ACB-B988-4D24-9DA1-792D43BA12FA}" type="pres">
      <dgm:prSet presAssocID="{EBC26A8A-3BC2-432F-96CE-89A42F412571}" presName="sibTrans" presStyleCnt="0"/>
      <dgm:spPr/>
    </dgm:pt>
    <dgm:pt modelId="{3E96A529-6AAD-4EE6-8C0B-CA50B4C495F7}" type="pres">
      <dgm:prSet presAssocID="{AD9CC5FC-802C-435A-90F7-EE8A8A4CDBB7}" presName="parenttextcomposite" presStyleCnt="0"/>
      <dgm:spPr/>
    </dgm:pt>
    <dgm:pt modelId="{EC3955CC-DA32-411F-806E-971328451D7A}" type="pres">
      <dgm:prSet presAssocID="{AD9CC5FC-802C-435A-90F7-EE8A8A4CDBB7}" presName="parenttext" presStyleLbl="revTx" presStyleIdx="3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C4A00-ADB4-45EA-82F9-55FD9407D0B5}" type="pres">
      <dgm:prSet presAssocID="{AD9CC5FC-802C-435A-90F7-EE8A8A4CDBB7}" presName="parallelogramComposite" presStyleCnt="0"/>
      <dgm:spPr/>
    </dgm:pt>
    <dgm:pt modelId="{157464E0-A7D8-477E-B0A7-FB11EDBEEC16}" type="pres">
      <dgm:prSet presAssocID="{AD9CC5FC-802C-435A-90F7-EE8A8A4CDBB7}" presName="parallelogram1" presStyleLbl="alignNode1" presStyleIdx="21" presStyleCnt="42"/>
      <dgm:spPr/>
    </dgm:pt>
    <dgm:pt modelId="{DF271E0E-4C97-475A-92A1-4E92B8312D9E}" type="pres">
      <dgm:prSet presAssocID="{AD9CC5FC-802C-435A-90F7-EE8A8A4CDBB7}" presName="parallelogram2" presStyleLbl="alignNode1" presStyleIdx="22" presStyleCnt="42"/>
      <dgm:spPr/>
    </dgm:pt>
    <dgm:pt modelId="{6581A97F-0184-4B41-83FC-18CEAE631D38}" type="pres">
      <dgm:prSet presAssocID="{AD9CC5FC-802C-435A-90F7-EE8A8A4CDBB7}" presName="parallelogram3" presStyleLbl="alignNode1" presStyleIdx="23" presStyleCnt="42"/>
      <dgm:spPr/>
    </dgm:pt>
    <dgm:pt modelId="{65BE9F19-1D91-4257-882C-01C674F8C950}" type="pres">
      <dgm:prSet presAssocID="{AD9CC5FC-802C-435A-90F7-EE8A8A4CDBB7}" presName="parallelogram4" presStyleLbl="alignNode1" presStyleIdx="24" presStyleCnt="42"/>
      <dgm:spPr/>
    </dgm:pt>
    <dgm:pt modelId="{785605A5-8402-41F8-B49F-5E447463FD38}" type="pres">
      <dgm:prSet presAssocID="{AD9CC5FC-802C-435A-90F7-EE8A8A4CDBB7}" presName="parallelogram5" presStyleLbl="alignNode1" presStyleIdx="25" presStyleCnt="42"/>
      <dgm:spPr/>
    </dgm:pt>
    <dgm:pt modelId="{6CDA671B-8DC1-4E6F-ADEC-71836EFD3EC8}" type="pres">
      <dgm:prSet presAssocID="{AD9CC5FC-802C-435A-90F7-EE8A8A4CDBB7}" presName="parallelogram6" presStyleLbl="alignNode1" presStyleIdx="26" presStyleCnt="42"/>
      <dgm:spPr/>
    </dgm:pt>
    <dgm:pt modelId="{21142D1E-DA74-4359-8219-1A0B5AEDF53A}" type="pres">
      <dgm:prSet presAssocID="{AD9CC5FC-802C-435A-90F7-EE8A8A4CDBB7}" presName="parallelogram7" presStyleLbl="alignNode1" presStyleIdx="27" presStyleCnt="42"/>
      <dgm:spPr/>
    </dgm:pt>
    <dgm:pt modelId="{5CFB3A40-0028-44F7-A5C2-36D8FCC74DA2}" type="pres">
      <dgm:prSet presAssocID="{DFB409B5-138A-4C2F-AF2E-44BEDECA1656}" presName="sibTrans" presStyleCnt="0"/>
      <dgm:spPr/>
    </dgm:pt>
    <dgm:pt modelId="{9F6CFAA0-0D67-48FA-9057-D3D574CF8248}" type="pres">
      <dgm:prSet presAssocID="{14D658A8-2015-4808-B2DA-DA7FB337FDEE}" presName="parenttextcomposite" presStyleCnt="0"/>
      <dgm:spPr/>
    </dgm:pt>
    <dgm:pt modelId="{CD768829-4BFA-48E7-B433-FAA5D7A4E1C8}" type="pres">
      <dgm:prSet presAssocID="{14D658A8-2015-4808-B2DA-DA7FB337FDEE}" presName="parenttext" presStyleLbl="revTx" presStyleIdx="4" presStyleCnt="6" custScaleX="136551" custLinFactY="30593" custLinFactNeighborY="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E7E7F-071F-4915-92DA-01546EC1E803}" type="pres">
      <dgm:prSet presAssocID="{14D658A8-2015-4808-B2DA-DA7FB337FDEE}" presName="parallelogramComposite" presStyleCnt="0"/>
      <dgm:spPr/>
    </dgm:pt>
    <dgm:pt modelId="{E781409B-0149-46DD-BD64-1A0F0B74DB16}" type="pres">
      <dgm:prSet presAssocID="{14D658A8-2015-4808-B2DA-DA7FB337FDEE}" presName="parallelogram1" presStyleLbl="alignNode1" presStyleIdx="28" presStyleCnt="42"/>
      <dgm:spPr/>
    </dgm:pt>
    <dgm:pt modelId="{60A6D5C1-F78A-4BB6-BC76-4B949AC0DAD7}" type="pres">
      <dgm:prSet presAssocID="{14D658A8-2015-4808-B2DA-DA7FB337FDEE}" presName="parallelogram2" presStyleLbl="alignNode1" presStyleIdx="29" presStyleCnt="42"/>
      <dgm:spPr/>
    </dgm:pt>
    <dgm:pt modelId="{B8701490-59A3-41A9-82DF-C22CB3CB6C7D}" type="pres">
      <dgm:prSet presAssocID="{14D658A8-2015-4808-B2DA-DA7FB337FDEE}" presName="parallelogram3" presStyleLbl="alignNode1" presStyleIdx="30" presStyleCnt="42"/>
      <dgm:spPr/>
    </dgm:pt>
    <dgm:pt modelId="{56AD3BC2-D459-4DA9-A015-44EECFF25515}" type="pres">
      <dgm:prSet presAssocID="{14D658A8-2015-4808-B2DA-DA7FB337FDEE}" presName="parallelogram4" presStyleLbl="alignNode1" presStyleIdx="31" presStyleCnt="42"/>
      <dgm:spPr/>
    </dgm:pt>
    <dgm:pt modelId="{E8B14D52-2DD9-435A-852F-B5F1CB0E220B}" type="pres">
      <dgm:prSet presAssocID="{14D658A8-2015-4808-B2DA-DA7FB337FDEE}" presName="parallelogram5" presStyleLbl="alignNode1" presStyleIdx="32" presStyleCnt="42"/>
      <dgm:spPr/>
    </dgm:pt>
    <dgm:pt modelId="{34C24237-97B1-4399-B37B-DDB4EA00EB28}" type="pres">
      <dgm:prSet presAssocID="{14D658A8-2015-4808-B2DA-DA7FB337FDEE}" presName="parallelogram6" presStyleLbl="alignNode1" presStyleIdx="33" presStyleCnt="42"/>
      <dgm:spPr/>
    </dgm:pt>
    <dgm:pt modelId="{477445EA-69EF-415E-A094-BCACDD8292BB}" type="pres">
      <dgm:prSet presAssocID="{14D658A8-2015-4808-B2DA-DA7FB337FDEE}" presName="parallelogram7" presStyleLbl="alignNode1" presStyleIdx="34" presStyleCnt="42"/>
      <dgm:spPr/>
    </dgm:pt>
    <dgm:pt modelId="{2D0BB541-E628-4695-8455-48A5D47F23CA}" type="pres">
      <dgm:prSet presAssocID="{FBE61C85-EBC7-4F45-96FB-D5C3BDCFDCDD}" presName="sibTrans" presStyleCnt="0"/>
      <dgm:spPr/>
    </dgm:pt>
    <dgm:pt modelId="{090BD22C-965F-4DFE-9D94-90F82291A937}" type="pres">
      <dgm:prSet presAssocID="{12EE9443-ED91-4500-AC6C-7759257E84EC}" presName="parenttextcomposite" presStyleCnt="0"/>
      <dgm:spPr/>
    </dgm:pt>
    <dgm:pt modelId="{DCA8A4EF-B1E1-4E5B-BBE1-B536C5B7B898}" type="pres">
      <dgm:prSet presAssocID="{12EE9443-ED91-4500-AC6C-7759257E84EC}" presName="parenttext" presStyleLbl="revTx" presStyleIdx="5" presStyleCnt="6" custScaleX="136151" custLinFactY="-43396" custLinFactNeighborX="200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82E34-6FF4-4915-926E-9E3E3A5F8C37}" type="pres">
      <dgm:prSet presAssocID="{12EE9443-ED91-4500-AC6C-7759257E84EC}" presName="parallelogramComposite" presStyleCnt="0"/>
      <dgm:spPr/>
    </dgm:pt>
    <dgm:pt modelId="{BD44EBBD-2282-4307-8D5D-E80EBAE8EDCF}" type="pres">
      <dgm:prSet presAssocID="{12EE9443-ED91-4500-AC6C-7759257E84EC}" presName="parallelogram1" presStyleLbl="alignNode1" presStyleIdx="35" presStyleCnt="42"/>
      <dgm:spPr/>
    </dgm:pt>
    <dgm:pt modelId="{7CD8438F-39D1-47DC-A5B3-E61627DF056F}" type="pres">
      <dgm:prSet presAssocID="{12EE9443-ED91-4500-AC6C-7759257E84EC}" presName="parallelogram2" presStyleLbl="alignNode1" presStyleIdx="36" presStyleCnt="42"/>
      <dgm:spPr/>
    </dgm:pt>
    <dgm:pt modelId="{E432094F-F2DC-4446-8D0F-5C85C86539D0}" type="pres">
      <dgm:prSet presAssocID="{12EE9443-ED91-4500-AC6C-7759257E84EC}" presName="parallelogram3" presStyleLbl="alignNode1" presStyleIdx="37" presStyleCnt="42"/>
      <dgm:spPr/>
    </dgm:pt>
    <dgm:pt modelId="{182E79F7-371B-48E6-BC4B-9453998AFF82}" type="pres">
      <dgm:prSet presAssocID="{12EE9443-ED91-4500-AC6C-7759257E84EC}" presName="parallelogram4" presStyleLbl="alignNode1" presStyleIdx="38" presStyleCnt="42"/>
      <dgm:spPr/>
    </dgm:pt>
    <dgm:pt modelId="{37F973C0-692B-46E0-BC7E-F46F9A1BA1EB}" type="pres">
      <dgm:prSet presAssocID="{12EE9443-ED91-4500-AC6C-7759257E84EC}" presName="parallelogram5" presStyleLbl="alignNode1" presStyleIdx="39" presStyleCnt="42"/>
      <dgm:spPr/>
    </dgm:pt>
    <dgm:pt modelId="{4EB2A925-3224-42CC-879E-4E6135CDCC00}" type="pres">
      <dgm:prSet presAssocID="{12EE9443-ED91-4500-AC6C-7759257E84EC}" presName="parallelogram6" presStyleLbl="alignNode1" presStyleIdx="40" presStyleCnt="42"/>
      <dgm:spPr/>
    </dgm:pt>
    <dgm:pt modelId="{4DB9ED84-4BD9-4682-807D-EB794FCCACCA}" type="pres">
      <dgm:prSet presAssocID="{12EE9443-ED91-4500-AC6C-7759257E84EC}" presName="parallelogram7" presStyleLbl="alignNode1" presStyleIdx="41" presStyleCnt="42"/>
      <dgm:spPr/>
    </dgm:pt>
  </dgm:ptLst>
  <dgm:cxnLst>
    <dgm:cxn modelId="{A343081D-3650-43DA-B76F-8E0FCBEF00A6}" srcId="{1A5934D6-3D96-44B2-8FFA-4BBFCB3758D0}" destId="{9B7DE5ED-598C-4C22-93A2-E0DD8211F82D}" srcOrd="1" destOrd="0" parTransId="{CE73A8CE-E7F9-4E1B-9E70-275D69FEBF2F}" sibTransId="{C11FEB61-26AE-4546-9AF0-FCADDDCDF2B4}"/>
    <dgm:cxn modelId="{CEDF0D6A-15D6-4B89-9B01-16E871F2F2F8}" type="presOf" srcId="{1C4483D8-A2D7-48C8-BE73-2074AC735BF2}" destId="{C3929B8E-7849-4711-BDFA-5EA7E44B252F}" srcOrd="0" destOrd="0" presId="urn:microsoft.com/office/officeart/2008/layout/VerticalAccentList"/>
    <dgm:cxn modelId="{E7040589-FD32-46EE-BB28-23409E4AC53F}" type="presOf" srcId="{9B7DE5ED-598C-4C22-93A2-E0DD8211F82D}" destId="{FB07D1F8-5D4C-4E04-B49D-C5298B67E134}" srcOrd="0" destOrd="0" presId="urn:microsoft.com/office/officeart/2008/layout/VerticalAccentList"/>
    <dgm:cxn modelId="{0A14B522-DF85-48B4-8005-200AA37A4A97}" srcId="{1A5934D6-3D96-44B2-8FFA-4BBFCB3758D0}" destId="{14D658A8-2015-4808-B2DA-DA7FB337FDEE}" srcOrd="4" destOrd="0" parTransId="{C81ABC4C-4F07-4857-A79D-3E37E5EABF10}" sibTransId="{FBE61C85-EBC7-4F45-96FB-D5C3BDCFDCDD}"/>
    <dgm:cxn modelId="{2FD4A512-3E1A-4AA2-8FE3-9B6C66A3679E}" type="presOf" srcId="{14D658A8-2015-4808-B2DA-DA7FB337FDEE}" destId="{CD768829-4BFA-48E7-B433-FAA5D7A4E1C8}" srcOrd="0" destOrd="0" presId="urn:microsoft.com/office/officeart/2008/layout/VerticalAccentList"/>
    <dgm:cxn modelId="{20696533-3951-4125-A436-1920DE87C929}" srcId="{1A5934D6-3D96-44B2-8FFA-4BBFCB3758D0}" destId="{AD9CC5FC-802C-435A-90F7-EE8A8A4CDBB7}" srcOrd="3" destOrd="0" parTransId="{C2057F43-C76F-4A30-A8B8-FAAC85B498A5}" sibTransId="{DFB409B5-138A-4C2F-AF2E-44BEDECA1656}"/>
    <dgm:cxn modelId="{143EE2F4-E541-4CCE-A418-F99AE6596698}" srcId="{1A5934D6-3D96-44B2-8FFA-4BBFCB3758D0}" destId="{12EE9443-ED91-4500-AC6C-7759257E84EC}" srcOrd="5" destOrd="0" parTransId="{E770E441-F2DB-4CBD-987A-487E8C8E018B}" sibTransId="{9D7BCABA-D7F1-4AA5-8759-67C591F8483A}"/>
    <dgm:cxn modelId="{EB32FA98-42A8-4CB5-88F3-EB44379BEBDE}" type="presOf" srcId="{AD9CC5FC-802C-435A-90F7-EE8A8A4CDBB7}" destId="{EC3955CC-DA32-411F-806E-971328451D7A}" srcOrd="0" destOrd="0" presId="urn:microsoft.com/office/officeart/2008/layout/VerticalAccentList"/>
    <dgm:cxn modelId="{C62F8787-6250-4C3F-AE6D-050DEC1D3CA8}" srcId="{1A5934D6-3D96-44B2-8FFA-4BBFCB3758D0}" destId="{1C4483D8-A2D7-48C8-BE73-2074AC735BF2}" srcOrd="0" destOrd="0" parTransId="{B5B130EA-35C7-4202-BF84-07CA6B8293DD}" sibTransId="{BE56E9E3-DD29-4DE6-851D-86E4B8DAAC42}"/>
    <dgm:cxn modelId="{93430DA5-6857-474A-90A0-1A771E9768DF}" srcId="{1A5934D6-3D96-44B2-8FFA-4BBFCB3758D0}" destId="{1ABE3E2F-3D2F-4E3F-8093-1DF1D4079547}" srcOrd="2" destOrd="0" parTransId="{4EA0EECE-461C-42AA-A1A4-BE6A5F20B5A9}" sibTransId="{EBC26A8A-3BC2-432F-96CE-89A42F412571}"/>
    <dgm:cxn modelId="{740034A5-BA0A-468B-A8BC-9CAB20234F46}" type="presOf" srcId="{12EE9443-ED91-4500-AC6C-7759257E84EC}" destId="{DCA8A4EF-B1E1-4E5B-BBE1-B536C5B7B898}" srcOrd="0" destOrd="0" presId="urn:microsoft.com/office/officeart/2008/layout/VerticalAccentList"/>
    <dgm:cxn modelId="{A4989DC9-6378-4380-83CE-413FF2E2563A}" type="presOf" srcId="{1ABE3E2F-3D2F-4E3F-8093-1DF1D4079547}" destId="{EF6AAE53-9475-43DF-925D-40F54A8892C4}" srcOrd="0" destOrd="0" presId="urn:microsoft.com/office/officeart/2008/layout/VerticalAccentList"/>
    <dgm:cxn modelId="{3C3BC5EF-9C54-4209-8719-8BA93184EB6D}" type="presOf" srcId="{1A5934D6-3D96-44B2-8FFA-4BBFCB3758D0}" destId="{C8E079D3-4EB5-400B-A972-883B617112E8}" srcOrd="0" destOrd="0" presId="urn:microsoft.com/office/officeart/2008/layout/VerticalAccentList"/>
    <dgm:cxn modelId="{49083A84-51B3-49C5-8FDD-0B7E2B493D74}" type="presParOf" srcId="{C8E079D3-4EB5-400B-A972-883B617112E8}" destId="{4ADDA94B-EA8E-49EA-A566-8CA3D5ADAA3D}" srcOrd="0" destOrd="0" presId="urn:microsoft.com/office/officeart/2008/layout/VerticalAccentList"/>
    <dgm:cxn modelId="{B9BCD586-AD6A-4399-A879-73C8805EF748}" type="presParOf" srcId="{4ADDA94B-EA8E-49EA-A566-8CA3D5ADAA3D}" destId="{C3929B8E-7849-4711-BDFA-5EA7E44B252F}" srcOrd="0" destOrd="0" presId="urn:microsoft.com/office/officeart/2008/layout/VerticalAccentList"/>
    <dgm:cxn modelId="{54A2141B-3FC8-4242-B4F9-E869208C31BE}" type="presParOf" srcId="{C8E079D3-4EB5-400B-A972-883B617112E8}" destId="{854C9F73-CB74-46B9-83EC-04221D6811B6}" srcOrd="1" destOrd="0" presId="urn:microsoft.com/office/officeart/2008/layout/VerticalAccentList"/>
    <dgm:cxn modelId="{E4EE5439-8BD1-49A5-9850-FBD113F0A9A6}" type="presParOf" srcId="{854C9F73-CB74-46B9-83EC-04221D6811B6}" destId="{A3CEA0D3-62BA-4AF8-873A-17CEA974825B}" srcOrd="0" destOrd="0" presId="urn:microsoft.com/office/officeart/2008/layout/VerticalAccentList"/>
    <dgm:cxn modelId="{88DD5622-19C3-4B3F-94C8-C1FDF5A89C1F}" type="presParOf" srcId="{854C9F73-CB74-46B9-83EC-04221D6811B6}" destId="{A8CA8BF1-1091-4CD4-B11F-FB0FB6FCC8E0}" srcOrd="1" destOrd="0" presId="urn:microsoft.com/office/officeart/2008/layout/VerticalAccentList"/>
    <dgm:cxn modelId="{F9E4EAAF-3919-4718-A581-C22ED9D8E91E}" type="presParOf" srcId="{854C9F73-CB74-46B9-83EC-04221D6811B6}" destId="{18FC296E-32EF-4E34-AC8E-53446DA95C66}" srcOrd="2" destOrd="0" presId="urn:microsoft.com/office/officeart/2008/layout/VerticalAccentList"/>
    <dgm:cxn modelId="{09CB3BF6-0A44-4378-A3CC-3026E9339A5D}" type="presParOf" srcId="{854C9F73-CB74-46B9-83EC-04221D6811B6}" destId="{EBFF88FC-D4A6-4CB8-9206-097BDDA24038}" srcOrd="3" destOrd="0" presId="urn:microsoft.com/office/officeart/2008/layout/VerticalAccentList"/>
    <dgm:cxn modelId="{DEF49C0C-E50A-4633-917A-DCDEF57934F6}" type="presParOf" srcId="{854C9F73-CB74-46B9-83EC-04221D6811B6}" destId="{05640913-D2CF-4601-A3F7-4CA5A36D7BCE}" srcOrd="4" destOrd="0" presId="urn:microsoft.com/office/officeart/2008/layout/VerticalAccentList"/>
    <dgm:cxn modelId="{30D18D21-FD70-4C5C-9D12-9D07524AA604}" type="presParOf" srcId="{854C9F73-CB74-46B9-83EC-04221D6811B6}" destId="{814FCB9F-9B9F-4978-88D8-1FC163E88C60}" srcOrd="5" destOrd="0" presId="urn:microsoft.com/office/officeart/2008/layout/VerticalAccentList"/>
    <dgm:cxn modelId="{0DCF6DDD-0FF8-491A-A0CE-CD137B3A8BD5}" type="presParOf" srcId="{854C9F73-CB74-46B9-83EC-04221D6811B6}" destId="{F0EF5A41-73A0-461B-B382-D6CA1CDE81F1}" srcOrd="6" destOrd="0" presId="urn:microsoft.com/office/officeart/2008/layout/VerticalAccentList"/>
    <dgm:cxn modelId="{D4411CDC-E056-4907-BE8E-4137100BCD37}" type="presParOf" srcId="{C8E079D3-4EB5-400B-A972-883B617112E8}" destId="{CBE79D2A-1A14-4C8C-9CF0-A98967D1C286}" srcOrd="2" destOrd="0" presId="urn:microsoft.com/office/officeart/2008/layout/VerticalAccentList"/>
    <dgm:cxn modelId="{ACC693BF-0574-483A-9054-93356BB51CC5}" type="presParOf" srcId="{C8E079D3-4EB5-400B-A972-883B617112E8}" destId="{0D5B25E1-C8A0-4D52-AF39-CA4236869B78}" srcOrd="3" destOrd="0" presId="urn:microsoft.com/office/officeart/2008/layout/VerticalAccentList"/>
    <dgm:cxn modelId="{170913F5-19FE-45C4-9F16-ED473E8B4615}" type="presParOf" srcId="{0D5B25E1-C8A0-4D52-AF39-CA4236869B78}" destId="{FB07D1F8-5D4C-4E04-B49D-C5298B67E134}" srcOrd="0" destOrd="0" presId="urn:microsoft.com/office/officeart/2008/layout/VerticalAccentList"/>
    <dgm:cxn modelId="{7F940932-A526-4F67-901A-DC90D9CBE40F}" type="presParOf" srcId="{C8E079D3-4EB5-400B-A972-883B617112E8}" destId="{04CC9113-F2D4-4989-B032-BAECC4FD83DA}" srcOrd="4" destOrd="0" presId="urn:microsoft.com/office/officeart/2008/layout/VerticalAccentList"/>
    <dgm:cxn modelId="{0566B07D-050B-4B6D-BFDB-465BB487156F}" type="presParOf" srcId="{04CC9113-F2D4-4989-B032-BAECC4FD83DA}" destId="{D4F25E53-BA9A-469E-974C-FEA6C70DD2DA}" srcOrd="0" destOrd="0" presId="urn:microsoft.com/office/officeart/2008/layout/VerticalAccentList"/>
    <dgm:cxn modelId="{87EF5133-5319-44B7-BFD1-ED203F567562}" type="presParOf" srcId="{04CC9113-F2D4-4989-B032-BAECC4FD83DA}" destId="{47418383-28AF-4123-97FE-525C6C34BB7D}" srcOrd="1" destOrd="0" presId="urn:microsoft.com/office/officeart/2008/layout/VerticalAccentList"/>
    <dgm:cxn modelId="{B1AD6160-7912-45F5-AF99-70F763341DE1}" type="presParOf" srcId="{04CC9113-F2D4-4989-B032-BAECC4FD83DA}" destId="{5986E46C-5840-48DF-8CF9-6F04FDEE93D4}" srcOrd="2" destOrd="0" presId="urn:microsoft.com/office/officeart/2008/layout/VerticalAccentList"/>
    <dgm:cxn modelId="{BE6A83FB-9339-4B4E-AF36-75763922107A}" type="presParOf" srcId="{04CC9113-F2D4-4989-B032-BAECC4FD83DA}" destId="{2E3F43BA-A54C-4A6E-A078-40C3D4E603DA}" srcOrd="3" destOrd="0" presId="urn:microsoft.com/office/officeart/2008/layout/VerticalAccentList"/>
    <dgm:cxn modelId="{C1296893-C19B-4913-859D-12A1ED6154E1}" type="presParOf" srcId="{04CC9113-F2D4-4989-B032-BAECC4FD83DA}" destId="{144FC27F-C2EC-4E2E-A202-913BF38CB347}" srcOrd="4" destOrd="0" presId="urn:microsoft.com/office/officeart/2008/layout/VerticalAccentList"/>
    <dgm:cxn modelId="{91E76707-2922-4DE8-ACDC-56A37E342E59}" type="presParOf" srcId="{04CC9113-F2D4-4989-B032-BAECC4FD83DA}" destId="{A540E449-18A9-49BC-9DD0-E4E677E14A03}" srcOrd="5" destOrd="0" presId="urn:microsoft.com/office/officeart/2008/layout/VerticalAccentList"/>
    <dgm:cxn modelId="{80ECAF5C-9BA2-49A0-AA56-C69D8E6D2155}" type="presParOf" srcId="{04CC9113-F2D4-4989-B032-BAECC4FD83DA}" destId="{2BEA5B9C-D971-4D97-BDE2-90D3AC73F201}" srcOrd="6" destOrd="0" presId="urn:microsoft.com/office/officeart/2008/layout/VerticalAccentList"/>
    <dgm:cxn modelId="{A5D3326C-AEFC-4368-A07F-3D96237C02B3}" type="presParOf" srcId="{C8E079D3-4EB5-400B-A972-883B617112E8}" destId="{D3A970FF-BA42-4CCA-9EEC-56A0E516EE7C}" srcOrd="5" destOrd="0" presId="urn:microsoft.com/office/officeart/2008/layout/VerticalAccentList"/>
    <dgm:cxn modelId="{17E6F40C-EEA6-4528-BCF3-D0028596AE02}" type="presParOf" srcId="{C8E079D3-4EB5-400B-A972-883B617112E8}" destId="{E59C4EC7-D8B1-4A5B-92D4-247A5127663B}" srcOrd="6" destOrd="0" presId="urn:microsoft.com/office/officeart/2008/layout/VerticalAccentList"/>
    <dgm:cxn modelId="{37E7A7A0-C4ED-42B2-9500-5134A49F99C8}" type="presParOf" srcId="{E59C4EC7-D8B1-4A5B-92D4-247A5127663B}" destId="{EF6AAE53-9475-43DF-925D-40F54A8892C4}" srcOrd="0" destOrd="0" presId="urn:microsoft.com/office/officeart/2008/layout/VerticalAccentList"/>
    <dgm:cxn modelId="{ABFE681C-66C0-4ED7-9950-BFE7C85538D8}" type="presParOf" srcId="{C8E079D3-4EB5-400B-A972-883B617112E8}" destId="{570BC0ED-8136-46FE-8A3E-D41D3A076990}" srcOrd="7" destOrd="0" presId="urn:microsoft.com/office/officeart/2008/layout/VerticalAccentList"/>
    <dgm:cxn modelId="{2EC1A0F1-FCDC-4C2F-9BF9-F902209C1CE2}" type="presParOf" srcId="{570BC0ED-8136-46FE-8A3E-D41D3A076990}" destId="{180A6B17-8E7B-45DA-A1AC-B6E72951F3A1}" srcOrd="0" destOrd="0" presId="urn:microsoft.com/office/officeart/2008/layout/VerticalAccentList"/>
    <dgm:cxn modelId="{C542E1A9-171F-4225-91C3-3060B0A16E3A}" type="presParOf" srcId="{570BC0ED-8136-46FE-8A3E-D41D3A076990}" destId="{797F0632-D27B-4567-BD0F-57F589A8D054}" srcOrd="1" destOrd="0" presId="urn:microsoft.com/office/officeart/2008/layout/VerticalAccentList"/>
    <dgm:cxn modelId="{5E512891-A55A-4866-BBC6-36C9F17887E0}" type="presParOf" srcId="{570BC0ED-8136-46FE-8A3E-D41D3A076990}" destId="{5B082743-6CB0-4D78-BCC1-EDB202BD1934}" srcOrd="2" destOrd="0" presId="urn:microsoft.com/office/officeart/2008/layout/VerticalAccentList"/>
    <dgm:cxn modelId="{E2BEDE43-B012-496B-8E4F-137BF64CE8F1}" type="presParOf" srcId="{570BC0ED-8136-46FE-8A3E-D41D3A076990}" destId="{76BBFFAF-07E2-4E30-9CBE-156753741664}" srcOrd="3" destOrd="0" presId="urn:microsoft.com/office/officeart/2008/layout/VerticalAccentList"/>
    <dgm:cxn modelId="{26606495-054D-47F6-8425-AD1F5BBD9A7E}" type="presParOf" srcId="{570BC0ED-8136-46FE-8A3E-D41D3A076990}" destId="{6DBCC8B3-B423-4B0C-AFD7-1FFE7564147B}" srcOrd="4" destOrd="0" presId="urn:microsoft.com/office/officeart/2008/layout/VerticalAccentList"/>
    <dgm:cxn modelId="{9EBE038C-1901-498D-9AF8-6C91F6940C28}" type="presParOf" srcId="{570BC0ED-8136-46FE-8A3E-D41D3A076990}" destId="{A5F4995B-1B94-44F9-98B0-9FC6B469E720}" srcOrd="5" destOrd="0" presId="urn:microsoft.com/office/officeart/2008/layout/VerticalAccentList"/>
    <dgm:cxn modelId="{0B4F24D5-81AC-443A-B5B7-35274D7BF7B5}" type="presParOf" srcId="{570BC0ED-8136-46FE-8A3E-D41D3A076990}" destId="{C9DEC9B4-0C35-40F3-9F63-2A7A9C7B6172}" srcOrd="6" destOrd="0" presId="urn:microsoft.com/office/officeart/2008/layout/VerticalAccentList"/>
    <dgm:cxn modelId="{188A89CE-3EA0-44A9-8AEE-028B73EF77FF}" type="presParOf" srcId="{C8E079D3-4EB5-400B-A972-883B617112E8}" destId="{89943ACB-B988-4D24-9DA1-792D43BA12FA}" srcOrd="8" destOrd="0" presId="urn:microsoft.com/office/officeart/2008/layout/VerticalAccentList"/>
    <dgm:cxn modelId="{38622545-04A2-4BF4-BC17-234D69AFBA7A}" type="presParOf" srcId="{C8E079D3-4EB5-400B-A972-883B617112E8}" destId="{3E96A529-6AAD-4EE6-8C0B-CA50B4C495F7}" srcOrd="9" destOrd="0" presId="urn:microsoft.com/office/officeart/2008/layout/VerticalAccentList"/>
    <dgm:cxn modelId="{44050D57-C05A-481B-B40E-990EFFDFDC7F}" type="presParOf" srcId="{3E96A529-6AAD-4EE6-8C0B-CA50B4C495F7}" destId="{EC3955CC-DA32-411F-806E-971328451D7A}" srcOrd="0" destOrd="0" presId="urn:microsoft.com/office/officeart/2008/layout/VerticalAccentList"/>
    <dgm:cxn modelId="{63588A00-73D2-4293-9E26-3AD1D5520CDC}" type="presParOf" srcId="{C8E079D3-4EB5-400B-A972-883B617112E8}" destId="{F7EC4A00-ADB4-45EA-82F9-55FD9407D0B5}" srcOrd="10" destOrd="0" presId="urn:microsoft.com/office/officeart/2008/layout/VerticalAccentList"/>
    <dgm:cxn modelId="{C9D7C8AC-2E45-4E59-8B34-617AFDD0DDF8}" type="presParOf" srcId="{F7EC4A00-ADB4-45EA-82F9-55FD9407D0B5}" destId="{157464E0-A7D8-477E-B0A7-FB11EDBEEC16}" srcOrd="0" destOrd="0" presId="urn:microsoft.com/office/officeart/2008/layout/VerticalAccentList"/>
    <dgm:cxn modelId="{18303BFD-EBCB-4B25-B4D4-BCC629FE25B6}" type="presParOf" srcId="{F7EC4A00-ADB4-45EA-82F9-55FD9407D0B5}" destId="{DF271E0E-4C97-475A-92A1-4E92B8312D9E}" srcOrd="1" destOrd="0" presId="urn:microsoft.com/office/officeart/2008/layout/VerticalAccentList"/>
    <dgm:cxn modelId="{0E4C9964-7A18-4057-A404-9AE08A94CAAE}" type="presParOf" srcId="{F7EC4A00-ADB4-45EA-82F9-55FD9407D0B5}" destId="{6581A97F-0184-4B41-83FC-18CEAE631D38}" srcOrd="2" destOrd="0" presId="urn:microsoft.com/office/officeart/2008/layout/VerticalAccentList"/>
    <dgm:cxn modelId="{5F260EE8-7D24-48C7-93ED-649AAA0F092C}" type="presParOf" srcId="{F7EC4A00-ADB4-45EA-82F9-55FD9407D0B5}" destId="{65BE9F19-1D91-4257-882C-01C674F8C950}" srcOrd="3" destOrd="0" presId="urn:microsoft.com/office/officeart/2008/layout/VerticalAccentList"/>
    <dgm:cxn modelId="{EBD6AD07-8566-455A-B628-461467B3494E}" type="presParOf" srcId="{F7EC4A00-ADB4-45EA-82F9-55FD9407D0B5}" destId="{785605A5-8402-41F8-B49F-5E447463FD38}" srcOrd="4" destOrd="0" presId="urn:microsoft.com/office/officeart/2008/layout/VerticalAccentList"/>
    <dgm:cxn modelId="{1C284B7C-1E56-411D-A2DB-D00A78B54CF5}" type="presParOf" srcId="{F7EC4A00-ADB4-45EA-82F9-55FD9407D0B5}" destId="{6CDA671B-8DC1-4E6F-ADEC-71836EFD3EC8}" srcOrd="5" destOrd="0" presId="urn:microsoft.com/office/officeart/2008/layout/VerticalAccentList"/>
    <dgm:cxn modelId="{1CDDC605-4382-4E6D-A347-8BDC3B164B87}" type="presParOf" srcId="{F7EC4A00-ADB4-45EA-82F9-55FD9407D0B5}" destId="{21142D1E-DA74-4359-8219-1A0B5AEDF53A}" srcOrd="6" destOrd="0" presId="urn:microsoft.com/office/officeart/2008/layout/VerticalAccentList"/>
    <dgm:cxn modelId="{D653687F-08E6-4DB5-8E39-CA47B925A3B6}" type="presParOf" srcId="{C8E079D3-4EB5-400B-A972-883B617112E8}" destId="{5CFB3A40-0028-44F7-A5C2-36D8FCC74DA2}" srcOrd="11" destOrd="0" presId="urn:microsoft.com/office/officeart/2008/layout/VerticalAccentList"/>
    <dgm:cxn modelId="{4D5A15A8-4A6A-4671-83F1-82246010A01A}" type="presParOf" srcId="{C8E079D3-4EB5-400B-A972-883B617112E8}" destId="{9F6CFAA0-0D67-48FA-9057-D3D574CF8248}" srcOrd="12" destOrd="0" presId="urn:microsoft.com/office/officeart/2008/layout/VerticalAccentList"/>
    <dgm:cxn modelId="{CEC86CC0-A23F-4B90-AD2D-F60EDCD4F94D}" type="presParOf" srcId="{9F6CFAA0-0D67-48FA-9057-D3D574CF8248}" destId="{CD768829-4BFA-48E7-B433-FAA5D7A4E1C8}" srcOrd="0" destOrd="0" presId="urn:microsoft.com/office/officeart/2008/layout/VerticalAccentList"/>
    <dgm:cxn modelId="{7C2A849B-611B-4402-9BD2-A9E8DA2128C9}" type="presParOf" srcId="{C8E079D3-4EB5-400B-A972-883B617112E8}" destId="{409E7E7F-071F-4915-92DA-01546EC1E803}" srcOrd="13" destOrd="0" presId="urn:microsoft.com/office/officeart/2008/layout/VerticalAccentList"/>
    <dgm:cxn modelId="{C65D1A1F-8BD2-4FA3-8A8E-4892EA626A8F}" type="presParOf" srcId="{409E7E7F-071F-4915-92DA-01546EC1E803}" destId="{E781409B-0149-46DD-BD64-1A0F0B74DB16}" srcOrd="0" destOrd="0" presId="urn:microsoft.com/office/officeart/2008/layout/VerticalAccentList"/>
    <dgm:cxn modelId="{6D051FEC-B974-4A5E-A6FD-C2BCFAC1370A}" type="presParOf" srcId="{409E7E7F-071F-4915-92DA-01546EC1E803}" destId="{60A6D5C1-F78A-4BB6-BC76-4B949AC0DAD7}" srcOrd="1" destOrd="0" presId="urn:microsoft.com/office/officeart/2008/layout/VerticalAccentList"/>
    <dgm:cxn modelId="{D06EE0A7-969C-4F1C-9206-A5F167A0BB47}" type="presParOf" srcId="{409E7E7F-071F-4915-92DA-01546EC1E803}" destId="{B8701490-59A3-41A9-82DF-C22CB3CB6C7D}" srcOrd="2" destOrd="0" presId="urn:microsoft.com/office/officeart/2008/layout/VerticalAccentList"/>
    <dgm:cxn modelId="{C34E9E9C-0CBF-43B1-B02B-37AA3BB26AD1}" type="presParOf" srcId="{409E7E7F-071F-4915-92DA-01546EC1E803}" destId="{56AD3BC2-D459-4DA9-A015-44EECFF25515}" srcOrd="3" destOrd="0" presId="urn:microsoft.com/office/officeart/2008/layout/VerticalAccentList"/>
    <dgm:cxn modelId="{864CAB55-4DCD-430A-A052-8EB74B3353B6}" type="presParOf" srcId="{409E7E7F-071F-4915-92DA-01546EC1E803}" destId="{E8B14D52-2DD9-435A-852F-B5F1CB0E220B}" srcOrd="4" destOrd="0" presId="urn:microsoft.com/office/officeart/2008/layout/VerticalAccentList"/>
    <dgm:cxn modelId="{8D447D47-1C6C-46CB-8420-9D02C83B1535}" type="presParOf" srcId="{409E7E7F-071F-4915-92DA-01546EC1E803}" destId="{34C24237-97B1-4399-B37B-DDB4EA00EB28}" srcOrd="5" destOrd="0" presId="urn:microsoft.com/office/officeart/2008/layout/VerticalAccentList"/>
    <dgm:cxn modelId="{F33E09BA-0F18-4202-BEF6-3C25CB05B24D}" type="presParOf" srcId="{409E7E7F-071F-4915-92DA-01546EC1E803}" destId="{477445EA-69EF-415E-A094-BCACDD8292BB}" srcOrd="6" destOrd="0" presId="urn:microsoft.com/office/officeart/2008/layout/VerticalAccentList"/>
    <dgm:cxn modelId="{69081156-BCA8-4039-A0C7-FBD479EEBCFF}" type="presParOf" srcId="{C8E079D3-4EB5-400B-A972-883B617112E8}" destId="{2D0BB541-E628-4695-8455-48A5D47F23CA}" srcOrd="14" destOrd="0" presId="urn:microsoft.com/office/officeart/2008/layout/VerticalAccentList"/>
    <dgm:cxn modelId="{4FC24F0C-3DF8-4054-B10F-729E00D7504A}" type="presParOf" srcId="{C8E079D3-4EB5-400B-A972-883B617112E8}" destId="{090BD22C-965F-4DFE-9D94-90F82291A937}" srcOrd="15" destOrd="0" presId="urn:microsoft.com/office/officeart/2008/layout/VerticalAccentList"/>
    <dgm:cxn modelId="{AAE2DCDC-8B58-4660-ABCD-00FB604C2F64}" type="presParOf" srcId="{090BD22C-965F-4DFE-9D94-90F82291A937}" destId="{DCA8A4EF-B1E1-4E5B-BBE1-B536C5B7B898}" srcOrd="0" destOrd="0" presId="urn:microsoft.com/office/officeart/2008/layout/VerticalAccentList"/>
    <dgm:cxn modelId="{0B2E8BCC-004F-4761-AF53-BF03D9E09D3F}" type="presParOf" srcId="{C8E079D3-4EB5-400B-A972-883B617112E8}" destId="{1FC82E34-6FF4-4915-926E-9E3E3A5F8C37}" srcOrd="16" destOrd="0" presId="urn:microsoft.com/office/officeart/2008/layout/VerticalAccentList"/>
    <dgm:cxn modelId="{11E13E78-47CD-40A4-9C86-5D149D982060}" type="presParOf" srcId="{1FC82E34-6FF4-4915-926E-9E3E3A5F8C37}" destId="{BD44EBBD-2282-4307-8D5D-E80EBAE8EDCF}" srcOrd="0" destOrd="0" presId="urn:microsoft.com/office/officeart/2008/layout/VerticalAccentList"/>
    <dgm:cxn modelId="{F0D620B8-11FA-4047-87B6-2019347559C2}" type="presParOf" srcId="{1FC82E34-6FF4-4915-926E-9E3E3A5F8C37}" destId="{7CD8438F-39D1-47DC-A5B3-E61627DF056F}" srcOrd="1" destOrd="0" presId="urn:microsoft.com/office/officeart/2008/layout/VerticalAccentList"/>
    <dgm:cxn modelId="{BD37A517-DD32-40A6-B7AB-7B8DF8AF7B8E}" type="presParOf" srcId="{1FC82E34-6FF4-4915-926E-9E3E3A5F8C37}" destId="{E432094F-F2DC-4446-8D0F-5C85C86539D0}" srcOrd="2" destOrd="0" presId="urn:microsoft.com/office/officeart/2008/layout/VerticalAccentList"/>
    <dgm:cxn modelId="{B6B31EE0-960B-4FF8-B028-F12C00B31952}" type="presParOf" srcId="{1FC82E34-6FF4-4915-926E-9E3E3A5F8C37}" destId="{182E79F7-371B-48E6-BC4B-9453998AFF82}" srcOrd="3" destOrd="0" presId="urn:microsoft.com/office/officeart/2008/layout/VerticalAccentList"/>
    <dgm:cxn modelId="{10E38D71-635A-433D-AA44-8740620541A7}" type="presParOf" srcId="{1FC82E34-6FF4-4915-926E-9E3E3A5F8C37}" destId="{37F973C0-692B-46E0-BC7E-F46F9A1BA1EB}" srcOrd="4" destOrd="0" presId="urn:microsoft.com/office/officeart/2008/layout/VerticalAccentList"/>
    <dgm:cxn modelId="{3BFAE450-FA61-4A06-B88B-F053D2A68449}" type="presParOf" srcId="{1FC82E34-6FF4-4915-926E-9E3E3A5F8C37}" destId="{4EB2A925-3224-42CC-879E-4E6135CDCC00}" srcOrd="5" destOrd="0" presId="urn:microsoft.com/office/officeart/2008/layout/VerticalAccentList"/>
    <dgm:cxn modelId="{44682E2B-E3A3-4308-9C96-4DFEA9D16A76}" type="presParOf" srcId="{1FC82E34-6FF4-4915-926E-9E3E3A5F8C37}" destId="{4DB9ED84-4BD9-4682-807D-EB794FCCACC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4AE70-E039-4349-B802-B5C1D6A6CA0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88ABB0-63DD-4B43-A2DB-EEBC6BF86161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9DF46-FE21-409A-BD00-B75B65F55592}" type="parTrans" cxnId="{15E350F0-ACA9-4A17-8A6B-E66E5BDBC5B6}">
      <dgm:prSet/>
      <dgm:spPr/>
      <dgm:t>
        <a:bodyPr/>
        <a:lstStyle/>
        <a:p>
          <a:endParaRPr lang="ru-RU"/>
        </a:p>
      </dgm:t>
    </dgm:pt>
    <dgm:pt modelId="{01BA0189-D0A9-4652-BFE0-DF02785C1F9D}" type="sibTrans" cxnId="{15E350F0-ACA9-4A17-8A6B-E66E5BDBC5B6}">
      <dgm:prSet/>
      <dgm:spPr/>
      <dgm:t>
        <a:bodyPr/>
        <a:lstStyle/>
        <a:p>
          <a:endParaRPr lang="ru-RU"/>
        </a:p>
      </dgm:t>
    </dgm:pt>
    <dgm:pt modelId="{E74FA46D-421E-41D2-8E18-07AD0DD9FB3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(проект бюджета)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35B5E-74B8-4297-9BFB-6DF2FD9C907B}" type="parTrans" cxnId="{0439E8CC-0F49-4BB5-8CE7-746B0EDF7BD0}">
      <dgm:prSet/>
      <dgm:spPr/>
      <dgm:t>
        <a:bodyPr/>
        <a:lstStyle/>
        <a:p>
          <a:endParaRPr lang="ru-RU"/>
        </a:p>
      </dgm:t>
    </dgm:pt>
    <dgm:pt modelId="{4731E2AB-B2C5-4639-B908-358655686B18}" type="sibTrans" cxnId="{0439E8CC-0F49-4BB5-8CE7-746B0EDF7BD0}">
      <dgm:prSet/>
      <dgm:spPr/>
      <dgm:t>
        <a:bodyPr/>
        <a:lstStyle/>
        <a:p>
          <a:endParaRPr lang="ru-RU"/>
        </a:p>
      </dgm:t>
    </dgm:pt>
    <dgm:pt modelId="{8BF8B8CF-0268-47EF-81ED-C28FD125AF6A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45BD8-74E8-471A-85FE-B918AD4A1296}" type="parTrans" cxnId="{E3B4D735-4DBB-46E2-BDD9-E3254A062011}">
      <dgm:prSet/>
      <dgm:spPr/>
      <dgm:t>
        <a:bodyPr/>
        <a:lstStyle/>
        <a:p>
          <a:endParaRPr lang="ru-RU"/>
        </a:p>
      </dgm:t>
    </dgm:pt>
    <dgm:pt modelId="{E420A5BB-F23C-44DE-BE7E-66634B0CC396}" type="sibTrans" cxnId="{E3B4D735-4DBB-46E2-BDD9-E3254A062011}">
      <dgm:prSet/>
      <dgm:spPr/>
      <dgm:t>
        <a:bodyPr/>
        <a:lstStyle/>
        <a:p>
          <a:endParaRPr lang="ru-RU"/>
        </a:p>
      </dgm:t>
    </dgm:pt>
    <dgm:pt modelId="{6B20643F-CC20-4081-AA2F-D3620F3C709E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E8118-C32C-4A6A-BBE6-950CC262F65E}" type="parTrans" cxnId="{D4535D47-F594-4596-85F6-4B1F38747AA4}">
      <dgm:prSet/>
      <dgm:spPr/>
      <dgm:t>
        <a:bodyPr/>
        <a:lstStyle/>
        <a:p>
          <a:endParaRPr lang="ru-RU"/>
        </a:p>
      </dgm:t>
    </dgm:pt>
    <dgm:pt modelId="{DC993B27-3212-47D7-A1C7-E9BB3D8EB940}" type="sibTrans" cxnId="{D4535D47-F594-4596-85F6-4B1F38747AA4}">
      <dgm:prSet/>
      <dgm:spPr/>
      <dgm:t>
        <a:bodyPr/>
        <a:lstStyle/>
        <a:p>
          <a:endParaRPr lang="ru-RU"/>
        </a:p>
      </dgm:t>
    </dgm:pt>
    <dgm:pt modelId="{E3274F60-B203-4BE6-8C6B-AA38D11E650A}" type="pres">
      <dgm:prSet presAssocID="{4F54AE70-E039-4349-B802-B5C1D6A6CA0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1C6FCB1-4161-4455-8F45-1A8CC006EE01}" type="pres">
      <dgm:prSet presAssocID="{CF88ABB0-63DD-4B43-A2DB-EEBC6BF86161}" presName="composite" presStyleCnt="0"/>
      <dgm:spPr/>
    </dgm:pt>
    <dgm:pt modelId="{46769EAE-9786-45C1-8C57-E0FCE829D345}" type="pres">
      <dgm:prSet presAssocID="{CF88ABB0-63DD-4B43-A2DB-EEBC6BF86161}" presName="LShape" presStyleLbl="alignNode1" presStyleIdx="0" presStyleCnt="7" custScaleY="126761"/>
      <dgm:spPr>
        <a:solidFill>
          <a:srgbClr val="7030A0"/>
        </a:solidFill>
        <a:ln>
          <a:solidFill>
            <a:srgbClr val="7030A0"/>
          </a:solidFill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517D7FC0-D9B5-4154-8DC6-01B4FEFED1C8}" type="pres">
      <dgm:prSet presAssocID="{CF88ABB0-63DD-4B43-A2DB-EEBC6BF8616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ED2AA-C28C-4411-8674-09270A5D847D}" type="pres">
      <dgm:prSet presAssocID="{CF88ABB0-63DD-4B43-A2DB-EEBC6BF86161}" presName="Triangle" presStyleLbl="alignNode1" presStyleIdx="1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B455455F-A777-4486-90A2-D3880579512D}" type="pres">
      <dgm:prSet presAssocID="{01BA0189-D0A9-4652-BFE0-DF02785C1F9D}" presName="sibTrans" presStyleCnt="0"/>
      <dgm:spPr/>
    </dgm:pt>
    <dgm:pt modelId="{CBB32ABB-7F0A-4560-89C7-BF2C4218EF37}" type="pres">
      <dgm:prSet presAssocID="{01BA0189-D0A9-4652-BFE0-DF02785C1F9D}" presName="space" presStyleCnt="0"/>
      <dgm:spPr/>
    </dgm:pt>
    <dgm:pt modelId="{B6F806C7-26EE-4BE3-B7A7-98D55E5DE38C}" type="pres">
      <dgm:prSet presAssocID="{8BF8B8CF-0268-47EF-81ED-C28FD125AF6A}" presName="composite" presStyleCnt="0"/>
      <dgm:spPr/>
    </dgm:pt>
    <dgm:pt modelId="{9B0D996F-BA2A-488A-AC44-EDF28FBD83AA}" type="pres">
      <dgm:prSet presAssocID="{8BF8B8CF-0268-47EF-81ED-C28FD125AF6A}" presName="LShape" presStyleLbl="alignNode1" presStyleIdx="2" presStyleCnt="7" custScaleY="125508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56C886D3-EF6C-4B6D-B0B7-72240B718C62}" type="pres">
      <dgm:prSet presAssocID="{8BF8B8CF-0268-47EF-81ED-C28FD125AF6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B5DB7-F010-4D81-8F8D-826C4B144D99}" type="pres">
      <dgm:prSet presAssocID="{8BF8B8CF-0268-47EF-81ED-C28FD125AF6A}" presName="Triangle" presStyleLbl="alignNode1" presStyleIdx="3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0CED0DAA-B24A-4D04-A675-27152CC3BEC5}" type="pres">
      <dgm:prSet presAssocID="{E420A5BB-F23C-44DE-BE7E-66634B0CC396}" presName="sibTrans" presStyleCnt="0"/>
      <dgm:spPr/>
    </dgm:pt>
    <dgm:pt modelId="{D6362FB5-8304-4808-BB5D-647B638E959B}" type="pres">
      <dgm:prSet presAssocID="{E420A5BB-F23C-44DE-BE7E-66634B0CC396}" presName="space" presStyleCnt="0"/>
      <dgm:spPr/>
    </dgm:pt>
    <dgm:pt modelId="{229CBBEE-C9F2-43AD-AAAE-1B36906E1530}" type="pres">
      <dgm:prSet presAssocID="{6B20643F-CC20-4081-AA2F-D3620F3C709E}" presName="composite" presStyleCnt="0"/>
      <dgm:spPr/>
    </dgm:pt>
    <dgm:pt modelId="{EB79BE45-98CC-4A0F-A574-30EC5DA3BC61}" type="pres">
      <dgm:prSet presAssocID="{6B20643F-CC20-4081-AA2F-D3620F3C709E}" presName="LShape" presStyleLbl="alignNode1" presStyleIdx="4" presStyleCnt="7" custScaleY="129242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E3C2000F-BEC4-42E3-94CD-042FEEF3AB9D}" type="pres">
      <dgm:prSet presAssocID="{6B20643F-CC20-4081-AA2F-D3620F3C709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84A13-5B78-491C-AD2F-C4063E93441D}" type="pres">
      <dgm:prSet presAssocID="{6B20643F-CC20-4081-AA2F-D3620F3C709E}" presName="Triangle" presStyleLbl="alignNode1" presStyleIdx="5" presStyleCnt="7" custLinFactNeighborX="-3651" custLinFactNeighborY="-414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18880104-D3E2-4390-A6E7-01F7E41BB0C5}" type="pres">
      <dgm:prSet presAssocID="{DC993B27-3212-47D7-A1C7-E9BB3D8EB940}" presName="sibTrans" presStyleCnt="0"/>
      <dgm:spPr/>
    </dgm:pt>
    <dgm:pt modelId="{41454CDC-7432-4342-937D-11534032319F}" type="pres">
      <dgm:prSet presAssocID="{DC993B27-3212-47D7-A1C7-E9BB3D8EB940}" presName="space" presStyleCnt="0"/>
      <dgm:spPr/>
    </dgm:pt>
    <dgm:pt modelId="{E56DE007-ECA4-4969-B468-A990BD43A068}" type="pres">
      <dgm:prSet presAssocID="{E74FA46D-421E-41D2-8E18-07AD0DD9FB34}" presName="composite" presStyleCnt="0"/>
      <dgm:spPr/>
    </dgm:pt>
    <dgm:pt modelId="{D9CEFB35-603E-4B1D-B133-8035490D0C87}" type="pres">
      <dgm:prSet presAssocID="{E74FA46D-421E-41D2-8E18-07AD0DD9FB34}" presName="LShape" presStyleLbl="alignNode1" presStyleIdx="6" presStyleCnt="7" custScaleY="118014" custLinFactNeighborX="1852" custLinFactNeighborY="15539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6D5164A4-596C-46B3-B9AC-ABF4C9DAB5A0}" type="pres">
      <dgm:prSet presAssocID="{E74FA46D-421E-41D2-8E18-07AD0DD9FB34}" presName="ParentText" presStyleLbl="revTx" presStyleIdx="3" presStyleCnt="4" custLinFactNeighborX="2866" custLinFactNeighborY="12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E350F0-ACA9-4A17-8A6B-E66E5BDBC5B6}" srcId="{4F54AE70-E039-4349-B802-B5C1D6A6CA00}" destId="{CF88ABB0-63DD-4B43-A2DB-EEBC6BF86161}" srcOrd="0" destOrd="0" parTransId="{AB19DF46-FE21-409A-BD00-B75B65F55592}" sibTransId="{01BA0189-D0A9-4652-BFE0-DF02785C1F9D}"/>
    <dgm:cxn modelId="{1B8CF699-E177-4821-8448-2A07C98F5226}" type="presOf" srcId="{4F54AE70-E039-4349-B802-B5C1D6A6CA00}" destId="{E3274F60-B203-4BE6-8C6B-AA38D11E650A}" srcOrd="0" destOrd="0" presId="urn:microsoft.com/office/officeart/2009/3/layout/StepUpProcess"/>
    <dgm:cxn modelId="{31EAF6D7-0FBA-4D40-B5DD-6384AFC81E4B}" type="presOf" srcId="{8BF8B8CF-0268-47EF-81ED-C28FD125AF6A}" destId="{56C886D3-EF6C-4B6D-B0B7-72240B718C62}" srcOrd="0" destOrd="0" presId="urn:microsoft.com/office/officeart/2009/3/layout/StepUpProcess"/>
    <dgm:cxn modelId="{610FCDC1-74B0-41D4-ADA0-DDD7EFC77549}" type="presOf" srcId="{6B20643F-CC20-4081-AA2F-D3620F3C709E}" destId="{E3C2000F-BEC4-42E3-94CD-042FEEF3AB9D}" srcOrd="0" destOrd="0" presId="urn:microsoft.com/office/officeart/2009/3/layout/StepUpProcess"/>
    <dgm:cxn modelId="{0439E8CC-0F49-4BB5-8CE7-746B0EDF7BD0}" srcId="{4F54AE70-E039-4349-B802-B5C1D6A6CA00}" destId="{E74FA46D-421E-41D2-8E18-07AD0DD9FB34}" srcOrd="3" destOrd="0" parTransId="{C2635B5E-74B8-4297-9BFB-6DF2FD9C907B}" sibTransId="{4731E2AB-B2C5-4639-B908-358655686B18}"/>
    <dgm:cxn modelId="{D4535D47-F594-4596-85F6-4B1F38747AA4}" srcId="{4F54AE70-E039-4349-B802-B5C1D6A6CA00}" destId="{6B20643F-CC20-4081-AA2F-D3620F3C709E}" srcOrd="2" destOrd="0" parTransId="{9DEE8118-C32C-4A6A-BBE6-950CC262F65E}" sibTransId="{DC993B27-3212-47D7-A1C7-E9BB3D8EB940}"/>
    <dgm:cxn modelId="{8832F7F7-E332-45BA-B8C8-1AAC86246DD3}" type="presOf" srcId="{E74FA46D-421E-41D2-8E18-07AD0DD9FB34}" destId="{6D5164A4-596C-46B3-B9AC-ABF4C9DAB5A0}" srcOrd="0" destOrd="0" presId="urn:microsoft.com/office/officeart/2009/3/layout/StepUpProcess"/>
    <dgm:cxn modelId="{501DBFF4-BA57-4089-981E-2231E36D2F87}" type="presOf" srcId="{CF88ABB0-63DD-4B43-A2DB-EEBC6BF86161}" destId="{517D7FC0-D9B5-4154-8DC6-01B4FEFED1C8}" srcOrd="0" destOrd="0" presId="urn:microsoft.com/office/officeart/2009/3/layout/StepUpProcess"/>
    <dgm:cxn modelId="{E3B4D735-4DBB-46E2-BDD9-E3254A062011}" srcId="{4F54AE70-E039-4349-B802-B5C1D6A6CA00}" destId="{8BF8B8CF-0268-47EF-81ED-C28FD125AF6A}" srcOrd="1" destOrd="0" parTransId="{E3745BD8-74E8-471A-85FE-B918AD4A1296}" sibTransId="{E420A5BB-F23C-44DE-BE7E-66634B0CC396}"/>
    <dgm:cxn modelId="{73EDB94F-1387-4BF5-81F0-091944DEC62F}" type="presParOf" srcId="{E3274F60-B203-4BE6-8C6B-AA38D11E650A}" destId="{C1C6FCB1-4161-4455-8F45-1A8CC006EE01}" srcOrd="0" destOrd="0" presId="urn:microsoft.com/office/officeart/2009/3/layout/StepUpProcess"/>
    <dgm:cxn modelId="{2C93DF21-A248-4849-99F1-C955E5745490}" type="presParOf" srcId="{C1C6FCB1-4161-4455-8F45-1A8CC006EE01}" destId="{46769EAE-9786-45C1-8C57-E0FCE829D345}" srcOrd="0" destOrd="0" presId="urn:microsoft.com/office/officeart/2009/3/layout/StepUpProcess"/>
    <dgm:cxn modelId="{B6A184BE-3CC5-43FE-A6E4-EBBCC299835A}" type="presParOf" srcId="{C1C6FCB1-4161-4455-8F45-1A8CC006EE01}" destId="{517D7FC0-D9B5-4154-8DC6-01B4FEFED1C8}" srcOrd="1" destOrd="0" presId="urn:microsoft.com/office/officeart/2009/3/layout/StepUpProcess"/>
    <dgm:cxn modelId="{58CD9235-4296-4762-BD2A-174657F6F69C}" type="presParOf" srcId="{C1C6FCB1-4161-4455-8F45-1A8CC006EE01}" destId="{414ED2AA-C28C-4411-8674-09270A5D847D}" srcOrd="2" destOrd="0" presId="urn:microsoft.com/office/officeart/2009/3/layout/StepUpProcess"/>
    <dgm:cxn modelId="{1586C025-C1B1-478B-8713-24E86B24EF2A}" type="presParOf" srcId="{E3274F60-B203-4BE6-8C6B-AA38D11E650A}" destId="{B455455F-A777-4486-90A2-D3880579512D}" srcOrd="1" destOrd="0" presId="urn:microsoft.com/office/officeart/2009/3/layout/StepUpProcess"/>
    <dgm:cxn modelId="{DC5AA06B-33B0-463D-8AC7-B8CFDA26EA26}" type="presParOf" srcId="{B455455F-A777-4486-90A2-D3880579512D}" destId="{CBB32ABB-7F0A-4560-89C7-BF2C4218EF37}" srcOrd="0" destOrd="0" presId="urn:microsoft.com/office/officeart/2009/3/layout/StepUpProcess"/>
    <dgm:cxn modelId="{42A1C8C7-29C3-43E4-A324-50989528C042}" type="presParOf" srcId="{E3274F60-B203-4BE6-8C6B-AA38D11E650A}" destId="{B6F806C7-26EE-4BE3-B7A7-98D55E5DE38C}" srcOrd="2" destOrd="0" presId="urn:microsoft.com/office/officeart/2009/3/layout/StepUpProcess"/>
    <dgm:cxn modelId="{6CC2B68A-DC66-4177-85F8-ACE429782A04}" type="presParOf" srcId="{B6F806C7-26EE-4BE3-B7A7-98D55E5DE38C}" destId="{9B0D996F-BA2A-488A-AC44-EDF28FBD83AA}" srcOrd="0" destOrd="0" presId="urn:microsoft.com/office/officeart/2009/3/layout/StepUpProcess"/>
    <dgm:cxn modelId="{824D765E-5CB7-4DDA-8698-21BF979883D0}" type="presParOf" srcId="{B6F806C7-26EE-4BE3-B7A7-98D55E5DE38C}" destId="{56C886D3-EF6C-4B6D-B0B7-72240B718C62}" srcOrd="1" destOrd="0" presId="urn:microsoft.com/office/officeart/2009/3/layout/StepUpProcess"/>
    <dgm:cxn modelId="{A4E26B5F-8FAA-4486-8F93-560E3BCAE5AF}" type="presParOf" srcId="{B6F806C7-26EE-4BE3-B7A7-98D55E5DE38C}" destId="{27FB5DB7-F010-4D81-8F8D-826C4B144D99}" srcOrd="2" destOrd="0" presId="urn:microsoft.com/office/officeart/2009/3/layout/StepUpProcess"/>
    <dgm:cxn modelId="{EC9D18BB-B080-4182-A154-A717FC6A6AC8}" type="presParOf" srcId="{E3274F60-B203-4BE6-8C6B-AA38D11E650A}" destId="{0CED0DAA-B24A-4D04-A675-27152CC3BEC5}" srcOrd="3" destOrd="0" presId="urn:microsoft.com/office/officeart/2009/3/layout/StepUpProcess"/>
    <dgm:cxn modelId="{D48B5B41-AF4B-4250-8613-3208C0839804}" type="presParOf" srcId="{0CED0DAA-B24A-4D04-A675-27152CC3BEC5}" destId="{D6362FB5-8304-4808-BB5D-647B638E959B}" srcOrd="0" destOrd="0" presId="urn:microsoft.com/office/officeart/2009/3/layout/StepUpProcess"/>
    <dgm:cxn modelId="{256DBE3F-06AF-4747-B089-173D58F762DA}" type="presParOf" srcId="{E3274F60-B203-4BE6-8C6B-AA38D11E650A}" destId="{229CBBEE-C9F2-43AD-AAAE-1B36906E1530}" srcOrd="4" destOrd="0" presId="urn:microsoft.com/office/officeart/2009/3/layout/StepUpProcess"/>
    <dgm:cxn modelId="{BA3BA8D1-2BD0-48B4-A074-9401A283862B}" type="presParOf" srcId="{229CBBEE-C9F2-43AD-AAAE-1B36906E1530}" destId="{EB79BE45-98CC-4A0F-A574-30EC5DA3BC61}" srcOrd="0" destOrd="0" presId="urn:microsoft.com/office/officeart/2009/3/layout/StepUpProcess"/>
    <dgm:cxn modelId="{B543AC57-D2B8-4FC5-86C4-5BB025F8FE03}" type="presParOf" srcId="{229CBBEE-C9F2-43AD-AAAE-1B36906E1530}" destId="{E3C2000F-BEC4-42E3-94CD-042FEEF3AB9D}" srcOrd="1" destOrd="0" presId="urn:microsoft.com/office/officeart/2009/3/layout/StepUpProcess"/>
    <dgm:cxn modelId="{11235384-C8F8-44FA-9AE4-25F0B35A0FEF}" type="presParOf" srcId="{229CBBEE-C9F2-43AD-AAAE-1B36906E1530}" destId="{A3A84A13-5B78-491C-AD2F-C4063E93441D}" srcOrd="2" destOrd="0" presId="urn:microsoft.com/office/officeart/2009/3/layout/StepUpProcess"/>
    <dgm:cxn modelId="{2C636E08-7CF1-4682-AFBF-58B6866F46BC}" type="presParOf" srcId="{E3274F60-B203-4BE6-8C6B-AA38D11E650A}" destId="{18880104-D3E2-4390-A6E7-01F7E41BB0C5}" srcOrd="5" destOrd="0" presId="urn:microsoft.com/office/officeart/2009/3/layout/StepUpProcess"/>
    <dgm:cxn modelId="{C76C92F7-2A85-4127-8DA4-0F0E794932C8}" type="presParOf" srcId="{18880104-D3E2-4390-A6E7-01F7E41BB0C5}" destId="{41454CDC-7432-4342-937D-11534032319F}" srcOrd="0" destOrd="0" presId="urn:microsoft.com/office/officeart/2009/3/layout/StepUpProcess"/>
    <dgm:cxn modelId="{21812AA9-2374-4896-8393-876BC8565E68}" type="presParOf" srcId="{E3274F60-B203-4BE6-8C6B-AA38D11E650A}" destId="{E56DE007-ECA4-4969-B468-A990BD43A068}" srcOrd="6" destOrd="0" presId="urn:microsoft.com/office/officeart/2009/3/layout/StepUpProcess"/>
    <dgm:cxn modelId="{DEBED24A-F9F7-4AF0-A3C3-AF3CBC6FFFCF}" type="presParOf" srcId="{E56DE007-ECA4-4969-B468-A990BD43A068}" destId="{D9CEFB35-603E-4B1D-B133-8035490D0C87}" srcOrd="0" destOrd="0" presId="urn:microsoft.com/office/officeart/2009/3/layout/StepUpProcess"/>
    <dgm:cxn modelId="{B983A88C-5515-4DB2-878A-FD77186B9143}" type="presParOf" srcId="{E56DE007-ECA4-4969-B468-A990BD43A068}" destId="{6D5164A4-596C-46B3-B9AC-ABF4C9DAB5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E069F67A-F0D7-42E3-B332-298C41CBFCEB}" type="pres">
      <dgm:prSet presAssocID="{4D1B7EDF-DE6C-4B75-9F25-AC65DD89EBF9}" presName="composite" presStyleCnt="0"/>
      <dgm:spPr/>
      <dgm:t>
        <a:bodyPr/>
        <a:lstStyle/>
        <a:p>
          <a:endParaRPr lang="ru-RU"/>
        </a:p>
      </dgm:t>
    </dgm:pt>
    <dgm:pt modelId="{E6F8A4A8-DBE0-417C-9C0A-F7107A734348}" type="pres">
      <dgm:prSet presAssocID="{4D1B7EDF-DE6C-4B75-9F25-AC65DD89EBF9}" presName="Accent" presStyleLbl="alignAcc1" presStyleIdx="0" presStyleCnt="5"/>
      <dgm:spPr/>
      <dgm:t>
        <a:bodyPr/>
        <a:lstStyle/>
        <a:p>
          <a:endParaRPr lang="ru-RU"/>
        </a:p>
      </dgm:t>
    </dgm:pt>
    <dgm:pt modelId="{0084942A-0618-4F70-8885-A119685A42EA}" type="pres">
      <dgm:prSet presAssocID="{4D1B7EDF-DE6C-4B75-9F25-AC65DD89EBF9}" presName="Image" presStyleLbl="node1" presStyleIdx="0" presStyleCnt="5" custLinFactNeighborX="1288" custLinFactNeighborY="128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820C115-3E88-4F52-A0CD-970CE2943127}" type="pres">
      <dgm:prSet presAssocID="{4D1B7EDF-DE6C-4B75-9F25-AC65DD89EBF9}" presName="Child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FD89B-C3C3-4028-A16F-818122D8B1A9}" type="pres">
      <dgm:prSet presAssocID="{4D1B7EDF-DE6C-4B75-9F25-AC65DD89EBF9}" presName="Parent" presStyleLbl="alignNode1" presStyleIdx="0" presStyleCnt="5" custScaleX="97341" custScaleY="193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64335-CB86-4C6B-8DF8-8254A25C05F6}" type="pres">
      <dgm:prSet presAssocID="{0776A70A-C398-4333-A9FC-91D2E18BF11D}" presName="sibTrans" presStyleCnt="0"/>
      <dgm:spPr/>
      <dgm:t>
        <a:bodyPr/>
        <a:lstStyle/>
        <a:p>
          <a:endParaRPr lang="ru-RU"/>
        </a:p>
      </dgm:t>
    </dgm:pt>
    <dgm:pt modelId="{115EDDBF-B250-4D4F-955F-E9D052A5E611}" type="pres">
      <dgm:prSet presAssocID="{BF9A1481-66E3-4575-A53F-B6C22BEED88E}" presName="composite" presStyleCnt="0"/>
      <dgm:spPr/>
      <dgm:t>
        <a:bodyPr/>
        <a:lstStyle/>
        <a:p>
          <a:endParaRPr lang="ru-RU"/>
        </a:p>
      </dgm:t>
    </dgm:pt>
    <dgm:pt modelId="{9CD40AB3-9625-4B06-9572-877CFB10DC8F}" type="pres">
      <dgm:prSet presAssocID="{BF9A1481-66E3-4575-A53F-B6C22BEED88E}" presName="Accent" presStyleLbl="alignAcc1" presStyleIdx="1" presStyleCnt="5"/>
      <dgm:spPr/>
      <dgm:t>
        <a:bodyPr/>
        <a:lstStyle/>
        <a:p>
          <a:endParaRPr lang="ru-RU"/>
        </a:p>
      </dgm:t>
    </dgm:pt>
    <dgm:pt modelId="{11272F49-F2EF-4D53-A7B6-75553EA5C133}" type="pres">
      <dgm:prSet presAssocID="{BF9A1481-66E3-4575-A53F-B6C22BEED88E}" presName="Image" presStyleLbl="node1" presStyleIdx="1" presStyleCnt="5" custLinFactNeighborX="1645" custLinFactNeighborY="163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0DAF7B-93BA-4D8D-946A-2308A9A1CB65}" type="pres">
      <dgm:prSet presAssocID="{BF9A1481-66E3-4575-A53F-B6C22BEED88E}" presName="Child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CE24-8DC5-4472-9271-CC7FED2CA5F0}" type="pres">
      <dgm:prSet presAssocID="{BF9A1481-66E3-4575-A53F-B6C22BEED88E}" presName="Parent" presStyleLbl="alignNode1" presStyleIdx="1" presStyleCnt="5" custScaleX="107756" custScaleY="14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90C12-E22C-4951-9CF3-C1CE164A95E1}" type="pres">
      <dgm:prSet presAssocID="{C6603FFC-EE44-415A-AB46-74862EB61071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2" presStyleCnt="5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2" presStyleCnt="5" custLinFactNeighborX="548" custLinFactNeighborY="897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2" presStyleCnt="5" custScaleX="105528" custScaleY="187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3" presStyleCnt="5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3" presStyleCnt="5" custLinFactNeighborX="0" custLinFactNeighborY="1025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3" presStyleCnt="5" custScaleX="97950" custScaleY="186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4" presStyleCnt="5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4" presStyleCnt="5" custLinFactNeighborX="1437" custLinFactNeighborY="1153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4" presStyleCnt="5" custScaleX="93719" custScaleY="197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F0E06-4D34-47B5-9B02-4B802298E2A5}" srcId="{9269954C-D8E4-492A-B4F7-C21EA4C65AC4}" destId="{BF9A1481-66E3-4575-A53F-B6C22BEED88E}" srcOrd="1" destOrd="0" parTransId="{61053B88-63D4-45AD-B16B-C419C644D192}" sibTransId="{C6603FFC-EE44-415A-AB46-74862EB61071}"/>
    <dgm:cxn modelId="{9E0A81C5-93D5-4019-B5DF-E3F814F1330F}" type="presOf" srcId="{4D1B7EDF-DE6C-4B75-9F25-AC65DD89EBF9}" destId="{92AFD89B-C3C3-4028-A16F-818122D8B1A9}" srcOrd="0" destOrd="0" presId="urn:microsoft.com/office/officeart/2008/layout/TitlePictureLineup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D0572D5B-7C8B-47F9-95F4-5C2FE3A29A4E}" type="presOf" srcId="{BF9A1481-66E3-4575-A53F-B6C22BEED88E}" destId="{E58BCE24-8DC5-4472-9271-CC7FED2CA5F0}" srcOrd="0" destOrd="0" presId="urn:microsoft.com/office/officeart/2008/layout/TitlePictureLineup"/>
    <dgm:cxn modelId="{62EB4C15-E7D9-4782-A641-9FD52B31B1BF}" srcId="{9269954C-D8E4-492A-B4F7-C21EA4C65AC4}" destId="{D430D204-F976-4A74-B97D-72E79AF2204D}" srcOrd="4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2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3" destOrd="0" parTransId="{002FD060-D9F4-4C99-A108-465981AA62D3}" sibTransId="{4785806A-B38C-49A3-945C-4B871A7D60A4}"/>
    <dgm:cxn modelId="{92F771E5-0992-4579-A41D-8A982967C6B5}" type="presParOf" srcId="{D461392E-2837-49AF-A6B8-24BC3B1E85D1}" destId="{E069F67A-F0D7-42E3-B332-298C41CBFCEB}" srcOrd="0" destOrd="0" presId="urn:microsoft.com/office/officeart/2008/layout/TitlePictureLineup"/>
    <dgm:cxn modelId="{70E54E88-BA6F-4855-B604-7B7DE8A8F14C}" type="presParOf" srcId="{E069F67A-F0D7-42E3-B332-298C41CBFCEB}" destId="{E6F8A4A8-DBE0-417C-9C0A-F7107A734348}" srcOrd="0" destOrd="0" presId="urn:microsoft.com/office/officeart/2008/layout/TitlePictureLineup"/>
    <dgm:cxn modelId="{E65A8968-2D8E-4810-9C14-34F491A745FD}" type="presParOf" srcId="{E069F67A-F0D7-42E3-B332-298C41CBFCEB}" destId="{0084942A-0618-4F70-8885-A119685A42EA}" srcOrd="1" destOrd="0" presId="urn:microsoft.com/office/officeart/2008/layout/TitlePictureLineup"/>
    <dgm:cxn modelId="{0324E8AC-BC42-4057-A1C1-2E83153AC101}" type="presParOf" srcId="{E069F67A-F0D7-42E3-B332-298C41CBFCEB}" destId="{F820C115-3E88-4F52-A0CD-970CE2943127}" srcOrd="2" destOrd="0" presId="urn:microsoft.com/office/officeart/2008/layout/TitlePictureLineup"/>
    <dgm:cxn modelId="{ABC49D5F-A8A1-4821-BC60-492DC1EC99DD}" type="presParOf" srcId="{E069F67A-F0D7-42E3-B332-298C41CBFCEB}" destId="{92AFD89B-C3C3-4028-A16F-818122D8B1A9}" srcOrd="3" destOrd="0" presId="urn:microsoft.com/office/officeart/2008/layout/TitlePictureLineup"/>
    <dgm:cxn modelId="{CBD02D01-CA6B-4BAE-9E27-2D690D73C8E0}" type="presParOf" srcId="{D461392E-2837-49AF-A6B8-24BC3B1E85D1}" destId="{36564335-CB86-4C6B-8DF8-8254A25C05F6}" srcOrd="1" destOrd="0" presId="urn:microsoft.com/office/officeart/2008/layout/TitlePictureLineup"/>
    <dgm:cxn modelId="{6BA1D7FD-692F-4D3E-8A3F-311305F269C9}" type="presParOf" srcId="{D461392E-2837-49AF-A6B8-24BC3B1E85D1}" destId="{115EDDBF-B250-4D4F-955F-E9D052A5E611}" srcOrd="2" destOrd="0" presId="urn:microsoft.com/office/officeart/2008/layout/TitlePictureLineup"/>
    <dgm:cxn modelId="{CB41FCEF-370D-4FF0-B09E-2B60C9356127}" type="presParOf" srcId="{115EDDBF-B250-4D4F-955F-E9D052A5E611}" destId="{9CD40AB3-9625-4B06-9572-877CFB10DC8F}" srcOrd="0" destOrd="0" presId="urn:microsoft.com/office/officeart/2008/layout/TitlePictureLineup"/>
    <dgm:cxn modelId="{2893AD20-6709-4CD4-BA51-B7D67985DA15}" type="presParOf" srcId="{115EDDBF-B250-4D4F-955F-E9D052A5E611}" destId="{11272F49-F2EF-4D53-A7B6-75553EA5C133}" srcOrd="1" destOrd="0" presId="urn:microsoft.com/office/officeart/2008/layout/TitlePictureLineup"/>
    <dgm:cxn modelId="{C9A06C9E-ECE6-44B0-93F9-2B556CE540C2}" type="presParOf" srcId="{115EDDBF-B250-4D4F-955F-E9D052A5E611}" destId="{0A0DAF7B-93BA-4D8D-946A-2308A9A1CB65}" srcOrd="2" destOrd="0" presId="urn:microsoft.com/office/officeart/2008/layout/TitlePictureLineup"/>
    <dgm:cxn modelId="{F135E2E8-42E6-4E7C-A878-7995784D8CA0}" type="presParOf" srcId="{115EDDBF-B250-4D4F-955F-E9D052A5E611}" destId="{E58BCE24-8DC5-4472-9271-CC7FED2CA5F0}" srcOrd="3" destOrd="0" presId="urn:microsoft.com/office/officeart/2008/layout/TitlePictureLineup"/>
    <dgm:cxn modelId="{BFE7FA98-E00E-4F23-B76E-C1C5E29BE296}" type="presParOf" srcId="{D461392E-2837-49AF-A6B8-24BC3B1E85D1}" destId="{DCD90C12-E22C-4951-9CF3-C1CE164A95E1}" srcOrd="3" destOrd="0" presId="urn:microsoft.com/office/officeart/2008/layout/TitlePictureLineup"/>
    <dgm:cxn modelId="{69708A08-1AE5-43C5-9106-4579F0E8A2C2}" type="presParOf" srcId="{D461392E-2837-49AF-A6B8-24BC3B1E85D1}" destId="{250B6847-DBA1-49B5-B9AE-613236B9D6CC}" srcOrd="4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5" destOrd="0" presId="urn:microsoft.com/office/officeart/2008/layout/TitlePictureLineup"/>
    <dgm:cxn modelId="{F3E73AE0-2D72-4908-A838-30D80B15F080}" type="presParOf" srcId="{D461392E-2837-49AF-A6B8-24BC3B1E85D1}" destId="{6429EEE4-DD7E-41A1-B230-0C04553D134D}" srcOrd="6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7" destOrd="0" presId="urn:microsoft.com/office/officeart/2008/layout/TitlePictureLineup"/>
    <dgm:cxn modelId="{88383BDD-091E-4C95-BD5C-B60A3CDA18A8}" type="presParOf" srcId="{D461392E-2837-49AF-A6B8-24BC3B1E85D1}" destId="{63297748-C00B-4893-91EF-93E26F9DEC55}" srcOrd="8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5/8/layout/pList2" loCatId="picture" qsTypeId="urn:microsoft.com/office/officeart/2005/8/quickstyle/3d3" qsCatId="3D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0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.8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0.9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0.8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2 997.6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2 997.6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2 997.6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endParaRPr lang="ru-RU" sz="16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1 129.1</a:t>
          </a: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1 129.1</a:t>
          </a: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1 129.1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0.7</a:t>
          </a:r>
          <a:endParaRPr lang="en-US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6E06B4F0-5F40-4F04-BBCD-A62588262EA7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1 186.3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1 186.3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1 186.3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16432-A103-4806-A7A0-5DC1A7670CDC}" type="sibTrans" cxnId="{64C29C55-65F5-4736-AE40-1A6D8D829B8B}">
      <dgm:prSet/>
      <dgm:spPr/>
      <dgm:t>
        <a:bodyPr/>
        <a:lstStyle/>
        <a:p>
          <a:endParaRPr lang="ru-RU"/>
        </a:p>
      </dgm:t>
    </dgm:pt>
    <dgm:pt modelId="{0F62C6B7-A838-4051-A768-4FBCBF1BC18E}" type="parTrans" cxnId="{64C29C55-65F5-4736-AE40-1A6D8D829B8B}">
      <dgm:prSet/>
      <dgm:spPr/>
      <dgm:t>
        <a:bodyPr/>
        <a:lstStyle/>
        <a:p>
          <a:endParaRPr lang="ru-RU"/>
        </a:p>
      </dgm:t>
    </dgm:pt>
    <dgm:pt modelId="{BE7C15F6-3A51-4D5F-BE47-43429DA58CF8}" type="pres">
      <dgm:prSet presAssocID="{24FF7459-49F2-43A7-94C5-9C00D9A341DE}" presName="Name0" presStyleCnt="0">
        <dgm:presLayoutVars>
          <dgm:dir/>
          <dgm:resizeHandles val="exact"/>
        </dgm:presLayoutVars>
      </dgm:prSet>
      <dgm:spPr/>
    </dgm:pt>
    <dgm:pt modelId="{1AE6A1BC-39AF-40DF-B6F2-5EDDFD031C81}" type="pres">
      <dgm:prSet presAssocID="{24FF7459-49F2-43A7-94C5-9C00D9A341DE}" presName="bkgdShp" presStyleLbl="alignAccFollowNode1" presStyleIdx="0" presStyleCnt="1" custLinFactNeighborX="496" custLinFactNeighborY="5477"/>
      <dgm:spPr/>
    </dgm:pt>
    <dgm:pt modelId="{7D976293-F361-45C2-91A6-07487F8F736A}" type="pres">
      <dgm:prSet presAssocID="{24FF7459-49F2-43A7-94C5-9C00D9A341DE}" presName="linComp" presStyleCnt="0"/>
      <dgm:spPr/>
    </dgm:pt>
    <dgm:pt modelId="{90775808-C5A4-4840-8C62-1DD5E9652F29}" type="pres">
      <dgm:prSet presAssocID="{CF32F85B-5E8F-4719-BAE6-B787EB9BE099}" presName="compNode" presStyleCnt="0"/>
      <dgm:spPr/>
    </dgm:pt>
    <dgm:pt modelId="{56ACA058-BBC7-433B-A32E-0B0A3E913CAB}" type="pres">
      <dgm:prSet presAssocID="{CF32F85B-5E8F-4719-BAE6-B787EB9BE0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36EA2-99B8-4562-ABCF-93B0F7557C34}" type="pres">
      <dgm:prSet presAssocID="{CF32F85B-5E8F-4719-BAE6-B787EB9BE099}" presName="invisiNode" presStyleLbl="node1" presStyleIdx="0" presStyleCnt="5"/>
      <dgm:spPr/>
    </dgm:pt>
    <dgm:pt modelId="{FC32C486-6691-43F1-8670-F9F3E812BDE2}" type="pres">
      <dgm:prSet presAssocID="{CF32F85B-5E8F-4719-BAE6-B787EB9BE099}" presName="imagNode" presStyleLbl="fgImgPlace1" presStyleIdx="0" presStyleCnt="5" custLinFactNeighborX="-998" custLinFactNeighborY="-10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C46472D-71BA-46A4-835B-5CC5B962D52E}" type="pres">
      <dgm:prSet presAssocID="{0E791B2E-0EEC-49B0-AC04-EC54633379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63A243-0369-4779-B658-2B1523A19097}" type="pres">
      <dgm:prSet presAssocID="{798F467C-A45E-46FC-8D28-CF1EC3F48AEF}" presName="compNode" presStyleCnt="0"/>
      <dgm:spPr/>
    </dgm:pt>
    <dgm:pt modelId="{4379E945-DDE5-4660-BC8D-4EF1A215F694}" type="pres">
      <dgm:prSet presAssocID="{798F467C-A45E-46FC-8D28-CF1EC3F48AE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368F7-A3BE-4B31-B7C1-D41D4AC6EE83}" type="pres">
      <dgm:prSet presAssocID="{798F467C-A45E-46FC-8D28-CF1EC3F48AEF}" presName="invisiNode" presStyleLbl="node1" presStyleIdx="1" presStyleCnt="5"/>
      <dgm:spPr/>
    </dgm:pt>
    <dgm:pt modelId="{1A5F1369-F9B3-4D03-A424-6442EA307F50}" type="pres">
      <dgm:prSet presAssocID="{798F467C-A45E-46FC-8D28-CF1EC3F48AEF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1234D1-4451-4F79-B6D2-B5AE3049B094}" type="pres">
      <dgm:prSet presAssocID="{1554F44D-FBEE-4E50-A4FF-AA37401C5F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2990B8-1BEE-4621-8FDF-534E2AE82C0E}" type="pres">
      <dgm:prSet presAssocID="{87759534-FBD3-4498-8F5B-A50FCF4ED897}" presName="compNode" presStyleCnt="0"/>
      <dgm:spPr/>
    </dgm:pt>
    <dgm:pt modelId="{6289D9E1-0ACF-4175-AB3D-B8070D62D3A3}" type="pres">
      <dgm:prSet presAssocID="{87759534-FBD3-4498-8F5B-A50FCF4ED897}" presName="node" presStyleLbl="node1" presStyleIdx="2" presStyleCnt="5" custLinFactNeighborX="2575" custLinFactNeighborY="-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F7AEF-B97C-44DD-AB34-3A29EAD96E8B}" type="pres">
      <dgm:prSet presAssocID="{87759534-FBD3-4498-8F5B-A50FCF4ED897}" presName="invisiNode" presStyleLbl="node1" presStyleIdx="2" presStyleCnt="5"/>
      <dgm:spPr/>
    </dgm:pt>
    <dgm:pt modelId="{1C35EE4E-02AE-4D9D-A410-6FEE4855E556}" type="pres">
      <dgm:prSet presAssocID="{87759534-FBD3-4498-8F5B-A50FCF4ED897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7C17D9F-CB65-4903-BD32-62EB8899A9A0}" type="pres">
      <dgm:prSet presAssocID="{94850042-8815-49D6-B056-2DF9DE81813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4152C8-7317-4BEE-985F-718B38F58DEC}" type="pres">
      <dgm:prSet presAssocID="{6E06B4F0-5F40-4F04-BBCD-A62588262EA7}" presName="compNode" presStyleCnt="0"/>
      <dgm:spPr/>
    </dgm:pt>
    <dgm:pt modelId="{E61E90FA-44AC-4D8A-BFB5-C4D29EF8CF23}" type="pres">
      <dgm:prSet presAssocID="{6E06B4F0-5F40-4F04-BBCD-A62588262E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AD1FB-DAAA-4C8F-9642-CD28C5625D17}" type="pres">
      <dgm:prSet presAssocID="{6E06B4F0-5F40-4F04-BBCD-A62588262EA7}" presName="invisiNode" presStyleLbl="node1" presStyleIdx="3" presStyleCnt="5"/>
      <dgm:spPr/>
    </dgm:pt>
    <dgm:pt modelId="{A5A78FDE-390C-4348-9E30-DDA8976E2157}" type="pres">
      <dgm:prSet presAssocID="{6E06B4F0-5F40-4F04-BBCD-A62588262EA7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758F226-2BB9-421A-96C5-B0754057DCF1}" type="pres">
      <dgm:prSet presAssocID="{79016432-A103-4806-A7A0-5DC1A7670C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AC1E73-3EF6-41FA-928B-E0D239C34551}" type="pres">
      <dgm:prSet presAssocID="{EEAC7958-B643-4629-BACE-C36F38BE1D92}" presName="compNode" presStyleCnt="0"/>
      <dgm:spPr/>
    </dgm:pt>
    <dgm:pt modelId="{645C8E42-DDD9-4D9F-97BB-C90CBF500CED}" type="pres">
      <dgm:prSet presAssocID="{EEAC7958-B643-4629-BACE-C36F38BE1D92}" presName="node" presStyleLbl="node1" presStyleIdx="4" presStyleCnt="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D752D-62B0-4496-B7A3-EE513FC14D1D}" type="pres">
      <dgm:prSet presAssocID="{EEAC7958-B643-4629-BACE-C36F38BE1D92}" presName="invisiNode" presStyleLbl="node1" presStyleIdx="4" presStyleCnt="5"/>
      <dgm:spPr/>
    </dgm:pt>
    <dgm:pt modelId="{241A3AE7-E3D1-4901-858B-7DD8FFA87317}" type="pres">
      <dgm:prSet presAssocID="{EEAC7958-B643-4629-BACE-C36F38BE1D92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81CEEE41-5709-434E-8A46-1682A9AB94FD}" srcId="{24FF7459-49F2-43A7-94C5-9C00D9A341DE}" destId="{EEAC7958-B643-4629-BACE-C36F38BE1D92}" srcOrd="4" destOrd="0" parTransId="{585735F1-CF14-416B-9916-09D2C73941DA}" sibTransId="{015ACDB9-F18C-46F6-9751-133EA2F03270}"/>
    <dgm:cxn modelId="{607F40C0-2A0E-4320-AD1E-E84EF27CC46B}" type="presOf" srcId="{0E791B2E-0EEC-49B0-AC04-EC5463337963}" destId="{6C46472D-71BA-46A4-835B-5CC5B962D52E}" srcOrd="0" destOrd="0" presId="urn:microsoft.com/office/officeart/2005/8/layout/pList2"/>
    <dgm:cxn modelId="{CCA0A9B8-86A3-49ED-B82E-BA286B1B7C19}" type="presOf" srcId="{EEAC7958-B643-4629-BACE-C36F38BE1D92}" destId="{645C8E42-DDD9-4D9F-97BB-C90CBF500CED}" srcOrd="0" destOrd="0" presId="urn:microsoft.com/office/officeart/2005/8/layout/pList2"/>
    <dgm:cxn modelId="{BCC2889F-E215-41FF-858B-70344817F3CF}" type="presOf" srcId="{1554F44D-FBEE-4E50-A4FF-AA37401C5F0A}" destId="{A61234D1-4451-4F79-B6D2-B5AE3049B094}" srcOrd="0" destOrd="0" presId="urn:microsoft.com/office/officeart/2005/8/layout/pList2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7BF80069-1332-409D-B01F-9522F5933D61}" type="presOf" srcId="{79016432-A103-4806-A7A0-5DC1A7670CDC}" destId="{C758F226-2BB9-421A-96C5-B0754057DCF1}" srcOrd="0" destOrd="0" presId="urn:microsoft.com/office/officeart/2005/8/layout/pList2"/>
    <dgm:cxn modelId="{63D87074-F27A-40B1-87CF-50FE773CD9EF}" type="presOf" srcId="{6E06B4F0-5F40-4F04-BBCD-A62588262EA7}" destId="{E61E90FA-44AC-4D8A-BFB5-C4D29EF8CF23}" srcOrd="0" destOrd="0" presId="urn:microsoft.com/office/officeart/2005/8/layout/pList2"/>
    <dgm:cxn modelId="{A5415B86-75F3-479F-B31E-E4B01A403E3F}" type="presOf" srcId="{24FF7459-49F2-43A7-94C5-9C00D9A341DE}" destId="{BE7C15F6-3A51-4D5F-BE47-43429DA58CF8}" srcOrd="0" destOrd="0" presId="urn:microsoft.com/office/officeart/2005/8/layout/pList2"/>
    <dgm:cxn modelId="{64C29C55-65F5-4736-AE40-1A6D8D829B8B}" srcId="{24FF7459-49F2-43A7-94C5-9C00D9A341DE}" destId="{6E06B4F0-5F40-4F04-BBCD-A62588262EA7}" srcOrd="3" destOrd="0" parTransId="{0F62C6B7-A838-4051-A768-4FBCBF1BC18E}" sibTransId="{79016432-A103-4806-A7A0-5DC1A7670CDC}"/>
    <dgm:cxn modelId="{7637A7C6-9E85-4728-84E0-6831AB65E71F}" type="presOf" srcId="{CF32F85B-5E8F-4719-BAE6-B787EB9BE099}" destId="{56ACA058-BBC7-433B-A32E-0B0A3E913CAB}" srcOrd="0" destOrd="0" presId="urn:microsoft.com/office/officeart/2005/8/layout/pList2"/>
    <dgm:cxn modelId="{20C3C854-9C5F-41FF-9456-B989A6B3C93F}" type="presOf" srcId="{87759534-FBD3-4498-8F5B-A50FCF4ED897}" destId="{6289D9E1-0ACF-4175-AB3D-B8070D62D3A3}" srcOrd="0" destOrd="0" presId="urn:microsoft.com/office/officeart/2005/8/layout/pList2"/>
    <dgm:cxn modelId="{A6860D7A-C0B1-482C-9102-78008FDC56CF}" type="presOf" srcId="{94850042-8815-49D6-B056-2DF9DE81813E}" destId="{37C17D9F-CB65-4903-BD32-62EB8899A9A0}" srcOrd="0" destOrd="0" presId="urn:microsoft.com/office/officeart/2005/8/layout/pList2"/>
    <dgm:cxn modelId="{43212E41-81D5-4519-BA53-D32FCA111DCD}" type="presOf" srcId="{798F467C-A45E-46FC-8D28-CF1EC3F48AEF}" destId="{4379E945-DDE5-4660-BC8D-4EF1A215F694}" srcOrd="0" destOrd="0" presId="urn:microsoft.com/office/officeart/2005/8/layout/pList2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5F86155F-22D2-493C-A087-D4033D12E5E4}" type="presParOf" srcId="{BE7C15F6-3A51-4D5F-BE47-43429DA58CF8}" destId="{1AE6A1BC-39AF-40DF-B6F2-5EDDFD031C81}" srcOrd="0" destOrd="0" presId="urn:microsoft.com/office/officeart/2005/8/layout/pList2"/>
    <dgm:cxn modelId="{3B245C01-EFEC-49C5-A902-0D050FE21F2B}" type="presParOf" srcId="{BE7C15F6-3A51-4D5F-BE47-43429DA58CF8}" destId="{7D976293-F361-45C2-91A6-07487F8F736A}" srcOrd="1" destOrd="0" presId="urn:microsoft.com/office/officeart/2005/8/layout/pList2"/>
    <dgm:cxn modelId="{915D9562-14F9-4681-9CAD-2BBEE42A3C09}" type="presParOf" srcId="{7D976293-F361-45C2-91A6-07487F8F736A}" destId="{90775808-C5A4-4840-8C62-1DD5E9652F29}" srcOrd="0" destOrd="0" presId="urn:microsoft.com/office/officeart/2005/8/layout/pList2"/>
    <dgm:cxn modelId="{F8AC6038-93AB-4700-94FB-8C783F4A32BC}" type="presParOf" srcId="{90775808-C5A4-4840-8C62-1DD5E9652F29}" destId="{56ACA058-BBC7-433B-A32E-0B0A3E913CAB}" srcOrd="0" destOrd="0" presId="urn:microsoft.com/office/officeart/2005/8/layout/pList2"/>
    <dgm:cxn modelId="{A008E2B4-35EB-484F-86A3-DD5875ABF700}" type="presParOf" srcId="{90775808-C5A4-4840-8C62-1DD5E9652F29}" destId="{AC536EA2-99B8-4562-ABCF-93B0F7557C34}" srcOrd="1" destOrd="0" presId="urn:microsoft.com/office/officeart/2005/8/layout/pList2"/>
    <dgm:cxn modelId="{8177370A-C430-494A-99F5-941334F4CC39}" type="presParOf" srcId="{90775808-C5A4-4840-8C62-1DD5E9652F29}" destId="{FC32C486-6691-43F1-8670-F9F3E812BDE2}" srcOrd="2" destOrd="0" presId="urn:microsoft.com/office/officeart/2005/8/layout/pList2"/>
    <dgm:cxn modelId="{8B4670FD-F7F8-4803-B86B-F1F28BBAB028}" type="presParOf" srcId="{7D976293-F361-45C2-91A6-07487F8F736A}" destId="{6C46472D-71BA-46A4-835B-5CC5B962D52E}" srcOrd="1" destOrd="0" presId="urn:microsoft.com/office/officeart/2005/8/layout/pList2"/>
    <dgm:cxn modelId="{3A4DED93-45D2-4722-A544-31D21D593893}" type="presParOf" srcId="{7D976293-F361-45C2-91A6-07487F8F736A}" destId="{2563A243-0369-4779-B658-2B1523A19097}" srcOrd="2" destOrd="0" presId="urn:microsoft.com/office/officeart/2005/8/layout/pList2"/>
    <dgm:cxn modelId="{AE666C1C-0904-49E6-BEB1-5AB440B39562}" type="presParOf" srcId="{2563A243-0369-4779-B658-2B1523A19097}" destId="{4379E945-DDE5-4660-BC8D-4EF1A215F694}" srcOrd="0" destOrd="0" presId="urn:microsoft.com/office/officeart/2005/8/layout/pList2"/>
    <dgm:cxn modelId="{F41B93AE-88AA-4616-B7E4-03DBC4EE7D91}" type="presParOf" srcId="{2563A243-0369-4779-B658-2B1523A19097}" destId="{B0A368F7-A3BE-4B31-B7C1-D41D4AC6EE83}" srcOrd="1" destOrd="0" presId="urn:microsoft.com/office/officeart/2005/8/layout/pList2"/>
    <dgm:cxn modelId="{318B264A-759B-4C31-8868-E48754C959D5}" type="presParOf" srcId="{2563A243-0369-4779-B658-2B1523A19097}" destId="{1A5F1369-F9B3-4D03-A424-6442EA307F50}" srcOrd="2" destOrd="0" presId="urn:microsoft.com/office/officeart/2005/8/layout/pList2"/>
    <dgm:cxn modelId="{F47F23E0-990C-4824-B329-0B8855B4608B}" type="presParOf" srcId="{7D976293-F361-45C2-91A6-07487F8F736A}" destId="{A61234D1-4451-4F79-B6D2-B5AE3049B094}" srcOrd="3" destOrd="0" presId="urn:microsoft.com/office/officeart/2005/8/layout/pList2"/>
    <dgm:cxn modelId="{EDD4A03B-F522-4C17-8B33-D05D8EA0043D}" type="presParOf" srcId="{7D976293-F361-45C2-91A6-07487F8F736A}" destId="{AE2990B8-1BEE-4621-8FDF-534E2AE82C0E}" srcOrd="4" destOrd="0" presId="urn:microsoft.com/office/officeart/2005/8/layout/pList2"/>
    <dgm:cxn modelId="{6CEF9505-50FB-49C3-AA41-4E6C066EC1C7}" type="presParOf" srcId="{AE2990B8-1BEE-4621-8FDF-534E2AE82C0E}" destId="{6289D9E1-0ACF-4175-AB3D-B8070D62D3A3}" srcOrd="0" destOrd="0" presId="urn:microsoft.com/office/officeart/2005/8/layout/pList2"/>
    <dgm:cxn modelId="{B83FF4F1-48E6-4297-9668-02F899AFCC6D}" type="presParOf" srcId="{AE2990B8-1BEE-4621-8FDF-534E2AE82C0E}" destId="{232F7AEF-B97C-44DD-AB34-3A29EAD96E8B}" srcOrd="1" destOrd="0" presId="urn:microsoft.com/office/officeart/2005/8/layout/pList2"/>
    <dgm:cxn modelId="{22102B43-ED81-4543-A231-530B75B583F7}" type="presParOf" srcId="{AE2990B8-1BEE-4621-8FDF-534E2AE82C0E}" destId="{1C35EE4E-02AE-4D9D-A410-6FEE4855E556}" srcOrd="2" destOrd="0" presId="urn:microsoft.com/office/officeart/2005/8/layout/pList2"/>
    <dgm:cxn modelId="{2DBD6E7C-BED5-4C31-88CF-E396CCA127DC}" type="presParOf" srcId="{7D976293-F361-45C2-91A6-07487F8F736A}" destId="{37C17D9F-CB65-4903-BD32-62EB8899A9A0}" srcOrd="5" destOrd="0" presId="urn:microsoft.com/office/officeart/2005/8/layout/pList2"/>
    <dgm:cxn modelId="{C6C3CFD9-F690-4249-973A-DC1A92F2D3B2}" type="presParOf" srcId="{7D976293-F361-45C2-91A6-07487F8F736A}" destId="{014152C8-7317-4BEE-985F-718B38F58DEC}" srcOrd="6" destOrd="0" presId="urn:microsoft.com/office/officeart/2005/8/layout/pList2"/>
    <dgm:cxn modelId="{82C19800-62D2-4F14-A9B5-6F145B529A9A}" type="presParOf" srcId="{014152C8-7317-4BEE-985F-718B38F58DEC}" destId="{E61E90FA-44AC-4D8A-BFB5-C4D29EF8CF23}" srcOrd="0" destOrd="0" presId="urn:microsoft.com/office/officeart/2005/8/layout/pList2"/>
    <dgm:cxn modelId="{CE4A753B-BB86-48AA-B664-3318F05D54ED}" type="presParOf" srcId="{014152C8-7317-4BEE-985F-718B38F58DEC}" destId="{45EAD1FB-DAAA-4C8F-9642-CD28C5625D17}" srcOrd="1" destOrd="0" presId="urn:microsoft.com/office/officeart/2005/8/layout/pList2"/>
    <dgm:cxn modelId="{A3AD6C2D-4390-4128-9244-65B74B04F2B8}" type="presParOf" srcId="{014152C8-7317-4BEE-985F-718B38F58DEC}" destId="{A5A78FDE-390C-4348-9E30-DDA8976E2157}" srcOrd="2" destOrd="0" presId="urn:microsoft.com/office/officeart/2005/8/layout/pList2"/>
    <dgm:cxn modelId="{A36FC0E9-80A9-4575-AFBD-CC77D9C01741}" type="presParOf" srcId="{7D976293-F361-45C2-91A6-07487F8F736A}" destId="{C758F226-2BB9-421A-96C5-B0754057DCF1}" srcOrd="7" destOrd="0" presId="urn:microsoft.com/office/officeart/2005/8/layout/pList2"/>
    <dgm:cxn modelId="{87EED41F-142C-4A40-AB24-9C9652042F6C}" type="presParOf" srcId="{7D976293-F361-45C2-91A6-07487F8F736A}" destId="{98AC1E73-3EF6-41FA-928B-E0D239C34551}" srcOrd="8" destOrd="0" presId="urn:microsoft.com/office/officeart/2005/8/layout/pList2"/>
    <dgm:cxn modelId="{ADA28B12-4DAD-4FDC-9123-78B87266D5F1}" type="presParOf" srcId="{98AC1E73-3EF6-41FA-928B-E0D239C34551}" destId="{645C8E42-DDD9-4D9F-97BB-C90CBF500CED}" srcOrd="0" destOrd="0" presId="urn:microsoft.com/office/officeart/2005/8/layout/pList2"/>
    <dgm:cxn modelId="{E5202288-2768-4454-9651-0E99C260EB2E}" type="presParOf" srcId="{98AC1E73-3EF6-41FA-928B-E0D239C34551}" destId="{54FD752D-62B0-4496-B7A3-EE513FC14D1D}" srcOrd="1" destOrd="0" presId="urn:microsoft.com/office/officeart/2005/8/layout/pList2"/>
    <dgm:cxn modelId="{6E17F162-01EE-4434-B131-34EB06ED6BAA}" type="presParOf" srcId="{98AC1E73-3EF6-41FA-928B-E0D239C34551}" destId="{241A3AE7-E3D1-4901-858B-7DD8FFA8731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rgbClr val="CC99FF"/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rgbClr val="CC99FF"/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E069F67A-F0D7-42E3-B332-298C41CBFCEB}" type="pres">
      <dgm:prSet presAssocID="{4D1B7EDF-DE6C-4B75-9F25-AC65DD89EBF9}" presName="composite" presStyleCnt="0"/>
      <dgm:spPr/>
      <dgm:t>
        <a:bodyPr/>
        <a:lstStyle/>
        <a:p>
          <a:endParaRPr lang="ru-RU"/>
        </a:p>
      </dgm:t>
    </dgm:pt>
    <dgm:pt modelId="{E6F8A4A8-DBE0-417C-9C0A-F7107A734348}" type="pres">
      <dgm:prSet presAssocID="{4D1B7EDF-DE6C-4B75-9F25-AC65DD89EBF9}" presName="Accent" presStyleLbl="alignAcc1" presStyleIdx="0" presStyleCnt="4"/>
      <dgm:spPr/>
      <dgm:t>
        <a:bodyPr/>
        <a:lstStyle/>
        <a:p>
          <a:endParaRPr lang="ru-RU"/>
        </a:p>
      </dgm:t>
    </dgm:pt>
    <dgm:pt modelId="{0084942A-0618-4F70-8885-A119685A42EA}" type="pres">
      <dgm:prSet presAssocID="{4D1B7EDF-DE6C-4B75-9F25-AC65DD89EBF9}" presName="Image" presStyleLbl="node1" presStyleIdx="0" presStyleCnt="4" custLinFactNeighborX="-3605" custLinFactNeighborY="1096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820C115-3E88-4F52-A0CD-970CE2943127}" type="pres">
      <dgm:prSet presAssocID="{4D1B7EDF-DE6C-4B75-9F25-AC65DD89EBF9}" presName="Child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FD89B-C3C3-4028-A16F-818122D8B1A9}" type="pres">
      <dgm:prSet presAssocID="{4D1B7EDF-DE6C-4B75-9F25-AC65DD89EBF9}" presName="Parent" presStyleLbl="alignNode1" presStyleIdx="0" presStyleCnt="4" custScaleX="97341" custScaleY="193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64335-CB86-4C6B-8DF8-8254A25C05F6}" type="pres">
      <dgm:prSet presAssocID="{0776A70A-C398-4333-A9FC-91D2E18BF11D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1" presStyleCnt="4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1" presStyleCnt="4" custLinFactNeighborX="548" custLinFactNeighborY="89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1" presStyleCnt="4" custScaleX="105528" custScaleY="187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2" presStyleCnt="4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2" presStyleCnt="4" custLinFactNeighborX="0" custLinFactNeighborY="1025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2" presStyleCnt="4" custScaleX="97950" custScaleY="186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3" presStyleCnt="4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3" presStyleCnt="4" custLinFactNeighborX="1437" custLinFactNeighborY="1153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3" presStyleCnt="4" custScaleX="93719" custScaleY="197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A81C5-93D5-4019-B5DF-E3F814F1330F}" type="presOf" srcId="{4D1B7EDF-DE6C-4B75-9F25-AC65DD89EBF9}" destId="{92AFD89B-C3C3-4028-A16F-818122D8B1A9}" srcOrd="0" destOrd="0" presId="urn:microsoft.com/office/officeart/2008/layout/TitlePictureLineup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62EB4C15-E7D9-4782-A641-9FD52B31B1BF}" srcId="{9269954C-D8E4-492A-B4F7-C21EA4C65AC4}" destId="{D430D204-F976-4A74-B97D-72E79AF2204D}" srcOrd="3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1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2" destOrd="0" parTransId="{002FD060-D9F4-4C99-A108-465981AA62D3}" sibTransId="{4785806A-B38C-49A3-945C-4B871A7D60A4}"/>
    <dgm:cxn modelId="{92F771E5-0992-4579-A41D-8A982967C6B5}" type="presParOf" srcId="{D461392E-2837-49AF-A6B8-24BC3B1E85D1}" destId="{E069F67A-F0D7-42E3-B332-298C41CBFCEB}" srcOrd="0" destOrd="0" presId="urn:microsoft.com/office/officeart/2008/layout/TitlePictureLineup"/>
    <dgm:cxn modelId="{70E54E88-BA6F-4855-B604-7B7DE8A8F14C}" type="presParOf" srcId="{E069F67A-F0D7-42E3-B332-298C41CBFCEB}" destId="{E6F8A4A8-DBE0-417C-9C0A-F7107A734348}" srcOrd="0" destOrd="0" presId="urn:microsoft.com/office/officeart/2008/layout/TitlePictureLineup"/>
    <dgm:cxn modelId="{E65A8968-2D8E-4810-9C14-34F491A745FD}" type="presParOf" srcId="{E069F67A-F0D7-42E3-B332-298C41CBFCEB}" destId="{0084942A-0618-4F70-8885-A119685A42EA}" srcOrd="1" destOrd="0" presId="urn:microsoft.com/office/officeart/2008/layout/TitlePictureLineup"/>
    <dgm:cxn modelId="{0324E8AC-BC42-4057-A1C1-2E83153AC101}" type="presParOf" srcId="{E069F67A-F0D7-42E3-B332-298C41CBFCEB}" destId="{F820C115-3E88-4F52-A0CD-970CE2943127}" srcOrd="2" destOrd="0" presId="urn:microsoft.com/office/officeart/2008/layout/TitlePictureLineup"/>
    <dgm:cxn modelId="{ABC49D5F-A8A1-4821-BC60-492DC1EC99DD}" type="presParOf" srcId="{E069F67A-F0D7-42E3-B332-298C41CBFCEB}" destId="{92AFD89B-C3C3-4028-A16F-818122D8B1A9}" srcOrd="3" destOrd="0" presId="urn:microsoft.com/office/officeart/2008/layout/TitlePictureLineup"/>
    <dgm:cxn modelId="{CBD02D01-CA6B-4BAE-9E27-2D690D73C8E0}" type="presParOf" srcId="{D461392E-2837-49AF-A6B8-24BC3B1E85D1}" destId="{36564335-CB86-4C6B-8DF8-8254A25C05F6}" srcOrd="1" destOrd="0" presId="urn:microsoft.com/office/officeart/2008/layout/TitlePictureLineup"/>
    <dgm:cxn modelId="{69708A08-1AE5-43C5-9106-4579F0E8A2C2}" type="presParOf" srcId="{D461392E-2837-49AF-A6B8-24BC3B1E85D1}" destId="{250B6847-DBA1-49B5-B9AE-613236B9D6CC}" srcOrd="2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3" destOrd="0" presId="urn:microsoft.com/office/officeart/2008/layout/TitlePictureLineup"/>
    <dgm:cxn modelId="{F3E73AE0-2D72-4908-A838-30D80B15F080}" type="presParOf" srcId="{D461392E-2837-49AF-A6B8-24BC3B1E85D1}" destId="{6429EEE4-DD7E-41A1-B230-0C04553D134D}" srcOrd="4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5" destOrd="0" presId="urn:microsoft.com/office/officeart/2008/layout/TitlePictureLineup"/>
    <dgm:cxn modelId="{88383BDD-091E-4C95-BD5C-B60A3CDA18A8}" type="presParOf" srcId="{D461392E-2837-49AF-A6B8-24BC3B1E85D1}" destId="{63297748-C00B-4893-91EF-93E26F9DEC55}" srcOrd="6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84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1" custScaleX="96151" custScaleY="98806" custLinFactNeighborX="4182" custLinFactNeighborY="-12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DFE12033-F01F-44E0-A4F3-4AE61B679563}" type="presParOf" srcId="{A0301953-E3FF-40C9-A83B-34E4F8F736C4}" destId="{D078EED4-A74C-481C-BF09-C16612F9F6AF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98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NeighborX="25922" custLinFactNeighborY="5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29B8E-7849-4711-BDFA-5EA7E44B252F}">
      <dsp:nvSpPr>
        <dsp:cNvPr id="0" name=""/>
        <dsp:cNvSpPr/>
      </dsp:nvSpPr>
      <dsp:spPr>
        <a:xfrm>
          <a:off x="241641" y="0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41641" y="0"/>
        <a:ext cx="10284852" cy="686727"/>
      </dsp:txXfrm>
    </dsp:sp>
    <dsp:sp modelId="{A3CEA0D3-62BA-4AF8-873A-17CEA974825B}">
      <dsp:nvSpPr>
        <dsp:cNvPr id="0" name=""/>
        <dsp:cNvSpPr/>
      </dsp:nvSpPr>
      <dsp:spPr>
        <a:xfrm>
          <a:off x="323829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A8BF1-1091-4CD4-B11F-FB0FB6FCC8E0}">
      <dsp:nvSpPr>
        <dsp:cNvPr id="0" name=""/>
        <dsp:cNvSpPr/>
      </dsp:nvSpPr>
      <dsp:spPr>
        <a:xfrm>
          <a:off x="1389783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C296E-32EF-4E34-AC8E-53446DA95C66}">
      <dsp:nvSpPr>
        <dsp:cNvPr id="0" name=""/>
        <dsp:cNvSpPr/>
      </dsp:nvSpPr>
      <dsp:spPr>
        <a:xfrm>
          <a:off x="2455737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FF88FC-D4A6-4CB8-9206-097BDDA24038}">
      <dsp:nvSpPr>
        <dsp:cNvPr id="0" name=""/>
        <dsp:cNvSpPr/>
      </dsp:nvSpPr>
      <dsp:spPr>
        <a:xfrm>
          <a:off x="3521691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640913-D2CF-4601-A3F7-4CA5A36D7BCE}">
      <dsp:nvSpPr>
        <dsp:cNvPr id="0" name=""/>
        <dsp:cNvSpPr/>
      </dsp:nvSpPr>
      <dsp:spPr>
        <a:xfrm>
          <a:off x="4587645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FCB9F-9B9F-4978-88D8-1FC163E88C60}">
      <dsp:nvSpPr>
        <dsp:cNvPr id="0" name=""/>
        <dsp:cNvSpPr/>
      </dsp:nvSpPr>
      <dsp:spPr>
        <a:xfrm>
          <a:off x="5653598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EF5A41-73A0-461B-B382-D6CA1CDE81F1}">
      <dsp:nvSpPr>
        <dsp:cNvPr id="0" name=""/>
        <dsp:cNvSpPr/>
      </dsp:nvSpPr>
      <dsp:spPr>
        <a:xfrm>
          <a:off x="6719552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07D1F8-5D4C-4E04-B49D-C5298B67E134}">
      <dsp:nvSpPr>
        <dsp:cNvPr id="0" name=""/>
        <dsp:cNvSpPr/>
      </dsp:nvSpPr>
      <dsp:spPr>
        <a:xfrm>
          <a:off x="323829" y="942283"/>
          <a:ext cx="10284852" cy="686727"/>
        </a:xfrm>
        <a:prstGeom prst="rect">
          <a:avLst/>
        </a:prstGeom>
        <a:solidFill>
          <a:srgbClr val="FFCCFF"/>
        </a:solidFill>
        <a:ln>
          <a:solidFill>
            <a:srgbClr val="C18DB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942283"/>
        <a:ext cx="10284852" cy="686727"/>
      </dsp:txXfrm>
    </dsp:sp>
    <dsp:sp modelId="{D4F25E53-BA9A-469E-974C-FEA6C70DD2DA}">
      <dsp:nvSpPr>
        <dsp:cNvPr id="0" name=""/>
        <dsp:cNvSpPr/>
      </dsp:nvSpPr>
      <dsp:spPr>
        <a:xfrm>
          <a:off x="323829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418383-28AF-4123-97FE-525C6C34BB7D}">
      <dsp:nvSpPr>
        <dsp:cNvPr id="0" name=""/>
        <dsp:cNvSpPr/>
      </dsp:nvSpPr>
      <dsp:spPr>
        <a:xfrm>
          <a:off x="1389783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86E46C-5840-48DF-8CF9-6F04FDEE93D4}">
      <dsp:nvSpPr>
        <dsp:cNvPr id="0" name=""/>
        <dsp:cNvSpPr/>
      </dsp:nvSpPr>
      <dsp:spPr>
        <a:xfrm>
          <a:off x="2455737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F43BA-A54C-4A6E-A078-40C3D4E603DA}">
      <dsp:nvSpPr>
        <dsp:cNvPr id="0" name=""/>
        <dsp:cNvSpPr/>
      </dsp:nvSpPr>
      <dsp:spPr>
        <a:xfrm>
          <a:off x="3521691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4FC27F-C2EC-4E2E-A202-913BF38CB347}">
      <dsp:nvSpPr>
        <dsp:cNvPr id="0" name=""/>
        <dsp:cNvSpPr/>
      </dsp:nvSpPr>
      <dsp:spPr>
        <a:xfrm>
          <a:off x="4587645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40E449-18A9-49BC-9DD0-E4E677E14A03}">
      <dsp:nvSpPr>
        <dsp:cNvPr id="0" name=""/>
        <dsp:cNvSpPr/>
      </dsp:nvSpPr>
      <dsp:spPr>
        <a:xfrm>
          <a:off x="5653598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EA5B9C-D971-4D97-BDE2-90D3AC73F201}">
      <dsp:nvSpPr>
        <dsp:cNvPr id="0" name=""/>
        <dsp:cNvSpPr/>
      </dsp:nvSpPr>
      <dsp:spPr>
        <a:xfrm>
          <a:off x="6719552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6AAE53-9475-43DF-925D-40F54A8892C4}">
      <dsp:nvSpPr>
        <dsp:cNvPr id="0" name=""/>
        <dsp:cNvSpPr/>
      </dsp:nvSpPr>
      <dsp:spPr>
        <a:xfrm>
          <a:off x="323829" y="1881988"/>
          <a:ext cx="10299960" cy="686727"/>
        </a:xfrm>
        <a:prstGeom prst="rect">
          <a:avLst/>
        </a:prstGeom>
        <a:solidFill>
          <a:srgbClr val="C7F6FB"/>
        </a:solidFill>
        <a:ln w="12700" cap="rnd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 Иркутского районного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1881988"/>
        <a:ext cx="10299960" cy="686727"/>
      </dsp:txXfrm>
    </dsp:sp>
    <dsp:sp modelId="{180A6B17-8E7B-45DA-A1AC-B6E72951F3A1}">
      <dsp:nvSpPr>
        <dsp:cNvPr id="0" name=""/>
        <dsp:cNvSpPr/>
      </dsp:nvSpPr>
      <dsp:spPr>
        <a:xfrm>
          <a:off x="323829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7F0632-D27B-4567-BD0F-57F589A8D054}">
      <dsp:nvSpPr>
        <dsp:cNvPr id="0" name=""/>
        <dsp:cNvSpPr/>
      </dsp:nvSpPr>
      <dsp:spPr>
        <a:xfrm>
          <a:off x="1389783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82743-6CB0-4D78-BCC1-EDB202BD1934}">
      <dsp:nvSpPr>
        <dsp:cNvPr id="0" name=""/>
        <dsp:cNvSpPr/>
      </dsp:nvSpPr>
      <dsp:spPr>
        <a:xfrm>
          <a:off x="2455737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BBFFAF-07E2-4E30-9CBE-156753741664}">
      <dsp:nvSpPr>
        <dsp:cNvPr id="0" name=""/>
        <dsp:cNvSpPr/>
      </dsp:nvSpPr>
      <dsp:spPr>
        <a:xfrm>
          <a:off x="3521691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C8B3-B423-4B0C-AFD7-1FFE7564147B}">
      <dsp:nvSpPr>
        <dsp:cNvPr id="0" name=""/>
        <dsp:cNvSpPr/>
      </dsp:nvSpPr>
      <dsp:spPr>
        <a:xfrm>
          <a:off x="4587645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F4995B-1B94-44F9-98B0-9FC6B469E720}">
      <dsp:nvSpPr>
        <dsp:cNvPr id="0" name=""/>
        <dsp:cNvSpPr/>
      </dsp:nvSpPr>
      <dsp:spPr>
        <a:xfrm>
          <a:off x="5653598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EC9B4-0C35-40F3-9F63-2A7A9C7B6172}">
      <dsp:nvSpPr>
        <dsp:cNvPr id="0" name=""/>
        <dsp:cNvSpPr/>
      </dsp:nvSpPr>
      <dsp:spPr>
        <a:xfrm>
          <a:off x="6719552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3955CC-DA32-411F-806E-971328451D7A}">
      <dsp:nvSpPr>
        <dsp:cNvPr id="0" name=""/>
        <dsp:cNvSpPr/>
      </dsp:nvSpPr>
      <dsp:spPr>
        <a:xfrm>
          <a:off x="323829" y="2821694"/>
          <a:ext cx="10284852" cy="686727"/>
        </a:xfrm>
        <a:prstGeom prst="rect">
          <a:avLst/>
        </a:prstGeom>
        <a:solidFill>
          <a:srgbClr val="FFCCFF"/>
        </a:solidFill>
        <a:ln w="127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Иркутского района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2821694"/>
        <a:ext cx="10284852" cy="686727"/>
      </dsp:txXfrm>
    </dsp:sp>
    <dsp:sp modelId="{157464E0-A7D8-477E-B0A7-FB11EDBEEC16}">
      <dsp:nvSpPr>
        <dsp:cNvPr id="0" name=""/>
        <dsp:cNvSpPr/>
      </dsp:nvSpPr>
      <dsp:spPr>
        <a:xfrm>
          <a:off x="323829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271E0E-4C97-475A-92A1-4E92B8312D9E}">
      <dsp:nvSpPr>
        <dsp:cNvPr id="0" name=""/>
        <dsp:cNvSpPr/>
      </dsp:nvSpPr>
      <dsp:spPr>
        <a:xfrm>
          <a:off x="1389783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1A97F-0184-4B41-83FC-18CEAE631D38}">
      <dsp:nvSpPr>
        <dsp:cNvPr id="0" name=""/>
        <dsp:cNvSpPr/>
      </dsp:nvSpPr>
      <dsp:spPr>
        <a:xfrm>
          <a:off x="2455737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E9F19-1D91-4257-882C-01C674F8C950}">
      <dsp:nvSpPr>
        <dsp:cNvPr id="0" name=""/>
        <dsp:cNvSpPr/>
      </dsp:nvSpPr>
      <dsp:spPr>
        <a:xfrm>
          <a:off x="3521691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605A5-8402-41F8-B49F-5E447463FD38}">
      <dsp:nvSpPr>
        <dsp:cNvPr id="0" name=""/>
        <dsp:cNvSpPr/>
      </dsp:nvSpPr>
      <dsp:spPr>
        <a:xfrm>
          <a:off x="4587645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A671B-8DC1-4E6F-ADEC-71836EFD3EC8}">
      <dsp:nvSpPr>
        <dsp:cNvPr id="0" name=""/>
        <dsp:cNvSpPr/>
      </dsp:nvSpPr>
      <dsp:spPr>
        <a:xfrm>
          <a:off x="5653598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142D1E-DA74-4359-8219-1A0B5AEDF53A}">
      <dsp:nvSpPr>
        <dsp:cNvPr id="0" name=""/>
        <dsp:cNvSpPr/>
      </dsp:nvSpPr>
      <dsp:spPr>
        <a:xfrm>
          <a:off x="6719552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68829-4BFA-48E7-B433-FAA5D7A4E1C8}">
      <dsp:nvSpPr>
        <dsp:cNvPr id="0" name=""/>
        <dsp:cNvSpPr/>
      </dsp:nvSpPr>
      <dsp:spPr>
        <a:xfrm>
          <a:off x="323829" y="4658217"/>
          <a:ext cx="10315068" cy="68672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4658217"/>
        <a:ext cx="10315068" cy="686727"/>
      </dsp:txXfrm>
    </dsp:sp>
    <dsp:sp modelId="{E781409B-0149-46DD-BD64-1A0F0B74DB16}">
      <dsp:nvSpPr>
        <dsp:cNvPr id="0" name=""/>
        <dsp:cNvSpPr/>
      </dsp:nvSpPr>
      <dsp:spPr>
        <a:xfrm>
          <a:off x="323829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6D5C1-F78A-4BB6-BC76-4B949AC0DAD7}">
      <dsp:nvSpPr>
        <dsp:cNvPr id="0" name=""/>
        <dsp:cNvSpPr/>
      </dsp:nvSpPr>
      <dsp:spPr>
        <a:xfrm>
          <a:off x="1389783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701490-59A3-41A9-82DF-C22CB3CB6C7D}">
      <dsp:nvSpPr>
        <dsp:cNvPr id="0" name=""/>
        <dsp:cNvSpPr/>
      </dsp:nvSpPr>
      <dsp:spPr>
        <a:xfrm>
          <a:off x="2455737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AD3BC2-D459-4DA9-A015-44EECFF25515}">
      <dsp:nvSpPr>
        <dsp:cNvPr id="0" name=""/>
        <dsp:cNvSpPr/>
      </dsp:nvSpPr>
      <dsp:spPr>
        <a:xfrm>
          <a:off x="3521691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4D52-2DD9-435A-852F-B5F1CB0E220B}">
      <dsp:nvSpPr>
        <dsp:cNvPr id="0" name=""/>
        <dsp:cNvSpPr/>
      </dsp:nvSpPr>
      <dsp:spPr>
        <a:xfrm>
          <a:off x="4587645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24237-97B1-4399-B37B-DDB4EA00EB28}">
      <dsp:nvSpPr>
        <dsp:cNvPr id="0" name=""/>
        <dsp:cNvSpPr/>
      </dsp:nvSpPr>
      <dsp:spPr>
        <a:xfrm>
          <a:off x="5653598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445EA-69EF-415E-A094-BCACDD8292BB}">
      <dsp:nvSpPr>
        <dsp:cNvPr id="0" name=""/>
        <dsp:cNvSpPr/>
      </dsp:nvSpPr>
      <dsp:spPr>
        <a:xfrm>
          <a:off x="6719552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A8A4EF-B1E1-4E5B-BBE1-B536C5B7B898}">
      <dsp:nvSpPr>
        <dsp:cNvPr id="0" name=""/>
        <dsp:cNvSpPr/>
      </dsp:nvSpPr>
      <dsp:spPr>
        <a:xfrm>
          <a:off x="338937" y="3716365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38937" y="3716365"/>
        <a:ext cx="10284852" cy="686727"/>
      </dsp:txXfrm>
    </dsp:sp>
    <dsp:sp modelId="{BD44EBBD-2282-4307-8D5D-E80EBAE8EDCF}">
      <dsp:nvSpPr>
        <dsp:cNvPr id="0" name=""/>
        <dsp:cNvSpPr/>
      </dsp:nvSpPr>
      <dsp:spPr>
        <a:xfrm>
          <a:off x="323829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D8438F-39D1-47DC-A5B3-E61627DF056F}">
      <dsp:nvSpPr>
        <dsp:cNvPr id="0" name=""/>
        <dsp:cNvSpPr/>
      </dsp:nvSpPr>
      <dsp:spPr>
        <a:xfrm>
          <a:off x="1389783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2094F-F2DC-4446-8D0F-5C85C86539D0}">
      <dsp:nvSpPr>
        <dsp:cNvPr id="0" name=""/>
        <dsp:cNvSpPr/>
      </dsp:nvSpPr>
      <dsp:spPr>
        <a:xfrm>
          <a:off x="2455737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2E79F7-371B-48E6-BC4B-9453998AFF82}">
      <dsp:nvSpPr>
        <dsp:cNvPr id="0" name=""/>
        <dsp:cNvSpPr/>
      </dsp:nvSpPr>
      <dsp:spPr>
        <a:xfrm>
          <a:off x="3521691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F973C0-692B-46E0-BC7E-F46F9A1BA1EB}">
      <dsp:nvSpPr>
        <dsp:cNvPr id="0" name=""/>
        <dsp:cNvSpPr/>
      </dsp:nvSpPr>
      <dsp:spPr>
        <a:xfrm>
          <a:off x="4587645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B2A925-3224-42CC-879E-4E6135CDCC00}">
      <dsp:nvSpPr>
        <dsp:cNvPr id="0" name=""/>
        <dsp:cNvSpPr/>
      </dsp:nvSpPr>
      <dsp:spPr>
        <a:xfrm>
          <a:off x="5653598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B9ED84-4BD9-4682-807D-EB794FCCACCA}">
      <dsp:nvSpPr>
        <dsp:cNvPr id="0" name=""/>
        <dsp:cNvSpPr/>
      </dsp:nvSpPr>
      <dsp:spPr>
        <a:xfrm>
          <a:off x="6719552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69EAE-9786-45C1-8C57-E0FCE829D345}">
      <dsp:nvSpPr>
        <dsp:cNvPr id="0" name=""/>
        <dsp:cNvSpPr/>
      </dsp:nvSpPr>
      <dsp:spPr>
        <a:xfrm rot="5400000">
          <a:off x="772408" y="1733503"/>
          <a:ext cx="195582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D7FC0-D9B5-4154-8DC6-01B4FEFED1C8}">
      <dsp:nvSpPr>
        <dsp:cNvPr id="0" name=""/>
        <dsp:cNvSpPr/>
      </dsp:nvSpPr>
      <dsp:spPr>
        <a:xfrm>
          <a:off x="721306" y="2500599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1306" y="2500599"/>
        <a:ext cx="2317852" cy="2031733"/>
      </dsp:txXfrm>
    </dsp:sp>
    <dsp:sp modelId="{414ED2AA-C28C-4411-8674-09270A5D847D}">
      <dsp:nvSpPr>
        <dsp:cNvPr id="0" name=""/>
        <dsp:cNvSpPr/>
      </dsp:nvSpPr>
      <dsp:spPr>
        <a:xfrm>
          <a:off x="2601828" y="1544489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D996F-BA2A-488A-AC44-EDF28FBD83AA}">
      <dsp:nvSpPr>
        <dsp:cNvPr id="0" name=""/>
        <dsp:cNvSpPr/>
      </dsp:nvSpPr>
      <dsp:spPr>
        <a:xfrm rot="5400000">
          <a:off x="3619578" y="1031360"/>
          <a:ext cx="1936490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886D3-EF6C-4B6D-B0B7-72240B718C62}">
      <dsp:nvSpPr>
        <dsp:cNvPr id="0" name=""/>
        <dsp:cNvSpPr/>
      </dsp:nvSpPr>
      <dsp:spPr>
        <a:xfrm>
          <a:off x="3558810" y="1798456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8810" y="1798456"/>
        <a:ext cx="2317852" cy="2031733"/>
      </dsp:txXfrm>
    </dsp:sp>
    <dsp:sp modelId="{27FB5DB7-F010-4D81-8F8D-826C4B144D99}">
      <dsp:nvSpPr>
        <dsp:cNvPr id="0" name=""/>
        <dsp:cNvSpPr/>
      </dsp:nvSpPr>
      <dsp:spPr>
        <a:xfrm>
          <a:off x="5439332" y="842346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9BE45-98CC-4A0F-A574-30EC5DA3BC61}">
      <dsp:nvSpPr>
        <dsp:cNvPr id="0" name=""/>
        <dsp:cNvSpPr/>
      </dsp:nvSpPr>
      <dsp:spPr>
        <a:xfrm rot="5400000">
          <a:off x="6428276" y="329217"/>
          <a:ext cx="199410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2000F-BEC4-42E3-94CD-042FEEF3AB9D}">
      <dsp:nvSpPr>
        <dsp:cNvPr id="0" name=""/>
        <dsp:cNvSpPr/>
      </dsp:nvSpPr>
      <dsp:spPr>
        <a:xfrm>
          <a:off x="6396314" y="1096313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6314" y="1096313"/>
        <a:ext cx="2317852" cy="2031733"/>
      </dsp:txXfrm>
    </dsp:sp>
    <dsp:sp modelId="{A3A84A13-5B78-491C-AD2F-C4063E93441D}">
      <dsp:nvSpPr>
        <dsp:cNvPr id="0" name=""/>
        <dsp:cNvSpPr/>
      </dsp:nvSpPr>
      <dsp:spPr>
        <a:xfrm>
          <a:off x="8260869" y="138392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EFB35-603E-4B1D-B133-8035490D0C87}">
      <dsp:nvSpPr>
        <dsp:cNvPr id="0" name=""/>
        <dsp:cNvSpPr/>
      </dsp:nvSpPr>
      <dsp:spPr>
        <a:xfrm rot="5400000">
          <a:off x="9399947" y="-133171"/>
          <a:ext cx="1820864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164A4-596C-46B3-B9AC-ABF4C9DAB5A0}">
      <dsp:nvSpPr>
        <dsp:cNvPr id="0" name=""/>
        <dsp:cNvSpPr/>
      </dsp:nvSpPr>
      <dsp:spPr>
        <a:xfrm>
          <a:off x="9300248" y="649660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(проект бюджета)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0248" y="649660"/>
        <a:ext cx="2317852" cy="2031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8A4A8-DBE0-417C-9C0A-F7107A734348}">
      <dsp:nvSpPr>
        <dsp:cNvPr id="0" name=""/>
        <dsp:cNvSpPr/>
      </dsp:nvSpPr>
      <dsp:spPr>
        <a:xfrm>
          <a:off x="6068" y="994775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4942A-0618-4F70-8885-A119685A42EA}">
      <dsp:nvSpPr>
        <dsp:cNvPr id="0" name=""/>
        <dsp:cNvSpPr/>
      </dsp:nvSpPr>
      <dsp:spPr>
        <a:xfrm>
          <a:off x="123551" y="1305098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20C115-3E88-4F52-A0CD-970CE2943127}">
      <dsp:nvSpPr>
        <dsp:cNvPr id="0" name=""/>
        <dsp:cNvSpPr/>
      </dsp:nvSpPr>
      <dsp:spPr>
        <a:xfrm>
          <a:off x="100517" y="2638200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FD89B-C3C3-4028-A16F-818122D8B1A9}">
      <dsp:nvSpPr>
        <dsp:cNvPr id="0" name=""/>
        <dsp:cNvSpPr/>
      </dsp:nvSpPr>
      <dsp:spPr>
        <a:xfrm>
          <a:off x="31182" y="439925"/>
          <a:ext cx="1838764" cy="73190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82" y="439925"/>
        <a:ext cx="1838764" cy="731901"/>
      </dsp:txXfrm>
    </dsp:sp>
    <dsp:sp modelId="{9CD40AB3-9625-4B06-9572-877CFB10DC8F}">
      <dsp:nvSpPr>
        <dsp:cNvPr id="0" name=""/>
        <dsp:cNvSpPr/>
      </dsp:nvSpPr>
      <dsp:spPr>
        <a:xfrm>
          <a:off x="2409998" y="896654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72F49-F2EF-4D53-A7B6-75553EA5C133}">
      <dsp:nvSpPr>
        <dsp:cNvPr id="0" name=""/>
        <dsp:cNvSpPr/>
      </dsp:nvSpPr>
      <dsp:spPr>
        <a:xfrm>
          <a:off x="2533866" y="1260499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0DAF7B-93BA-4D8D-946A-2308A9A1CB65}">
      <dsp:nvSpPr>
        <dsp:cNvPr id="0" name=""/>
        <dsp:cNvSpPr/>
      </dsp:nvSpPr>
      <dsp:spPr>
        <a:xfrm>
          <a:off x="2504448" y="2540078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BCE24-8DC5-4472-9271-CC7FED2CA5F0}">
      <dsp:nvSpPr>
        <dsp:cNvPr id="0" name=""/>
        <dsp:cNvSpPr/>
      </dsp:nvSpPr>
      <dsp:spPr>
        <a:xfrm>
          <a:off x="2336743" y="439925"/>
          <a:ext cx="2035503" cy="53565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2336743" y="439925"/>
        <a:ext cx="2035503" cy="535658"/>
      </dsp:txXfrm>
    </dsp:sp>
    <dsp:sp modelId="{EEC6F489-6513-4561-8E67-9A19A1EC8FC5}">
      <dsp:nvSpPr>
        <dsp:cNvPr id="0" name=""/>
        <dsp:cNvSpPr/>
      </dsp:nvSpPr>
      <dsp:spPr>
        <a:xfrm>
          <a:off x="4872374" y="983421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4976624" y="1234085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4966824" y="2626845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4820163" y="439925"/>
          <a:ext cx="1993416" cy="70919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4820163" y="439925"/>
        <a:ext cx="1993416" cy="709192"/>
      </dsp:txXfrm>
    </dsp:sp>
    <dsp:sp modelId="{062A635A-750A-42D6-8426-360EC4D6C597}">
      <dsp:nvSpPr>
        <dsp:cNvPr id="0" name=""/>
        <dsp:cNvSpPr/>
      </dsp:nvSpPr>
      <dsp:spPr>
        <a:xfrm>
          <a:off x="7261495" y="981713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7355945" y="1251993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7355945" y="2625137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7280857" y="439925"/>
          <a:ext cx="1850268" cy="70577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80857" y="439925"/>
        <a:ext cx="1850268" cy="705776"/>
      </dsp:txXfrm>
    </dsp:sp>
    <dsp:sp modelId="{CB7B1035-4F2E-4E4A-AF6D-B35F021B2272}">
      <dsp:nvSpPr>
        <dsp:cNvPr id="0" name=""/>
        <dsp:cNvSpPr/>
      </dsp:nvSpPr>
      <dsp:spPr>
        <a:xfrm>
          <a:off x="9592171" y="1001761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9692689" y="1291657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9686620" y="2645185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9651495" y="439925"/>
          <a:ext cx="1770345" cy="74587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9651495" y="439925"/>
        <a:ext cx="1770345" cy="7458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6A1BC-39AF-40DF-B6F2-5EDDFD031C81}">
      <dsp:nvSpPr>
        <dsp:cNvPr id="0" name=""/>
        <dsp:cNvSpPr/>
      </dsp:nvSpPr>
      <dsp:spPr>
        <a:xfrm>
          <a:off x="0" y="133351"/>
          <a:ext cx="10972799" cy="24347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2C486-6691-43F1-8670-F9F3E812BDE2}">
      <dsp:nvSpPr>
        <dsp:cNvPr id="0" name=""/>
        <dsp:cNvSpPr/>
      </dsp:nvSpPr>
      <dsp:spPr>
        <a:xfrm>
          <a:off x="313659" y="305599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ACA058-BBC7-433B-A32E-0B0A3E913CAB}">
      <dsp:nvSpPr>
        <dsp:cNvPr id="0" name=""/>
        <dsp:cNvSpPr/>
      </dsp:nvSpPr>
      <dsp:spPr>
        <a:xfrm rot="10800000">
          <a:off x="332709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0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.8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0.9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0.8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391410" y="2434746"/>
        <a:ext cx="1791372" cy="2917099"/>
      </dsp:txXfrm>
    </dsp:sp>
    <dsp:sp modelId="{1A5F1369-F9B3-4D03-A424-6442EA307F50}">
      <dsp:nvSpPr>
        <dsp:cNvPr id="0" name=""/>
        <dsp:cNvSpPr/>
      </dsp:nvSpPr>
      <dsp:spPr>
        <a:xfrm>
          <a:off x="2432360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79E945-DDE5-4660-BC8D-4EF1A215F694}">
      <dsp:nvSpPr>
        <dsp:cNvPr id="0" name=""/>
        <dsp:cNvSpPr/>
      </dsp:nvSpPr>
      <dsp:spPr>
        <a:xfrm rot="10800000">
          <a:off x="2432360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2 997.6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2 997.6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2 997.6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2491061" y="2434746"/>
        <a:ext cx="1791372" cy="2917099"/>
      </dsp:txXfrm>
    </dsp:sp>
    <dsp:sp modelId="{1C35EE4E-02AE-4D9D-A410-6FEE4855E556}">
      <dsp:nvSpPr>
        <dsp:cNvPr id="0" name=""/>
        <dsp:cNvSpPr/>
      </dsp:nvSpPr>
      <dsp:spPr>
        <a:xfrm>
          <a:off x="4532012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89D9E1-0ACF-4175-AB3D-B8070D62D3A3}">
      <dsp:nvSpPr>
        <dsp:cNvPr id="0" name=""/>
        <dsp:cNvSpPr/>
      </dsp:nvSpPr>
      <dsp:spPr>
        <a:xfrm rot="10800000">
          <a:off x="4581163" y="242492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1 129.1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1 129.1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1 129.1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4639864" y="2424926"/>
        <a:ext cx="1791372" cy="2917099"/>
      </dsp:txXfrm>
    </dsp:sp>
    <dsp:sp modelId="{A5A78FDE-390C-4348-9E30-DDA8976E2157}">
      <dsp:nvSpPr>
        <dsp:cNvPr id="0" name=""/>
        <dsp:cNvSpPr/>
      </dsp:nvSpPr>
      <dsp:spPr>
        <a:xfrm>
          <a:off x="6631663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1E90FA-44AC-4D8A-BFB5-C4D29EF8CF23}">
      <dsp:nvSpPr>
        <dsp:cNvPr id="0" name=""/>
        <dsp:cNvSpPr/>
      </dsp:nvSpPr>
      <dsp:spPr>
        <a:xfrm rot="10800000">
          <a:off x="6631663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1 186.3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1 186.3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1 186.3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6690364" y="2434746"/>
        <a:ext cx="1791372" cy="2917099"/>
      </dsp:txXfrm>
    </dsp:sp>
    <dsp:sp modelId="{241A3AE7-E3D1-4901-858B-7DD8FFA87317}">
      <dsp:nvSpPr>
        <dsp:cNvPr id="0" name=""/>
        <dsp:cNvSpPr/>
      </dsp:nvSpPr>
      <dsp:spPr>
        <a:xfrm>
          <a:off x="8731315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5C8E42-DDD9-4D9F-97BB-C90CBF500CED}">
      <dsp:nvSpPr>
        <dsp:cNvPr id="0" name=""/>
        <dsp:cNvSpPr/>
      </dsp:nvSpPr>
      <dsp:spPr>
        <a:xfrm rot="10800000">
          <a:off x="8731315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0.7</a:t>
          </a:r>
          <a:endParaRPr lang="en-US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8790016" y="2434746"/>
        <a:ext cx="1791372" cy="29170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8A4A8-DBE0-417C-9C0A-F7107A734348}">
      <dsp:nvSpPr>
        <dsp:cNvPr id="0" name=""/>
        <dsp:cNvSpPr/>
      </dsp:nvSpPr>
      <dsp:spPr>
        <a:xfrm>
          <a:off x="310119" y="553061"/>
          <a:ext cx="0" cy="404691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4942A-0618-4F70-8885-A119685A42EA}">
      <dsp:nvSpPr>
        <dsp:cNvPr id="0" name=""/>
        <dsp:cNvSpPr/>
      </dsp:nvSpPr>
      <dsp:spPr>
        <a:xfrm>
          <a:off x="345803" y="887571"/>
          <a:ext cx="2128453" cy="182111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20C115-3E88-4F52-A0CD-970CE2943127}">
      <dsp:nvSpPr>
        <dsp:cNvPr id="0" name=""/>
        <dsp:cNvSpPr/>
      </dsp:nvSpPr>
      <dsp:spPr>
        <a:xfrm>
          <a:off x="422534" y="2509071"/>
          <a:ext cx="2128453" cy="2090907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FD89B-C3C3-4028-A16F-818122D8B1A9}">
      <dsp:nvSpPr>
        <dsp:cNvPr id="0" name=""/>
        <dsp:cNvSpPr/>
      </dsp:nvSpPr>
      <dsp:spPr>
        <a:xfrm>
          <a:off x="340010" y="-107323"/>
          <a:ext cx="2188505" cy="871112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010" y="-107323"/>
        <a:ext cx="2188505" cy="871112"/>
      </dsp:txXfrm>
    </dsp:sp>
    <dsp:sp modelId="{EEC6F489-6513-4561-8E67-9A19A1EC8FC5}">
      <dsp:nvSpPr>
        <dsp:cNvPr id="0" name=""/>
        <dsp:cNvSpPr/>
      </dsp:nvSpPr>
      <dsp:spPr>
        <a:xfrm>
          <a:off x="3183969" y="539547"/>
          <a:ext cx="0" cy="404691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3308047" y="837889"/>
          <a:ext cx="2128453" cy="182111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3296383" y="2495557"/>
          <a:ext cx="2128453" cy="2090907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3121826" y="-107323"/>
          <a:ext cx="2372572" cy="844083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3121826" y="-107323"/>
        <a:ext cx="2372572" cy="844083"/>
      </dsp:txXfrm>
    </dsp:sp>
    <dsp:sp modelId="{062A635A-750A-42D6-8426-360EC4D6C597}">
      <dsp:nvSpPr>
        <dsp:cNvPr id="0" name=""/>
        <dsp:cNvSpPr/>
      </dsp:nvSpPr>
      <dsp:spPr>
        <a:xfrm>
          <a:off x="6065237" y="537514"/>
          <a:ext cx="0" cy="404691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6177651" y="859203"/>
          <a:ext cx="2128453" cy="182111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6177651" y="2493524"/>
          <a:ext cx="2128453" cy="2090907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6088282" y="-107323"/>
          <a:ext cx="2202197" cy="840018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8282" y="-107323"/>
        <a:ext cx="2202197" cy="840018"/>
      </dsp:txXfrm>
    </dsp:sp>
    <dsp:sp modelId="{CB7B1035-4F2E-4E4A-AF6D-B35F021B2272}">
      <dsp:nvSpPr>
        <dsp:cNvPr id="0" name=""/>
        <dsp:cNvSpPr/>
      </dsp:nvSpPr>
      <dsp:spPr>
        <a:xfrm>
          <a:off x="8876944" y="561376"/>
          <a:ext cx="0" cy="404691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9019944" y="906411"/>
          <a:ext cx="2128453" cy="182111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8989358" y="2517385"/>
          <a:ext cx="2128453" cy="2090907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8947551" y="-107323"/>
          <a:ext cx="2107072" cy="887740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8947551" y="-107323"/>
        <a:ext cx="2107072" cy="8877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502807" y="0"/>
          <a:ext cx="1386220" cy="1424498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84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705814" y="208613"/>
        <a:ext cx="980206" cy="10072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19610" y="335965"/>
          <a:ext cx="1309029" cy="1318662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98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11313" y="529079"/>
        <a:ext cx="925623" cy="932434"/>
      </dsp:txXfrm>
    </dsp:sp>
    <dsp:sp modelId="{4808FD08-84CB-4EFB-AE49-916838E8D945}">
      <dsp:nvSpPr>
        <dsp:cNvPr id="0" name=""/>
        <dsp:cNvSpPr/>
      </dsp:nvSpPr>
      <dsp:spPr>
        <a:xfrm>
          <a:off x="1377494" y="718192"/>
          <a:ext cx="471072" cy="471072"/>
        </a:xfrm>
        <a:prstGeom prst="mathPlus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439935" y="898330"/>
        <a:ext cx="346190" cy="110796"/>
      </dsp:txXfrm>
    </dsp:sp>
    <dsp:sp modelId="{FA271F03-B031-4CAA-9A95-49A06179296A}">
      <dsp:nvSpPr>
        <dsp:cNvPr id="0" name=""/>
        <dsp:cNvSpPr/>
      </dsp:nvSpPr>
      <dsp:spPr>
        <a:xfrm>
          <a:off x="1914517" y="247842"/>
          <a:ext cx="1293297" cy="1411772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103916" y="454591"/>
        <a:ext cx="914499" cy="998274"/>
      </dsp:txXfrm>
    </dsp:sp>
    <dsp:sp modelId="{8097F6F5-3EFA-4272-8574-76054B97D297}">
      <dsp:nvSpPr>
        <dsp:cNvPr id="0" name=""/>
        <dsp:cNvSpPr/>
      </dsp:nvSpPr>
      <dsp:spPr>
        <a:xfrm>
          <a:off x="3273765" y="718192"/>
          <a:ext cx="471072" cy="471072"/>
        </a:xfrm>
        <a:prstGeom prst="mathEqual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336206" y="815233"/>
        <a:ext cx="346190" cy="276990"/>
      </dsp:txXfrm>
    </dsp:sp>
    <dsp:sp modelId="{190F60A8-85FE-46C4-8155-014F5E606585}">
      <dsp:nvSpPr>
        <dsp:cNvPr id="0" name=""/>
        <dsp:cNvSpPr/>
      </dsp:nvSpPr>
      <dsp:spPr>
        <a:xfrm>
          <a:off x="3810788" y="229889"/>
          <a:ext cx="1368547" cy="1447679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sz="20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4011207" y="441897"/>
        <a:ext cx="967709" cy="1023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0.11538</cdr:x>
      <cdr:y>0.75454</cdr:y>
    </cdr:from>
    <cdr:to>
      <cdr:x>0.30182</cdr:x>
      <cdr:y>0.85052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0968288">
          <a:off x="1220214" y="4113148"/>
          <a:ext cx="1971714" cy="52321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+ 132 717.4 или 7.7%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0.20018</cdr:x>
      <cdr:y>0.59699</cdr:y>
    </cdr:from>
    <cdr:to>
      <cdr:x>0.37984</cdr:x>
      <cdr:y>0.69297</cdr:y>
    </cdr:to>
    <cdr:sp macro="" textlink="">
      <cdr:nvSpPr>
        <cdr:cNvPr id="3" name="Стрелка вправо 2"/>
        <cdr:cNvSpPr/>
      </cdr:nvSpPr>
      <cdr:spPr>
        <a:xfrm xmlns:a="http://schemas.openxmlformats.org/drawingml/2006/main" rot="560808">
          <a:off x="2023023" y="3254321"/>
          <a:ext cx="1815628" cy="52321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- 246 745.8 или 13,7%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0.16575</cdr:x>
      <cdr:y>0.15145</cdr:y>
    </cdr:from>
    <cdr:to>
      <cdr:x>0.34007</cdr:x>
      <cdr:y>0.24077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322945">
          <a:off x="1675041" y="825601"/>
          <a:ext cx="1761691" cy="486876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- 114 028.4 или 3.2%</a:t>
          </a:r>
          <a:endParaRPr lang="ru-RU" sz="900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0.36597</cdr:x>
      <cdr:y>0.78521</cdr:y>
    </cdr:from>
    <cdr:to>
      <cdr:x>0.54225</cdr:x>
      <cdr:y>0.88119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 rot="20877045">
          <a:off x="3870462" y="4280342"/>
          <a:ext cx="1864279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+ 117 946.3 или 6.4%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0.45002</cdr:x>
      <cdr:y>0.64114</cdr:y>
    </cdr:from>
    <cdr:to>
      <cdr:x>0.62775</cdr:x>
      <cdr:y>0.73712</cdr:y>
    </cdr:to>
    <cdr:sp macro="" textlink="">
      <cdr:nvSpPr>
        <cdr:cNvPr id="6" name="Стрелка вправо 5"/>
        <cdr:cNvSpPr/>
      </cdr:nvSpPr>
      <cdr:spPr>
        <a:xfrm xmlns:a="http://schemas.openxmlformats.org/drawingml/2006/main" rot="639237">
          <a:off x="4547861" y="3494994"/>
          <a:ext cx="1796189" cy="52321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- 106 572.4 или 6.9%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0.43114</cdr:x>
      <cdr:y>0.16273</cdr:y>
    </cdr:from>
    <cdr:to>
      <cdr:x>0.59062</cdr:x>
      <cdr:y>0.25871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>
          <a:off x="4357074" y="887073"/>
          <a:ext cx="1611697" cy="523208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11 373.+9 или 0.3%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0.62297</cdr:x>
      <cdr:y>0.80703</cdr:y>
    </cdr:from>
    <cdr:to>
      <cdr:x>0.80087</cdr:x>
      <cdr:y>0.91131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 rot="20836458">
          <a:off x="6588397" y="4399301"/>
          <a:ext cx="1881459" cy="56844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+ 115 727.1 или 5.9%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0.70286</cdr:x>
      <cdr:y>0.6492</cdr:y>
    </cdr:from>
    <cdr:to>
      <cdr:x>0.87516</cdr:x>
      <cdr:y>0.74519</cdr:y>
    </cdr:to>
    <cdr:sp macro="" textlink="">
      <cdr:nvSpPr>
        <cdr:cNvPr id="9" name="Стрелка вправо 8"/>
        <cdr:cNvSpPr/>
      </cdr:nvSpPr>
      <cdr:spPr>
        <a:xfrm xmlns:a="http://schemas.openxmlformats.org/drawingml/2006/main" rot="521255">
          <a:off x="7103074" y="3538937"/>
          <a:ext cx="1741254" cy="523263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- 5 768.9 или 0.4%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0.68483</cdr:x>
      <cdr:y>0.14785</cdr:y>
    </cdr:from>
    <cdr:to>
      <cdr:x>0.8489</cdr:x>
      <cdr:y>0.24383</cdr:y>
    </cdr:to>
    <cdr:sp macro="" textlink="">
      <cdr:nvSpPr>
        <cdr:cNvPr id="10" name="Стрелка вправо 9"/>
        <cdr:cNvSpPr/>
      </cdr:nvSpPr>
      <cdr:spPr>
        <a:xfrm xmlns:a="http://schemas.openxmlformats.org/drawingml/2006/main" rot="21433629">
          <a:off x="6920871" y="805990"/>
          <a:ext cx="1658082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109 958.2 или 3.2%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0.05781</cdr:x>
      <cdr:y>0.20518</cdr:y>
    </cdr:from>
    <cdr:to>
      <cdr:x>0.09922</cdr:x>
      <cdr:y>0.29851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849" y="732870"/>
          <a:ext cx="5048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0.05391</cdr:x>
      <cdr:y>0.20518</cdr:y>
    </cdr:from>
    <cdr:to>
      <cdr:x>0.10078</cdr:x>
      <cdr:y>0.29584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7225" y="732870"/>
          <a:ext cx="5715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0.04755</cdr:x>
      <cdr:y>0.18535</cdr:y>
    </cdr:from>
    <cdr:to>
      <cdr:x>0.10771</cdr:x>
      <cdr:y>0.27184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9783" y="662035"/>
          <a:ext cx="733445" cy="308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0.07685</cdr:x>
      <cdr:y>0.52284</cdr:y>
    </cdr:from>
    <cdr:to>
      <cdr:x>0.12031</cdr:x>
      <cdr:y>0.60039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36971" y="1867527"/>
          <a:ext cx="52987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l" defTabSz="457200" rtl="0"/>
          <a:r>
            <a:rPr lang="ru-RU" sz="1200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7,6%</a:t>
          </a:r>
          <a:endParaRPr kumimoji="0" lang="ru-RU" sz="1200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0.10625</cdr:x>
      <cdr:y>0.56936</cdr:y>
    </cdr:from>
    <cdr:to>
      <cdr:x>0.15145</cdr:x>
      <cdr:y>0.65814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95398" y="2033674"/>
          <a:ext cx="551141" cy="317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1,9%</a:t>
          </a:r>
          <a:endParaRPr lang="ru-RU" sz="1300" dirty="0"/>
        </a:p>
      </cdr:txBody>
    </cdr:sp>
  </cdr:relSizeAnchor>
  <cdr:relSizeAnchor xmlns:cdr="http://schemas.openxmlformats.org/drawingml/2006/chartDrawing">
    <cdr:from>
      <cdr:x>0.1375</cdr:x>
      <cdr:y>0.58481</cdr:y>
    </cdr:from>
    <cdr:to>
      <cdr:x>0.20469</cdr:x>
      <cdr:y>0.70918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76399" y="2088884"/>
          <a:ext cx="819150" cy="444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/>
          <a:r>
            <a:rPr kumimoji="0" lang="ru-RU" sz="1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2,7%</a:t>
          </a:r>
          <a:endParaRPr lang="ru-RU" sz="1300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0.31638</cdr:x>
      <cdr:y>0.84562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42920" y="2106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0.21717</cdr:x>
      <cdr:y>0.52618</cdr:y>
    </cdr:from>
    <cdr:to>
      <cdr:x>0.25757</cdr:x>
      <cdr:y>0.61254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647729" y="1879435"/>
          <a:ext cx="492567" cy="3084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6,3%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0.2883</cdr:x>
      <cdr:y>0.66717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942920" y="2106057"/>
          <a:ext cx="57206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1,0%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0.27311</cdr:x>
      <cdr:y>0.60377</cdr:y>
    </cdr:from>
    <cdr:to>
      <cdr:x>0.31608</cdr:x>
      <cdr:y>0.69004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329717" y="2156599"/>
          <a:ext cx="523875" cy="30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1,6%</a:t>
          </a:r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0.18967</cdr:x>
      <cdr:y>0.47655</cdr:y>
    </cdr:from>
    <cdr:to>
      <cdr:x>0.23474</cdr:x>
      <cdr:y>0.5535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4050" y="1821471"/>
          <a:ext cx="457201" cy="294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8,8%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0.27786</cdr:x>
      <cdr:y>0.10882</cdr:y>
    </cdr:from>
    <cdr:to>
      <cdr:x>0.34085</cdr:x>
      <cdr:y>0.21003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18680" y="415953"/>
          <a:ext cx="638946" cy="3868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50,7%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0.4181</cdr:x>
      <cdr:y>0.45712</cdr:y>
    </cdr:from>
    <cdr:to>
      <cdr:x>0.4593</cdr:x>
      <cdr:y>0.52756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41275" y="1747229"/>
          <a:ext cx="417922" cy="2692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</a:rPr>
            <a:t>12,7</a:t>
          </a:r>
          <a:r>
            <a:rPr lang="ru-RU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0.36567</cdr:x>
      <cdr:y>0.54902</cdr:y>
    </cdr:from>
    <cdr:to>
      <cdr:x>0.40065</cdr:x>
      <cdr:y>0.62898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709383" y="2098470"/>
          <a:ext cx="354862" cy="305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</a:rPr>
            <a:t>0,</a:t>
          </a:r>
          <a:r>
            <a:rPr lang="en-US" sz="1200" b="1" dirty="0" smtClean="0">
              <a:latin typeface="Times New Roman" panose="02020603050405020304" pitchFamily="18" charset="0"/>
            </a:rPr>
            <a:t>9</a:t>
          </a:r>
          <a:r>
            <a:rPr lang="ru-RU" sz="1200" b="1" dirty="0" smtClean="0">
              <a:latin typeface="Times New Roman" panose="02020603050405020304" pitchFamily="18" charset="0"/>
            </a:rPr>
            <a:t>%</a:t>
          </a:r>
          <a:endParaRPr lang="ru-RU" sz="1200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0.54038</cdr:x>
      <cdr:y>0.57247</cdr:y>
    </cdr:from>
    <cdr:to>
      <cdr:x>0.58112</cdr:x>
      <cdr:y>0.62005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81679" y="2188111"/>
          <a:ext cx="413275" cy="181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0,3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0.70013</cdr:x>
      <cdr:y>0.52297</cdr:y>
    </cdr:from>
    <cdr:to>
      <cdr:x>0.72691</cdr:x>
      <cdr:y>0.57247</cdr:y>
    </cdr:to>
    <cdr:sp macro="" textlink="">
      <cdr:nvSpPr>
        <cdr:cNvPr id="7" name="TextBox 6"/>
        <cdr:cNvSpPr txBox="1"/>
      </cdr:nvSpPr>
      <cdr:spPr>
        <a:xfrm xmlns:a="http://schemas.openxmlformats.org/drawingml/2006/main" flipV="1">
          <a:off x="7102185" y="1998917"/>
          <a:ext cx="271688" cy="189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0.6889</cdr:x>
      <cdr:y>0.5</cdr:y>
    </cdr:from>
    <cdr:to>
      <cdr:x>0.74648</cdr:x>
      <cdr:y>0.5963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988274" y="1911112"/>
          <a:ext cx="584112" cy="368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</a:rPr>
            <a:t>6,3%</a:t>
          </a:r>
          <a:endParaRPr lang="ru-RU" sz="1200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0.71909</cdr:x>
      <cdr:y>0.54902</cdr:y>
    </cdr:from>
    <cdr:to>
      <cdr:x>0.76145</cdr:x>
      <cdr:y>0.63038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294576" y="2098471"/>
          <a:ext cx="429668" cy="310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0,3%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0.87184</cdr:x>
      <cdr:y>0.50692</cdr:y>
    </cdr:from>
    <cdr:to>
      <cdr:x>0.91737</cdr:x>
      <cdr:y>0.57247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844097" y="1937563"/>
          <a:ext cx="461820" cy="250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</a:rPr>
            <a:t>6,0%</a:t>
          </a:r>
          <a:endParaRPr lang="ru-RU" sz="1200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0.89577</cdr:x>
      <cdr:y>0.56562</cdr:y>
    </cdr:from>
    <cdr:to>
      <cdr:x>0.9493</cdr:x>
      <cdr:y>0.67604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9086850" y="2161922"/>
          <a:ext cx="542968" cy="422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</a:rPr>
            <a:t>0,3%</a:t>
          </a:r>
          <a:endParaRPr lang="ru-RU" sz="1200" b="1" dirty="0">
            <a:latin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0.31555</cdr:x>
      <cdr:y>0.48039</cdr:y>
    </cdr:from>
    <cdr:to>
      <cdr:x>0.50507</cdr:x>
      <cdr:y>0.56472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3847190" y="2961748"/>
          <a:ext cx="2310581" cy="51992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100%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от родительской платы 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0.53468</cdr:x>
      <cdr:y>0.48101</cdr:y>
    </cdr:from>
    <cdr:to>
      <cdr:x>0.74113</cdr:x>
      <cdr:y>0.57739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6518787" y="2965566"/>
          <a:ext cx="2517058" cy="594212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50%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0.77177</cdr:x>
      <cdr:y>0.45181</cdr:y>
    </cdr:from>
    <cdr:to>
      <cdr:x>0.99199</cdr:x>
      <cdr:y>0.54819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9409470" y="2785546"/>
          <a:ext cx="2684867" cy="594212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30%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0.30743</cdr:x>
      <cdr:y>0.60689</cdr:y>
    </cdr:from>
    <cdr:to>
      <cdr:x>0.51792</cdr:x>
      <cdr:y>1</cdr:y>
    </cdr:to>
    <cdr:sp macro="" textlink="">
      <cdr:nvSpPr>
        <cdr:cNvPr id="16" name="Прямоугольник с двумя усеченными противолежащими углами 15"/>
        <cdr:cNvSpPr/>
      </cdr:nvSpPr>
      <cdr:spPr>
        <a:xfrm xmlns:a="http://schemas.openxmlformats.org/drawingml/2006/main">
          <a:off x="3748235" y="3741653"/>
          <a:ext cx="2566220" cy="242365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Дети-инвалиды</a:t>
          </a:r>
        </a:p>
        <a:p xmlns:a="http://schemas.openxmlformats.org/drawingml/2006/main">
          <a:endParaRPr lang="ru-RU" sz="1000" b="1" dirty="0" smtClean="0"/>
        </a:p>
        <a:p xmlns:a="http://schemas.openxmlformats.org/drawingml/2006/main">
          <a:r>
            <a:rPr lang="ru-RU" sz="1400" b="1" dirty="0" smtClean="0"/>
            <a:t>Дети-сироты</a:t>
          </a:r>
        </a:p>
        <a:p xmlns:a="http://schemas.openxmlformats.org/drawingml/2006/main">
          <a:endParaRPr lang="ru-RU" sz="1000" b="1" dirty="0" smtClean="0"/>
        </a:p>
        <a:p xmlns:a="http://schemas.openxmlformats.org/drawingml/2006/main">
          <a:r>
            <a:rPr lang="ru-RU" sz="1400" b="1" dirty="0" smtClean="0"/>
            <a:t>Дети, оставшиеся без попечения родителей</a:t>
          </a:r>
        </a:p>
        <a:p xmlns:a="http://schemas.openxmlformats.org/drawingml/2006/main">
          <a:endParaRPr lang="ru-RU" sz="1000" b="1" dirty="0" smtClean="0"/>
        </a:p>
        <a:p xmlns:a="http://schemas.openxmlformats.org/drawingml/2006/main">
          <a:r>
            <a:rPr lang="ru-RU" sz="1400" b="1" dirty="0" smtClean="0"/>
            <a:t>Дети с туберкулезной интоксикацией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0.53629</cdr:x>
      <cdr:y>0.61446</cdr:y>
    </cdr:from>
    <cdr:to>
      <cdr:x>0.74133</cdr:x>
      <cdr:y>1</cdr:y>
    </cdr:to>
    <cdr:sp macro="" textlink="">
      <cdr:nvSpPr>
        <cdr:cNvPr id="17" name="Прямоугольник с двумя усеченными противолежащими углами 16"/>
        <cdr:cNvSpPr/>
      </cdr:nvSpPr>
      <cdr:spPr>
        <a:xfrm xmlns:a="http://schemas.openxmlformats.org/drawingml/2006/main">
          <a:off x="6538452" y="3788333"/>
          <a:ext cx="2499878" cy="237697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Родители, имеющие трех и более детей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0.77339</cdr:x>
      <cdr:y>0.61446</cdr:y>
    </cdr:from>
    <cdr:to>
      <cdr:x>0.98952</cdr:x>
      <cdr:y>1</cdr:y>
    </cdr:to>
    <cdr:sp macro="" textlink="">
      <cdr:nvSpPr>
        <cdr:cNvPr id="18" name="Прямоугольник с двумя усеченными противолежащими углами 17"/>
        <cdr:cNvSpPr/>
      </cdr:nvSpPr>
      <cdr:spPr>
        <a:xfrm xmlns:a="http://schemas.openxmlformats.org/drawingml/2006/main">
          <a:off x="9429134" y="3788333"/>
          <a:ext cx="2635045" cy="237697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ru-RU" sz="1200" dirty="0" smtClean="0"/>
            <a:t>       </a:t>
          </a:r>
          <a:r>
            <a:rPr lang="en-US" sz="1200" dirty="0" smtClean="0"/>
            <a:t>         </a:t>
          </a:r>
          <a:r>
            <a:rPr lang="ru-RU" sz="1200" b="1" dirty="0" smtClean="0"/>
            <a:t>Родители – инвалиды 1 </a:t>
          </a:r>
          <a:r>
            <a:rPr lang="en-US" sz="1200" b="1" dirty="0" smtClean="0"/>
            <a:t> </a:t>
          </a:r>
          <a:r>
            <a:rPr lang="ru-RU" sz="1200" b="1" dirty="0" smtClean="0"/>
            <a:t>группы</a:t>
          </a:r>
        </a:p>
        <a:p xmlns:a="http://schemas.openxmlformats.org/drawingml/2006/main">
          <a:endParaRPr lang="ru-RU" sz="1200" b="1" dirty="0"/>
        </a:p>
        <a:p xmlns:a="http://schemas.openxmlformats.org/drawingml/2006/main">
          <a:pPr algn="r"/>
          <a:r>
            <a:rPr lang="ru-RU" sz="1200" b="1" dirty="0" smtClean="0"/>
            <a:t>    Одинокие матери и отцы</a:t>
          </a:r>
        </a:p>
        <a:p xmlns:a="http://schemas.openxmlformats.org/drawingml/2006/main">
          <a:pPr algn="r"/>
          <a:endParaRPr lang="ru-RU" sz="1200" b="1" dirty="0"/>
        </a:p>
        <a:p xmlns:a="http://schemas.openxmlformats.org/drawingml/2006/main">
          <a:pPr algn="r"/>
          <a:r>
            <a:rPr lang="ru-RU" sz="1200" b="1" dirty="0" smtClean="0"/>
            <a:t>  Одинокие матери и отцы,                получающие пенсию по случаю потери кормильца</a:t>
          </a:r>
        </a:p>
        <a:p xmlns:a="http://schemas.openxmlformats.org/drawingml/2006/main">
          <a:pPr algn="r"/>
          <a:endParaRPr lang="ru-RU" sz="1200" b="1" dirty="0"/>
        </a:p>
        <a:p xmlns:a="http://schemas.openxmlformats.org/drawingml/2006/main">
          <a:pPr algn="r"/>
          <a:r>
            <a:rPr lang="ru-RU" sz="1200" b="1" dirty="0" smtClean="0"/>
            <a:t>Младший обслуживающий персонал МДОУ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0.35984</cdr:x>
      <cdr:y>0.55741</cdr:y>
    </cdr:from>
    <cdr:to>
      <cdr:x>0.47016</cdr:x>
      <cdr:y>0.6297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4387212" y="3436599"/>
          <a:ext cx="1344995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56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0.58387</cdr:x>
      <cdr:y>0.55312</cdr:y>
    </cdr:from>
    <cdr:to>
      <cdr:x>0.72016</cdr:x>
      <cdr:y>0.62541</cdr:y>
    </cdr:to>
    <cdr:sp macro="" textlink="">
      <cdr:nvSpPr>
        <cdr:cNvPr id="20" name="Овал 19"/>
        <cdr:cNvSpPr/>
      </cdr:nvSpPr>
      <cdr:spPr>
        <a:xfrm xmlns:a="http://schemas.openxmlformats.org/drawingml/2006/main">
          <a:off x="7118555" y="3410156"/>
          <a:ext cx="1661651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        60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0.82177</cdr:x>
      <cdr:y>0.54036</cdr:y>
    </cdr:from>
    <cdr:to>
      <cdr:x>0.95081</cdr:x>
      <cdr:y>0.62212</cdr:y>
    </cdr:to>
    <cdr:sp macro="" textlink="">
      <cdr:nvSpPr>
        <cdr:cNvPr id="21" name="Овал 20"/>
        <cdr:cNvSpPr/>
      </cdr:nvSpPr>
      <cdr:spPr>
        <a:xfrm xmlns:a="http://schemas.openxmlformats.org/drawingml/2006/main">
          <a:off x="10019017" y="3331498"/>
          <a:ext cx="1573217" cy="504075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/>
            <a:t>   </a:t>
          </a:r>
          <a:r>
            <a:rPr lang="ru-RU" b="1" dirty="0" smtClean="0"/>
            <a:t>33 ребенка</a:t>
          </a:r>
          <a:endParaRPr lang="ru-RU" b="1" dirty="0"/>
        </a:p>
      </cdr:txBody>
    </cdr:sp>
  </cdr:relSizeAnchor>
  <cdr:relSizeAnchor xmlns:cdr="http://schemas.openxmlformats.org/drawingml/2006/chartDrawing">
    <cdr:from>
      <cdr:x>0.5</cdr:x>
      <cdr:y>0.71771</cdr:y>
    </cdr:from>
    <cdr:to>
      <cdr:x>0.78397</cdr:x>
      <cdr:y>1</cdr:y>
    </cdr:to>
    <cdr:sp macro="" textlink="">
      <cdr:nvSpPr>
        <cdr:cNvPr id="23" name="Овал 22"/>
        <cdr:cNvSpPr/>
      </cdr:nvSpPr>
      <cdr:spPr>
        <a:xfrm xmlns:a="http://schemas.openxmlformats.org/drawingml/2006/main">
          <a:off x="6096000" y="4424901"/>
          <a:ext cx="3462103" cy="1740403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75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/>
            <a:t>При условии, если совокупный доход семьи на одного члена семьи не превышает установленной по Иркутской области величины прожиточного минимума</a:t>
          </a:r>
          <a:endParaRPr lang="ru-RU" dirty="0"/>
        </a:p>
      </cdr:txBody>
    </cdr:sp>
  </cdr:relSizeAnchor>
  <cdr:relSizeAnchor xmlns:cdr="http://schemas.openxmlformats.org/drawingml/2006/chartDrawing">
    <cdr:from>
      <cdr:x>0.01244</cdr:x>
      <cdr:y>0</cdr:y>
    </cdr:from>
    <cdr:to>
      <cdr:x>0.21153</cdr:x>
      <cdr:y>0.32857</cdr:y>
    </cdr:to>
    <cdr:sp macro="" textlink="">
      <cdr:nvSpPr>
        <cdr:cNvPr id="2" name="Выноска со стрелкой вверх 1"/>
        <cdr:cNvSpPr/>
      </cdr:nvSpPr>
      <cdr:spPr>
        <a:xfrm xmlns:a="http://schemas.openxmlformats.org/drawingml/2006/main">
          <a:off x="151687" y="0"/>
          <a:ext cx="2427321" cy="2025704"/>
        </a:xfrm>
        <a:prstGeom xmlns:a="http://schemas.openxmlformats.org/drawingml/2006/main" prst="upArrowCallout">
          <a:avLst>
            <a:gd name="adj1" fmla="val 23205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Родительская плата</a:t>
          </a:r>
        </a:p>
        <a:p xmlns:a="http://schemas.openxmlformats.org/drawingml/2006/main">
          <a:pPr algn="ctr"/>
          <a:endParaRPr lang="ru-RU" sz="1000" b="1" dirty="0" smtClean="0">
            <a:solidFill>
              <a:schemeClr val="accent1">
                <a:lumMod val="50000"/>
              </a:schemeClr>
            </a:solidFill>
          </a:endParaRPr>
        </a:p>
        <a:p xmlns:a="http://schemas.openxmlformats.org/drawingml/2006/main">
          <a:pPr algn="ctr"/>
          <a:r>
            <a:rPr lang="en-US" sz="1600" b="1" dirty="0" smtClean="0">
              <a:solidFill>
                <a:schemeClr val="accent1">
                  <a:lumMod val="50000"/>
                </a:schemeClr>
              </a:solidFill>
            </a:rPr>
            <a:t> 2023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год – 58 645.5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2024 год – 60 991.3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2025 год – 63 430.9</a:t>
          </a:r>
          <a:endParaRPr lang="ru-RU" sz="16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0.48024</cdr:x>
      <cdr:y>0.3949</cdr:y>
    </cdr:from>
    <cdr:to>
      <cdr:x>0.69343</cdr:x>
      <cdr:y>0.48474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H="1">
          <a:off x="5855108" y="2434689"/>
          <a:ext cx="2599191" cy="55387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0.68548</cdr:x>
      <cdr:y>0.39349</cdr:y>
    </cdr:from>
    <cdr:to>
      <cdr:x>0.73471</cdr:x>
      <cdr:y>0.48019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H="1">
          <a:off x="8357419" y="2426010"/>
          <a:ext cx="600164" cy="5344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0.7996</cdr:x>
      <cdr:y>0.39407</cdr:y>
    </cdr:from>
    <cdr:to>
      <cdr:x>0.88188</cdr:x>
      <cdr:y>0.45181</cdr:y>
    </cdr:to>
    <cdr:cxnSp macro="">
      <cdr:nvCxnSpPr>
        <cdr:cNvPr id="22" name="Прямая со стрелкой 21"/>
        <cdr:cNvCxnSpPr>
          <a:endCxn xmlns:a="http://schemas.openxmlformats.org/drawingml/2006/main" id="14" idx="0"/>
        </cdr:cNvCxnSpPr>
      </cdr:nvCxnSpPr>
      <cdr:spPr>
        <a:xfrm xmlns:a="http://schemas.openxmlformats.org/drawingml/2006/main">
          <a:off x="9748728" y="2429552"/>
          <a:ext cx="1003176" cy="35599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0.59718</cdr:x>
      <cdr:y>0</cdr:y>
    </cdr:from>
    <cdr:to>
      <cdr:x>0.86855</cdr:x>
      <cdr:y>0.29272</cdr:y>
    </cdr:to>
    <cdr:sp macro="" textlink="">
      <cdr:nvSpPr>
        <cdr:cNvPr id="24" name="Выноска со стрелкой вверх 23"/>
        <cdr:cNvSpPr/>
      </cdr:nvSpPr>
      <cdr:spPr>
        <a:xfrm xmlns:a="http://schemas.openxmlformats.org/drawingml/2006/main">
          <a:off x="7280832" y="0"/>
          <a:ext cx="3308510" cy="1804698"/>
        </a:xfrm>
        <a:prstGeom xmlns:a="http://schemas.openxmlformats.org/drawingml/2006/main" prst="upArrowCallout">
          <a:avLst>
            <a:gd name="adj1" fmla="val 25000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Средства местного бюджета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00" b="1" dirty="0" smtClean="0">
            <a:solidFill>
              <a:srgbClr val="5FCBEF">
                <a:lumMod val="50000"/>
              </a:srgbClr>
            </a:solidFill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2023</a:t>
          </a:r>
          <a:r>
            <a:rPr kumimoji="0" lang="ru-RU" sz="16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 год – 15 451.1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baseline="0" dirty="0" smtClean="0">
              <a:solidFill>
                <a:srgbClr val="5FCBEF">
                  <a:lumMod val="50000"/>
                </a:srgbClr>
              </a:solidFill>
            </a:rPr>
            <a:t>2024 год – 15 542.0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6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2025 год – 15635.8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1" i="0" u="none" strike="noStrike" kern="0" cap="none" spc="0" normalizeH="0" baseline="0" noProof="0" dirty="0">
            <a:ln>
              <a:noFill/>
            </a:ln>
            <a:solidFill>
              <a:srgbClr val="5FCBEF">
                <a:lumMod val="50000"/>
              </a:srgbClr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0.64827</cdr:x>
      <cdr:y>0.34941</cdr:y>
    </cdr:from>
    <cdr:to>
      <cdr:x>0.83312</cdr:x>
      <cdr:y>0.41711</cdr:y>
    </cdr:to>
    <cdr:sp macro="" textlink="">
      <cdr:nvSpPr>
        <cdr:cNvPr id="4" name="Прямоугольник с двумя скругленными противолежащими углами 3"/>
        <cdr:cNvSpPr/>
      </cdr:nvSpPr>
      <cdr:spPr>
        <a:xfrm xmlns:a="http://schemas.openxmlformats.org/drawingml/2006/main">
          <a:off x="7903677" y="2154248"/>
          <a:ext cx="2253678" cy="417366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Льготы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0.73145</cdr:x>
      <cdr:y>0.29041</cdr:y>
    </cdr:from>
    <cdr:to>
      <cdr:x>0.74355</cdr:x>
      <cdr:y>0.34623</cdr:y>
    </cdr:to>
    <cdr:sp macro="" textlink="">
      <cdr:nvSpPr>
        <cdr:cNvPr id="27" name="Стрелка вниз 26"/>
        <cdr:cNvSpPr/>
      </cdr:nvSpPr>
      <cdr:spPr>
        <a:xfrm xmlns:a="http://schemas.openxmlformats.org/drawingml/2006/main">
          <a:off x="8917858" y="1790456"/>
          <a:ext cx="147484" cy="344129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2060"/>
        </a:solidFill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0.03646</cdr:x>
      <cdr:y>0.4321</cdr:y>
    </cdr:from>
    <cdr:to>
      <cdr:x>0.21791</cdr:x>
      <cdr:y>0.5</cdr:y>
    </cdr:to>
    <cdr:sp macro="" textlink="">
      <cdr:nvSpPr>
        <cdr:cNvPr id="28" name="Прямоугольник с двумя скругленными противолежащими углами 27"/>
        <cdr:cNvSpPr/>
      </cdr:nvSpPr>
      <cdr:spPr>
        <a:xfrm xmlns:a="http://schemas.openxmlformats.org/drawingml/2006/main">
          <a:off x="444513" y="2664035"/>
          <a:ext cx="2212257" cy="418617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Возмещение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0.03448</cdr:x>
      <cdr:y>0.58616</cdr:y>
    </cdr:from>
    <cdr:to>
      <cdr:x>0.22508</cdr:x>
      <cdr:y>0.97927</cdr:y>
    </cdr:to>
    <cdr:sp macro="" textlink="">
      <cdr:nvSpPr>
        <cdr:cNvPr id="29" name="Прямоугольник с двумя усеченными противолежащими углами 28"/>
        <cdr:cNvSpPr/>
      </cdr:nvSpPr>
      <cdr:spPr>
        <a:xfrm xmlns:a="http://schemas.openxmlformats.org/drawingml/2006/main">
          <a:off x="420395" y="3613833"/>
          <a:ext cx="2323798" cy="242365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В размере 25% от установленного размера нормативных затрат в  день на одного воспитанника</a:t>
          </a:r>
        </a:p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(43 рубля в день)</a:t>
          </a:r>
          <a:endParaRPr lang="ru-RU" sz="14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0.13871</cdr:x>
      <cdr:y>0.5</cdr:y>
    </cdr:from>
    <cdr:to>
      <cdr:x>0.13952</cdr:x>
      <cdr:y>0.58385</cdr:y>
    </cdr:to>
    <cdr:cxnSp macro="">
      <cdr:nvCxnSpPr>
        <cdr:cNvPr id="30" name="Прямая со стрелкой 29"/>
        <cdr:cNvCxnSpPr/>
      </cdr:nvCxnSpPr>
      <cdr:spPr>
        <a:xfrm xmlns:a="http://schemas.openxmlformats.org/drawingml/2006/main" flipH="1">
          <a:off x="1691148" y="3082652"/>
          <a:ext cx="9833" cy="5169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BBFB-BCFF-40B9-A8F4-1DC7329BCB2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5D29E-F590-42E6-B133-E5FEE51E8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1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5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4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5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4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3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1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2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9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18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78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chart" Target="../charts/char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18" y="0"/>
            <a:ext cx="1346389" cy="17505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9960" y="331726"/>
            <a:ext cx="9844740" cy="3477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Проект решения Думы </a:t>
            </a:r>
            <a:r>
              <a:rPr lang="ru-RU" sz="44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муниципального образования </a:t>
            </a:r>
          </a:p>
          <a:p>
            <a:pPr algn="ctr"/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«О бюджете </a:t>
            </a:r>
            <a:r>
              <a:rPr lang="ru-RU" sz="4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муниципального образования на 2023 год и</a:t>
            </a:r>
          </a:p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н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а плановый период 2024 и 2025 годов»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3" y="4141327"/>
            <a:ext cx="4238854" cy="2537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50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8161" y="188640"/>
            <a:ext cx="9980340" cy="648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ahnschrift SemiBold SemiConden" panose="020B0502040204020203" pitchFamily="34" charset="0"/>
              </a:rPr>
              <a:t>Основные показатели социально-экономического развития района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99634858"/>
              </p:ext>
            </p:extLst>
          </p:nvPr>
        </p:nvGraphicFramePr>
        <p:xfrm>
          <a:off x="678160" y="1375680"/>
          <a:ext cx="3419872" cy="194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44844118"/>
              </p:ext>
            </p:extLst>
          </p:nvPr>
        </p:nvGraphicFramePr>
        <p:xfrm>
          <a:off x="7902415" y="1048309"/>
          <a:ext cx="3347864" cy="219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72268256"/>
              </p:ext>
            </p:extLst>
          </p:nvPr>
        </p:nvGraphicFramePr>
        <p:xfrm>
          <a:off x="678160" y="3933056"/>
          <a:ext cx="3226060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11697299"/>
              </p:ext>
            </p:extLst>
          </p:nvPr>
        </p:nvGraphicFramePr>
        <p:xfrm>
          <a:off x="8076274" y="3861047"/>
          <a:ext cx="3528392" cy="278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77758016"/>
              </p:ext>
            </p:extLst>
          </p:nvPr>
        </p:nvGraphicFramePr>
        <p:xfrm>
          <a:off x="4439816" y="1196752"/>
          <a:ext cx="316835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28228" y="1070192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</a:rPr>
              <a:t>Выручка от реализации продукции, работ и услуг</a:t>
            </a:r>
          </a:p>
          <a:p>
            <a:pPr algn="ctr"/>
            <a:r>
              <a:rPr lang="ru-RU" sz="1050" b="1" dirty="0">
                <a:solidFill>
                  <a:schemeClr val="tx1"/>
                </a:solidFill>
              </a:rPr>
              <a:t>(млрд. руб.)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33184" y="926176"/>
            <a:ext cx="23762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Индекс промышленного производства, 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49552" y="1052736"/>
            <a:ext cx="22825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Численность населения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 (тыс. человек)</a:t>
            </a: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707357"/>
              </p:ext>
            </p:extLst>
          </p:nvPr>
        </p:nvGraphicFramePr>
        <p:xfrm>
          <a:off x="4439816" y="3933056"/>
          <a:ext cx="33843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77824" y="3717031"/>
            <a:ext cx="25922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Фонд заработной платы, сложившийся по району с учетом всех отраслей экономики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(млрд. руб.)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33184" y="3861047"/>
            <a:ext cx="26642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Среднемесячная заработная плата, сложившаяся по району с учетом всех отраслей экономики  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9644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33119" y="165645"/>
            <a:ext cx="10958835" cy="670776"/>
          </a:xfr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ПОСТУПЛЕНИЯ ДОХОДОВ В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БЮДЖЕТ </a:t>
            </a:r>
            <a:b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2021-2025 </a:t>
            </a:r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ГОДАХ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1866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85770"/>
              </p:ext>
            </p:extLst>
          </p:nvPr>
        </p:nvGraphicFramePr>
        <p:xfrm>
          <a:off x="352424" y="1165378"/>
          <a:ext cx="11039529" cy="1976227"/>
        </p:xfrm>
        <a:graphic>
          <a:graphicData uri="http://schemas.openxmlformats.org/drawingml/2006/table">
            <a:tbl>
              <a:tblPr/>
              <a:tblGrid>
                <a:gridCol w="227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7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1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24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7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2021 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2022г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оценка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2025г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Налоговые и неналоговые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доходы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1 401 543,3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1 718 949,9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122,6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1 851 667,3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1 969 613,6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106,4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2 085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340,7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105,9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4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поступления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1 518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222,9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1 794 736,5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118,2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1 547 990,7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1 441 418,3 </a:t>
                      </a: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1 435 649,4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доходов: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2 919 766,2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3 513 686,4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3 399 658,0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3 411 031,9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3 520 990,1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19351" y="3472797"/>
            <a:ext cx="6305549" cy="68559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в районный бюджет в 2021-2025 годах (тыс. рублей)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2496557"/>
              </p:ext>
            </p:extLst>
          </p:nvPr>
        </p:nvGraphicFramePr>
        <p:xfrm>
          <a:off x="529100" y="4158395"/>
          <a:ext cx="9881725" cy="2737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648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153443" y="2405145"/>
            <a:ext cx="300643" cy="17876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sz="2399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68158" y="2421396"/>
            <a:ext cx="308769" cy="16251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sz="2399" dirty="0"/>
          </a:p>
        </p:txBody>
      </p:sp>
      <p:grpSp>
        <p:nvGrpSpPr>
          <p:cNvPr id="2" name="Группа 8"/>
          <p:cNvGrpSpPr/>
          <p:nvPr/>
        </p:nvGrpSpPr>
        <p:grpSpPr>
          <a:xfrm>
            <a:off x="382724" y="338985"/>
            <a:ext cx="11140889" cy="2082412"/>
            <a:chOff x="213712" y="235580"/>
            <a:chExt cx="8358246" cy="184772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13712" y="1511804"/>
              <a:ext cx="8358246" cy="571504"/>
            </a:xfrm>
            <a:prstGeom prst="round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morning" dir="t"/>
            </a:scene3d>
            <a:sp3d>
              <a:bevelT w="63500" h="25400"/>
              <a:bevelB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399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544" y="235580"/>
              <a:ext cx="7416823" cy="373167"/>
            </a:xfrm>
            <a:prstGeom prst="rect">
              <a:avLst/>
            </a:prstGeom>
            <a:solidFill>
              <a:srgbClr val="61D6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959"/>
                </a:spcAft>
              </a:pPr>
              <a:r>
                <a:rPr lang="ru" sz="2133" b="1" dirty="0">
                  <a:latin typeface="Times New Roman" pitchFamily="18" charset="0"/>
                  <a:cs typeface="Times New Roman" pitchFamily="18" charset="0"/>
                </a:rPr>
                <a:t>ОСНОВНЫЕ ХАРАКТЕРИСТИКИ ДОХОДОВ БЮДЖЕТА (тыс. руб.)</a:t>
              </a:r>
            </a:p>
          </p:txBody>
        </p:sp>
      </p:grp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773058658"/>
              </p:ext>
            </p:extLst>
          </p:nvPr>
        </p:nvGraphicFramePr>
        <p:xfrm>
          <a:off x="501161" y="1011115"/>
          <a:ext cx="10575765" cy="5451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70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>
            <a:graphicFrameLocks/>
          </p:cNvGraphicFramePr>
          <p:nvPr>
            <p:extLst/>
          </p:nvPr>
        </p:nvGraphicFramePr>
        <p:xfrm>
          <a:off x="1" y="3743880"/>
          <a:ext cx="12192000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75" y="133351"/>
            <a:ext cx="9098656" cy="495300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Налоговые доходы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бюджета  на 2023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79784" y="805897"/>
          <a:ext cx="10382252" cy="1756876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468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84752937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346523888"/>
                    </a:ext>
                  </a:extLst>
                </a:gridCol>
                <a:gridCol w="960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986 072,0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1 287 684,7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1 372 671,9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1 472 877,0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1 571 559,7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84 789,7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88 320,0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165 569,5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173 185,7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180 113,1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7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сельскохозяйственный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и налог, взимаемый в связи с применением патентной системы налогообложения, зачисляемый в бюджеты муниципальных районов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15 663,8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16 382,5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17 036,2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30 532,8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15 148,4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15692" y="405244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87,5%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9728" y="541553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10,6%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63764" y="5639055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57355" y="584993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0,9%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7929" y="385191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87,8%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15257" y="541639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10,3%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39293" y="5639055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49123" y="583276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0,9%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7195" y="379480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88,1%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21231" y="552981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10,1%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9473" y="571143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69303" y="591605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6972" y="312580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налоговых доходов в районный бюджет в 2021-2025 годах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4128917"/>
            <a:ext cx="656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91,1%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797" y="453835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87,8%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>
            <a:graphicFrameLocks/>
          </p:cNvGraphicFramePr>
          <p:nvPr>
            <p:extLst/>
          </p:nvPr>
        </p:nvGraphicFramePr>
        <p:xfrm>
          <a:off x="942975" y="3235800"/>
          <a:ext cx="10144125" cy="382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34008" y="948027"/>
          <a:ext cx="9940925" cy="173667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176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329074227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378618737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1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41 700,3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37 111,2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35 854,8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35 515,3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35 181,6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3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138 904,8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138 320,4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153 535,6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159 677,0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166 064,1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64 179,6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73 974,4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75 160,8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78 106,5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81 150,6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9 295,8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20 917,5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18 247,6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18 247,6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18 247,6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24 538,7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2 313,0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56394" y="4780272"/>
            <a:ext cx="589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90005" y="3598269"/>
            <a:ext cx="724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49,9%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73630" y="517336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3,3%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66246" y="489636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13,6%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54308" y="442903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27,1%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34606" y="505727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7,7%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16143" y="348231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54,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64215" y="503486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9451" y="438623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26,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62889" y="490599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12,1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68776" y="4403846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,7%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67350" y="337635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38999" y="337475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55,1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23865" y="492676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71937" y="438623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26,9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 rot="10800000" flipV="1">
            <a:off x="1337122" y="215337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Неналоговые доходы бюджета  на 2021 - 2025 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39453" y="2932533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неналоговых доходов в районный бюджет в 2021-2025 годах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5595" y="4559836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23,0%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106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>
            <a:graphicFrameLocks/>
          </p:cNvGraphicFramePr>
          <p:nvPr>
            <p:extLst/>
          </p:nvPr>
        </p:nvGraphicFramePr>
        <p:xfrm>
          <a:off x="800100" y="2832745"/>
          <a:ext cx="10096500" cy="4146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421954" y="962065"/>
          <a:ext cx="8941246" cy="146271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461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056">
                  <a:extLst>
                    <a:ext uri="{9D8B030D-6E8A-4147-A177-3AD203B41FA5}">
                      <a16:colId xmlns:a16="http://schemas.microsoft.com/office/drawing/2014/main" val="3072152865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7892725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70 695,6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70 695,6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70 695,6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65 016,0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58 835,2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1 469 102,6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1 469 102,6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1 469 102,6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1 368 209,8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1 368 621,7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8 192,5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8 192,5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8 192,5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8 192,5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8 192,5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06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12 131,7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3 877,1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9699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29106" y="5314589"/>
            <a:ext cx="342744" cy="29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0800000" flipV="1">
            <a:off x="1421954" y="259299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Безвозмездные </a:t>
            </a:r>
            <a:r>
              <a:rPr kumimoji="0" lang="ru-RU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поступления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 2021 - 2025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11461" y="2477100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безвозмездных поступлений в 2021-2025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508" y="2676272"/>
            <a:ext cx="3766781" cy="12944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Расходы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бюджета</a:t>
            </a:r>
          </a:p>
        </p:txBody>
      </p:sp>
      <p:pic>
        <p:nvPicPr>
          <p:cNvPr id="1026" name="Picture 2" descr="C:\Users\vaschenkoev\Desktop\2016\примеры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0" y="88878"/>
            <a:ext cx="2270948" cy="119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70" y="11962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Общегосударственные вопросы</a:t>
            </a:r>
          </a:p>
        </p:txBody>
      </p:sp>
      <p:pic>
        <p:nvPicPr>
          <p:cNvPr id="1030" name="Picture 6" descr="https://yasnonews.ru/upload/iblock/844/8446e0df1cfe4b052a627f44b7d07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23" y="129448"/>
            <a:ext cx="2024236" cy="1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3960" y="1261285"/>
            <a:ext cx="2194008" cy="54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Национальная </a:t>
            </a:r>
            <a:br>
              <a:rPr lang="ru-RU" dirty="0"/>
            </a:br>
            <a:r>
              <a:rPr lang="ru-RU" dirty="0"/>
              <a:t>безопасность и правоохранительная </a:t>
            </a:r>
            <a:br>
              <a:rPr lang="ru-RU" dirty="0"/>
            </a:br>
            <a:r>
              <a:rPr lang="ru-RU" dirty="0"/>
              <a:t>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2897" y="1255745"/>
            <a:ext cx="2560664" cy="56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Национальная экономика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" y="282457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Жилищно-коммунальное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07968" y="630138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Обслуживание муниципального долга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8462" y="4509880"/>
            <a:ext cx="2881521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Культура, кинематография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3" y="6379960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62155" y="6262423"/>
            <a:ext cx="1936434" cy="66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Средства массовой информации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9276" y="2901191"/>
            <a:ext cx="149564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1195" y="633031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Межбюджетные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трансферты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0226" y="1179861"/>
            <a:ext cx="2007557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Физическая культура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и спорт</a:t>
            </a:r>
          </a:p>
        </p:txBody>
      </p:sp>
      <p:pic>
        <p:nvPicPr>
          <p:cNvPr id="1032" name="Picture 8" descr="C:\Users\vaschenkoev\Desktop\2016\примеры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0" y="5086737"/>
            <a:ext cx="2180466" cy="1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vaschenkoev\Desktop\2016\примеры\Новая папка\cms-image-00000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3445368"/>
            <a:ext cx="1994837" cy="1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aschenkoev\Desktop\2016\примеры\Новая папка\studenty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781003"/>
            <a:ext cx="1943882" cy="1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schenkoev\Desktop\2016\примеры\Новая папка\foto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85" y="5077100"/>
            <a:ext cx="1936434" cy="1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schenkoev\Desktop\2016\примеры\Новая папка\65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13310"/>
            <a:ext cx="1926180" cy="11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vaschenkoev\Desktop\2016\примеры\Новая папка\veksel-v-ustavnom-kapita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48" y="5045763"/>
            <a:ext cx="2079181" cy="1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vaschenkoev\Desktop\2016\примеры\Новая папка\gk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" y="1756309"/>
            <a:ext cx="2271350" cy="1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vaschenkoev\Desktop\2016\примеры\Новая папка\a69b98fae5d1f1058bf5e10046af7e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6" y="77455"/>
            <a:ext cx="2020648" cy="11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vaschenkoev\Desktop\2016\примеры\Новая папка\10_dbdafd12873a46369d542215e44614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17" y="5045763"/>
            <a:ext cx="2028204" cy="13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73" y="3158092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442" y="4423838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3448" y="3248560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7968" y="1823586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9010"/>
          <a:stretch/>
        </p:blipFill>
        <p:spPr>
          <a:xfrm>
            <a:off x="695180" y="3325129"/>
            <a:ext cx="2137674" cy="12861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715" y="45206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Охрана окружающей среды</a:t>
            </a:r>
            <a:endParaRPr lang="ru-RU" sz="1200" dirty="0">
              <a:ln w="10541" cmpd="sng">
                <a:solidFill>
                  <a:schemeClr val="accent5">
                    <a:lumMod val="7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92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50" y="215337"/>
            <a:ext cx="9705975" cy="85146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по видам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43281414"/>
              </p:ext>
            </p:extLst>
          </p:nvPr>
        </p:nvGraphicFramePr>
        <p:xfrm>
          <a:off x="606669" y="1433146"/>
          <a:ext cx="10709031" cy="5354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65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28523983"/>
              </p:ext>
            </p:extLst>
          </p:nvPr>
        </p:nvGraphicFramePr>
        <p:xfrm>
          <a:off x="1596334" y="1126413"/>
          <a:ext cx="9036496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19536" y="116632"/>
            <a:ext cx="7992888" cy="914400"/>
          </a:xfrm>
          <a:prstGeom prst="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дотаций на выравнивание бюджетной обеспеченности поселений на 20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(тыс. руб.)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51684" y="5947738"/>
            <a:ext cx="26642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129 893.9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689" b="9869"/>
          <a:stretch/>
        </p:blipFill>
        <p:spPr>
          <a:xfrm>
            <a:off x="0" y="-33822"/>
            <a:ext cx="12192000" cy="689182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 rot="10800000" flipV="1">
            <a:off x="1922040" y="61514"/>
            <a:ext cx="8136904" cy="686300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бесплатного питания учащихся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13720" y="914749"/>
            <a:ext cx="2996359" cy="69227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7-10 лет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1-4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70290" y="921094"/>
            <a:ext cx="3060993" cy="685928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11-18 лет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5-11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 rot="10800000" flipV="1">
            <a:off x="327364" y="1870596"/>
            <a:ext cx="3333047" cy="107987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Бесплатное горячее  питание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Областные 73,92 + местные 10,08= 84 рубля 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96430" y="3551858"/>
            <a:ext cx="3559346" cy="97847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Бесплатное питьевое молоко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Областные 10,58 + местные 2,17= 12,75 рублей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92286" y="5327442"/>
            <a:ext cx="4803168" cy="140309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обучающихся с ОВЗ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7-10 лет    областные 122,01+ местные 24,99= 147 рублей                                               Дети 11-18 лет областные 138,61 + местные 28,39=167 рублей 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7897337" y="3932875"/>
            <a:ext cx="4010026" cy="116008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Многодетные и малоимущие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Дети 7-10 лет    областные 84 рубля                                                  Дети 11-18 лет областные 98+ местные 15=113 рублей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962862" y="2150062"/>
            <a:ext cx="3941785" cy="1227694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Дети , пребывающие на полном гос. обеспечении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Дети 7-10 лет    областные 84 рубля                                                  Дети 11-18 лет областные 98 рублей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6980223" y="5333995"/>
            <a:ext cx="4217478" cy="139654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детей-инвалидов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7-10 лет    областные 147 рублей                                                  Дети 11-18 лет областные 167 рублей </a:t>
            </a:r>
          </a:p>
        </p:txBody>
      </p:sp>
    </p:spTree>
    <p:extLst>
      <p:ext uri="{BB962C8B-B14F-4D97-AF65-F5344CB8AC3E}">
        <p14:creationId xmlns:p14="http://schemas.microsoft.com/office/powerpoint/2010/main" val="36393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94" y="264023"/>
            <a:ext cx="9341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Уважаемые </a:t>
            </a:r>
            <a:r>
              <a:rPr lang="ru-RU" sz="2400" b="1" dirty="0" smtClean="0">
                <a:solidFill>
                  <a:srgbClr val="002060"/>
                </a:solidFill>
              </a:rPr>
              <a:t>жители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Усть-Кутского</a:t>
            </a:r>
            <a:r>
              <a:rPr lang="ru-RU" sz="2400" b="1" dirty="0" smtClean="0">
                <a:solidFill>
                  <a:srgbClr val="002060"/>
                </a:solidFill>
              </a:rPr>
              <a:t> муниципального </a:t>
            </a:r>
            <a:r>
              <a:rPr lang="ru-RU" sz="2400" b="1" dirty="0">
                <a:solidFill>
                  <a:srgbClr val="002060"/>
                </a:solidFill>
              </a:rPr>
              <a:t>образования!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6153" y="1318964"/>
            <a:ext cx="92291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Bahnschrift Condensed" panose="020B0502040204020203" pitchFamily="34" charset="0"/>
              </a:rPr>
              <a:t>    </a:t>
            </a:r>
            <a:r>
              <a:rPr lang="ru-RU" b="1" dirty="0" smtClean="0">
                <a:latin typeface="Bahnschrift Condensed" panose="020B0502040204020203" pitchFamily="34" charset="0"/>
              </a:rPr>
              <a:t>      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«Бюджет для граждан»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это аналитический материал, доступный для широкого круга пользователей, в который включены сведения основанные на официальной информации об основных показателях социально-экономического развития, задачах и приоритетных направлениях бюджетной политики, источниках доходов бюджета и планируемых расходах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Каждый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житель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должен иметь возможность узнать, сколько средств поступает в бюджет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образования, на что они расходуются и какие результаты при этом достигаются. Жители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должны быть уверены, что передаваемые ими в распоряжение муниципалитета средства приносят конкретные результаты как для общества в целом, так и для каждого человека. Надеюсь, что представленная информация будет полезна тем, кому небезразлично будущее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Схемы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диаграммы позволят Вам наглядно увидеть и понять структуру доходов и расходов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Усть-Кутскогомуниципального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открыты для ваших замечаний и конструктивных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предложений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приглашаем всех ознакомиться с представленным бюджетом.</a:t>
            </a:r>
          </a:p>
          <a:p>
            <a:pPr algn="just"/>
            <a:endParaRPr lang="ru-RU" dirty="0" smtClean="0">
              <a:latin typeface="Bahnschrift Condensed" panose="020B0502040204020203" pitchFamily="34" charset="0"/>
            </a:endParaRPr>
          </a:p>
          <a:p>
            <a:pPr algn="just"/>
            <a:endParaRPr lang="ru-RU" dirty="0">
              <a:latin typeface="Bahnschrift Condensed" panose="020B0502040204020203" pitchFamily="34" charset="0"/>
            </a:endParaRPr>
          </a:p>
          <a:p>
            <a:pPr algn="just"/>
            <a:r>
              <a:rPr lang="ru-RU" dirty="0" smtClean="0">
                <a:latin typeface="Bahnschrift Condensed" panose="020B0502040204020203" pitchFamily="34" charset="0"/>
              </a:rPr>
              <a:t>  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5" y="0"/>
            <a:ext cx="996396" cy="1293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0682" y="6119336"/>
            <a:ext cx="4428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уважением,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Мэр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С.Г. Анисимов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562218"/>
              </p:ext>
            </p:extLst>
          </p:nvPr>
        </p:nvGraphicFramePr>
        <p:xfrm>
          <a:off x="931985" y="1169378"/>
          <a:ext cx="10102362" cy="5138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9426">
                  <a:extLst>
                    <a:ext uri="{9D8B030D-6E8A-4147-A177-3AD203B41FA5}">
                      <a16:colId xmlns:a16="http://schemas.microsoft.com/office/drawing/2014/main" val="2940667894"/>
                    </a:ext>
                  </a:extLst>
                </a:gridCol>
                <a:gridCol w="3179270">
                  <a:extLst>
                    <a:ext uri="{9D8B030D-6E8A-4147-A177-3AD203B41FA5}">
                      <a16:colId xmlns:a16="http://schemas.microsoft.com/office/drawing/2014/main" val="1557340328"/>
                    </a:ext>
                  </a:extLst>
                </a:gridCol>
                <a:gridCol w="2028677">
                  <a:extLst>
                    <a:ext uri="{9D8B030D-6E8A-4147-A177-3AD203B41FA5}">
                      <a16:colId xmlns:a16="http://schemas.microsoft.com/office/drawing/2014/main" val="1208171398"/>
                    </a:ext>
                  </a:extLst>
                </a:gridCol>
                <a:gridCol w="1789378">
                  <a:extLst>
                    <a:ext uri="{9D8B030D-6E8A-4147-A177-3AD203B41FA5}">
                      <a16:colId xmlns:a16="http://schemas.microsoft.com/office/drawing/2014/main" val="535903853"/>
                    </a:ext>
                  </a:extLst>
                </a:gridCol>
                <a:gridCol w="1695611">
                  <a:extLst>
                    <a:ext uri="{9D8B030D-6E8A-4147-A177-3AD203B41FA5}">
                      <a16:colId xmlns:a16="http://schemas.microsoft.com/office/drawing/2014/main" val="2696034693"/>
                    </a:ext>
                  </a:extLst>
                </a:gridCol>
              </a:tblGrid>
              <a:tr h="375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КЦСР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КЦСР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2023год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1607514832"/>
                  </a:ext>
                </a:extLst>
              </a:tr>
              <a:tr h="36777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 0 P4 00000 Региональный проект «Укрепление общественного здоровья (Иркутская область)»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016137"/>
                  </a:ext>
                </a:extLst>
              </a:tr>
              <a:tr h="44323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Усть-Кутском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муниципальном образовании"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654548"/>
                  </a:ext>
                </a:extLst>
              </a:tr>
              <a:tr h="1303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795P422100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Усть-Кутском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муниципальном образовании"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2299946866"/>
                  </a:ext>
                </a:extLst>
              </a:tr>
              <a:tr h="29014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 0 E1 00000 Национальный проект "Образование"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483455"/>
                  </a:ext>
                </a:extLst>
              </a:tr>
              <a:tr h="29893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 0 E1 00000 Региональный проект «Современная школа»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291716"/>
                  </a:ext>
                </a:extLst>
              </a:tr>
              <a:tr h="44067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"Поддержка и развитие муниципальных общеобразовательных организаций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Усть-Кутского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муниципального образования"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234725"/>
                  </a:ext>
                </a:extLst>
              </a:tr>
              <a:tr h="1618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795E151690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по созданию и обеспечению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161583724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70539" y="44624"/>
            <a:ext cx="8853854" cy="9361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Указов Президента РФ от 07.05.2018 г. № 204 «О национальных целях и стратегических задачах развития Российской Федерации на период до 2024 года», от 21.07.2020 г № 474 «О национальных целях развития Российской Федерации на период до 2030 года» </a:t>
            </a:r>
          </a:p>
        </p:txBody>
      </p:sp>
    </p:spTree>
    <p:extLst>
      <p:ext uri="{BB962C8B-B14F-4D97-AF65-F5344CB8AC3E}">
        <p14:creationId xmlns:p14="http://schemas.microsoft.com/office/powerpoint/2010/main" val="15331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39"/>
            <a:ext cx="8737032" cy="822475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Направление расходов бюджета в сравнении с общим объемом расходов, запланированных на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88774017"/>
              </p:ext>
            </p:extLst>
          </p:nvPr>
        </p:nvGraphicFramePr>
        <p:xfrm>
          <a:off x="438150" y="1340769"/>
          <a:ext cx="11144249" cy="532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27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48" y="215338"/>
            <a:ext cx="9705975" cy="782938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 2020 года по 2023 год (тыс. рублей)</a:t>
            </a:r>
            <a:endParaRPr lang="ru-RU" sz="2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35203561"/>
              </p:ext>
            </p:extLst>
          </p:nvPr>
        </p:nvGraphicFramePr>
        <p:xfrm>
          <a:off x="95044" y="2713704"/>
          <a:ext cx="12018297" cy="453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9200" y="3490452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6747" y="3490452"/>
            <a:ext cx="185829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2 396 633.8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98606" y="2925097"/>
            <a:ext cx="17452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2 776 758.1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50477" y="1848464"/>
            <a:ext cx="1907459" cy="86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3 425 830.3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9626" y="2256504"/>
            <a:ext cx="200577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3 652 231.7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21202988">
            <a:off x="1284566" y="1610926"/>
            <a:ext cx="8332579" cy="1616220"/>
          </a:xfrm>
          <a:custGeom>
            <a:avLst/>
            <a:gdLst>
              <a:gd name="connsiteX0" fmla="*/ 0 w 7387114"/>
              <a:gd name="connsiteY0" fmla="*/ 216308 h 943898"/>
              <a:gd name="connsiteX1" fmla="*/ 6394058 w 7387114"/>
              <a:gd name="connsiteY1" fmla="*/ 216308 h 943898"/>
              <a:gd name="connsiteX2" fmla="*/ 6394058 w 7387114"/>
              <a:gd name="connsiteY2" fmla="*/ 0 h 943898"/>
              <a:gd name="connsiteX3" fmla="*/ 7387114 w 7387114"/>
              <a:gd name="connsiteY3" fmla="*/ 471949 h 943898"/>
              <a:gd name="connsiteX4" fmla="*/ 6394058 w 7387114"/>
              <a:gd name="connsiteY4" fmla="*/ 943898 h 943898"/>
              <a:gd name="connsiteX5" fmla="*/ 6394058 w 7387114"/>
              <a:gd name="connsiteY5" fmla="*/ 727590 h 943898"/>
              <a:gd name="connsiteX6" fmla="*/ 0 w 7387114"/>
              <a:gd name="connsiteY6" fmla="*/ 727590 h 943898"/>
              <a:gd name="connsiteX7" fmla="*/ 0 w 7387114"/>
              <a:gd name="connsiteY7" fmla="*/ 216308 h 943898"/>
              <a:gd name="connsiteX0" fmla="*/ 892488 w 8279602"/>
              <a:gd name="connsiteY0" fmla="*/ 216308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892488 w 8279602"/>
              <a:gd name="connsiteY7" fmla="*/ 216308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650425"/>
              <a:gd name="connsiteY0" fmla="*/ 1126412 h 1168460"/>
              <a:gd name="connsiteX1" fmla="*/ 7286546 w 8650425"/>
              <a:gd name="connsiteY1" fmla="*/ 216308 h 1168460"/>
              <a:gd name="connsiteX2" fmla="*/ 7286546 w 8650425"/>
              <a:gd name="connsiteY2" fmla="*/ 0 h 1168460"/>
              <a:gd name="connsiteX3" fmla="*/ 8650425 w 8650425"/>
              <a:gd name="connsiteY3" fmla="*/ 1029671 h 1168460"/>
              <a:gd name="connsiteX4" fmla="*/ 7286546 w 8650425"/>
              <a:gd name="connsiteY4" fmla="*/ 943898 h 1168460"/>
              <a:gd name="connsiteX5" fmla="*/ 7286546 w 8650425"/>
              <a:gd name="connsiteY5" fmla="*/ 727590 h 1168460"/>
              <a:gd name="connsiteX6" fmla="*/ 0 w 8650425"/>
              <a:gd name="connsiteY6" fmla="*/ 1168460 h 1168460"/>
              <a:gd name="connsiteX7" fmla="*/ 34651 w 8650425"/>
              <a:gd name="connsiteY7" fmla="*/ 1126412 h 1168460"/>
              <a:gd name="connsiteX0" fmla="*/ 0 w 8650465"/>
              <a:gd name="connsiteY0" fmla="*/ 1340148 h 1340148"/>
              <a:gd name="connsiteX1" fmla="*/ 7286586 w 8650465"/>
              <a:gd name="connsiteY1" fmla="*/ 216308 h 1340148"/>
              <a:gd name="connsiteX2" fmla="*/ 7286586 w 8650465"/>
              <a:gd name="connsiteY2" fmla="*/ 0 h 1340148"/>
              <a:gd name="connsiteX3" fmla="*/ 8650465 w 8650465"/>
              <a:gd name="connsiteY3" fmla="*/ 1029671 h 1340148"/>
              <a:gd name="connsiteX4" fmla="*/ 7286586 w 8650465"/>
              <a:gd name="connsiteY4" fmla="*/ 943898 h 1340148"/>
              <a:gd name="connsiteX5" fmla="*/ 7286586 w 8650465"/>
              <a:gd name="connsiteY5" fmla="*/ 727590 h 1340148"/>
              <a:gd name="connsiteX6" fmla="*/ 40 w 8650465"/>
              <a:gd name="connsiteY6" fmla="*/ 1168460 h 1340148"/>
              <a:gd name="connsiteX7" fmla="*/ 0 w 8650465"/>
              <a:gd name="connsiteY7" fmla="*/ 1340148 h 1340148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295493 w 8295190"/>
              <a:gd name="connsiteY4" fmla="*/ 943898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304830 w 8295190"/>
              <a:gd name="connsiteY4" fmla="*/ 1034065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26959 h 1150171"/>
              <a:gd name="connsiteX1" fmla="*/ 7295493 w 8295190"/>
              <a:gd name="connsiteY1" fmla="*/ 182319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526926 w 8295190"/>
              <a:gd name="connsiteY5" fmla="*/ 661056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427393"/>
              <a:gd name="connsiteY0" fmla="*/ 1126959 h 1150171"/>
              <a:gd name="connsiteX1" fmla="*/ 7631236 w 8427393"/>
              <a:gd name="connsiteY1" fmla="*/ 359841 h 1150171"/>
              <a:gd name="connsiteX2" fmla="*/ 7588495 w 8427393"/>
              <a:gd name="connsiteY2" fmla="*/ 0 h 1150171"/>
              <a:gd name="connsiteX3" fmla="*/ 8427393 w 8427393"/>
              <a:gd name="connsiteY3" fmla="*/ 691622 h 1150171"/>
              <a:gd name="connsiteX4" fmla="*/ 7304830 w 8427393"/>
              <a:gd name="connsiteY4" fmla="*/ 1000076 h 1150171"/>
              <a:gd name="connsiteX5" fmla="*/ 7526926 w 8427393"/>
              <a:gd name="connsiteY5" fmla="*/ 661056 h 1150171"/>
              <a:gd name="connsiteX6" fmla="*/ 4922505 w 8427393"/>
              <a:gd name="connsiteY6" fmla="*/ 659611 h 1150171"/>
              <a:gd name="connsiteX7" fmla="*/ 8947 w 8427393"/>
              <a:gd name="connsiteY7" fmla="*/ 1134471 h 1150171"/>
              <a:gd name="connsiteX8" fmla="*/ 0 w 8427393"/>
              <a:gd name="connsiteY8" fmla="*/ 1126959 h 1150171"/>
              <a:gd name="connsiteX0" fmla="*/ 107396 w 8418447"/>
              <a:gd name="connsiteY0" fmla="*/ 1318623 h 1318623"/>
              <a:gd name="connsiteX1" fmla="*/ 7622290 w 8418447"/>
              <a:gd name="connsiteY1" fmla="*/ 359841 h 1318623"/>
              <a:gd name="connsiteX2" fmla="*/ 7579549 w 8418447"/>
              <a:gd name="connsiteY2" fmla="*/ 0 h 1318623"/>
              <a:gd name="connsiteX3" fmla="*/ 8418447 w 8418447"/>
              <a:gd name="connsiteY3" fmla="*/ 691622 h 1318623"/>
              <a:gd name="connsiteX4" fmla="*/ 7295884 w 8418447"/>
              <a:gd name="connsiteY4" fmla="*/ 1000076 h 1318623"/>
              <a:gd name="connsiteX5" fmla="*/ 7517980 w 8418447"/>
              <a:gd name="connsiteY5" fmla="*/ 661056 h 1318623"/>
              <a:gd name="connsiteX6" fmla="*/ 4913559 w 8418447"/>
              <a:gd name="connsiteY6" fmla="*/ 659611 h 1318623"/>
              <a:gd name="connsiteX7" fmla="*/ 1 w 8418447"/>
              <a:gd name="connsiteY7" fmla="*/ 1134471 h 1318623"/>
              <a:gd name="connsiteX8" fmla="*/ 107396 w 8418447"/>
              <a:gd name="connsiteY8" fmla="*/ 1318623 h 1318623"/>
              <a:gd name="connsiteX0" fmla="*/ 0 w 8311051"/>
              <a:gd name="connsiteY0" fmla="*/ 1318623 h 1326596"/>
              <a:gd name="connsiteX1" fmla="*/ 7514894 w 8311051"/>
              <a:gd name="connsiteY1" fmla="*/ 359841 h 1326596"/>
              <a:gd name="connsiteX2" fmla="*/ 7472153 w 8311051"/>
              <a:gd name="connsiteY2" fmla="*/ 0 h 1326596"/>
              <a:gd name="connsiteX3" fmla="*/ 8311051 w 8311051"/>
              <a:gd name="connsiteY3" fmla="*/ 691622 h 1326596"/>
              <a:gd name="connsiteX4" fmla="*/ 7188488 w 8311051"/>
              <a:gd name="connsiteY4" fmla="*/ 1000076 h 1326596"/>
              <a:gd name="connsiteX5" fmla="*/ 7410584 w 8311051"/>
              <a:gd name="connsiteY5" fmla="*/ 661056 h 1326596"/>
              <a:gd name="connsiteX6" fmla="*/ 4806163 w 8311051"/>
              <a:gd name="connsiteY6" fmla="*/ 659611 h 1326596"/>
              <a:gd name="connsiteX7" fmla="*/ 30745 w 8311051"/>
              <a:gd name="connsiteY7" fmla="*/ 1308866 h 1326596"/>
              <a:gd name="connsiteX8" fmla="*/ 0 w 8311051"/>
              <a:gd name="connsiteY8" fmla="*/ 1318623 h 1326596"/>
              <a:gd name="connsiteX0" fmla="*/ 0 w 8311051"/>
              <a:gd name="connsiteY0" fmla="*/ 1318623 h 1522587"/>
              <a:gd name="connsiteX1" fmla="*/ 7514894 w 8311051"/>
              <a:gd name="connsiteY1" fmla="*/ 359841 h 1522587"/>
              <a:gd name="connsiteX2" fmla="*/ 7472153 w 8311051"/>
              <a:gd name="connsiteY2" fmla="*/ 0 h 1522587"/>
              <a:gd name="connsiteX3" fmla="*/ 8311051 w 8311051"/>
              <a:gd name="connsiteY3" fmla="*/ 691622 h 1522587"/>
              <a:gd name="connsiteX4" fmla="*/ 7188488 w 8311051"/>
              <a:gd name="connsiteY4" fmla="*/ 1000076 h 1522587"/>
              <a:gd name="connsiteX5" fmla="*/ 7410584 w 8311051"/>
              <a:gd name="connsiteY5" fmla="*/ 661056 h 1522587"/>
              <a:gd name="connsiteX6" fmla="*/ 4806163 w 8311051"/>
              <a:gd name="connsiteY6" fmla="*/ 659611 h 1522587"/>
              <a:gd name="connsiteX7" fmla="*/ 105753 w 8311051"/>
              <a:gd name="connsiteY7" fmla="*/ 1515531 h 1522587"/>
              <a:gd name="connsiteX8" fmla="*/ 0 w 8311051"/>
              <a:gd name="connsiteY8" fmla="*/ 1318623 h 1522587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10763 w 8230379"/>
              <a:gd name="connsiteY6" fmla="*/ 786578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332579"/>
              <a:gd name="connsiteY0" fmla="*/ 1504190 h 1530845"/>
              <a:gd name="connsiteX1" fmla="*/ 7536422 w 8332579"/>
              <a:gd name="connsiteY1" fmla="*/ 359841 h 1530845"/>
              <a:gd name="connsiteX2" fmla="*/ 7493681 w 8332579"/>
              <a:gd name="connsiteY2" fmla="*/ 0 h 1530845"/>
              <a:gd name="connsiteX3" fmla="*/ 8332579 w 8332579"/>
              <a:gd name="connsiteY3" fmla="*/ 691622 h 1530845"/>
              <a:gd name="connsiteX4" fmla="*/ 7210016 w 8332579"/>
              <a:gd name="connsiteY4" fmla="*/ 1000076 h 1530845"/>
              <a:gd name="connsiteX5" fmla="*/ 7432112 w 8332579"/>
              <a:gd name="connsiteY5" fmla="*/ 661056 h 1530845"/>
              <a:gd name="connsiteX6" fmla="*/ 4812963 w 8332579"/>
              <a:gd name="connsiteY6" fmla="*/ 786578 h 1530845"/>
              <a:gd name="connsiteX7" fmla="*/ 127281 w 8332579"/>
              <a:gd name="connsiteY7" fmla="*/ 1515531 h 1530845"/>
              <a:gd name="connsiteX8" fmla="*/ 0 w 8332579"/>
              <a:gd name="connsiteY8" fmla="*/ 1504190 h 1530845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0119 w 8332579"/>
              <a:gd name="connsiteY5" fmla="*/ 848889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333155 w 8332579"/>
              <a:gd name="connsiteY4" fmla="*/ 1133139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12963 w 8332579"/>
              <a:gd name="connsiteY6" fmla="*/ 862446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08432 w 8332579"/>
              <a:gd name="connsiteY6" fmla="*/ 901513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2579" h="1616220">
                <a:moveTo>
                  <a:pt x="0" y="1580058"/>
                </a:moveTo>
                <a:cubicBezTo>
                  <a:pt x="3651662" y="192503"/>
                  <a:pt x="4861400" y="144984"/>
                  <a:pt x="7485479" y="192243"/>
                </a:cubicBezTo>
                <a:lnTo>
                  <a:pt x="7522278" y="0"/>
                </a:lnTo>
                <a:lnTo>
                  <a:pt x="8332579" y="767490"/>
                </a:lnTo>
                <a:lnTo>
                  <a:pt x="7333155" y="1209007"/>
                </a:lnTo>
                <a:lnTo>
                  <a:pt x="7421055" y="1002892"/>
                </a:lnTo>
                <a:lnTo>
                  <a:pt x="4808432" y="901513"/>
                </a:lnTo>
                <a:cubicBezTo>
                  <a:pt x="3181909" y="962133"/>
                  <a:pt x="1767128" y="1245277"/>
                  <a:pt x="46881" y="1601868"/>
                </a:cubicBezTo>
                <a:cubicBezTo>
                  <a:pt x="46868" y="1659097"/>
                  <a:pt x="13" y="1522829"/>
                  <a:pt x="0" y="1580058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1290743">
            <a:off x="6017340" y="1467766"/>
            <a:ext cx="291034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+1 029 196.5 (+42.9%)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52474167"/>
              </p:ext>
            </p:extLst>
          </p:nvPr>
        </p:nvGraphicFramePr>
        <p:xfrm>
          <a:off x="-152400" y="670783"/>
          <a:ext cx="12201525" cy="693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85926" y="142874"/>
            <a:ext cx="8677274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в 2023 году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2575" y="115888"/>
            <a:ext cx="9410700" cy="59467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на 20</a:t>
            </a:r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>3 -2025 годы </a:t>
            </a:r>
            <a:r>
              <a:rPr lang="ru-RU" sz="1600" b="1" dirty="0">
                <a:solidFill>
                  <a:schemeClr val="tx1"/>
                </a:solidFill>
              </a:rPr>
              <a:t>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258204"/>
              </p:ext>
            </p:extLst>
          </p:nvPr>
        </p:nvGraphicFramePr>
        <p:xfrm>
          <a:off x="298938" y="1301990"/>
          <a:ext cx="5875719" cy="5268253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72223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7853504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3423558882"/>
                    </a:ext>
                  </a:extLst>
                </a:gridCol>
              </a:tblGrid>
              <a:tr h="32462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5 149.0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5 244</a:t>
                      </a:r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5 149.0</a:t>
                      </a:r>
                      <a:endParaRPr lang="ru-RU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897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8 665.6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012.2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9 371.9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10658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158 951.5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138 059.2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139 032.0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586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49 575.7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49 906.6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50 665.8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82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проведение выборов и референдумов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6736.0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0544175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75 249.2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65 730.8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69 749.5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58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302 591.8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272 953.7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285 705.0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728705809"/>
              </p:ext>
            </p:extLst>
          </p:nvPr>
        </p:nvGraphicFramePr>
        <p:xfrm>
          <a:off x="5741376" y="1110493"/>
          <a:ext cx="6093069" cy="46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635782" y="1442799"/>
            <a:ext cx="230425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altLang="ru-RU" sz="1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256" y="1385444"/>
            <a:ext cx="1359526" cy="985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817" y="3429000"/>
            <a:ext cx="1329043" cy="10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733" y="5548503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271" y="5688968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3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52" y="44624"/>
            <a:ext cx="8686800" cy="1080120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81738283"/>
              </p:ext>
            </p:extLst>
          </p:nvPr>
        </p:nvGraphicFramePr>
        <p:xfrm>
          <a:off x="415725" y="1339849"/>
          <a:ext cx="11480999" cy="484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носка со стрелкой вверх 4"/>
          <p:cNvSpPr/>
          <p:nvPr/>
        </p:nvSpPr>
        <p:spPr>
          <a:xfrm>
            <a:off x="415725" y="4319587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6 629,3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6 680,0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6 800,0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ыноска со стрелкой вверх 5"/>
          <p:cNvSpPr/>
          <p:nvPr/>
        </p:nvSpPr>
        <p:spPr>
          <a:xfrm>
            <a:off x="2933401" y="4319586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5 700,0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5 500,0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5 400,0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5435401" y="4319588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4 215,0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4 615,0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4 615,0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7686376" y="4319588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3 300,0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2 600,0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2 500,0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10188376" y="4319586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10 837,0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10 937,0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10 937,0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73696" y="183233"/>
            <a:ext cx="8872962" cy="60352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 2023 – 2025 годы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97974390"/>
              </p:ext>
            </p:extLst>
          </p:nvPr>
        </p:nvGraphicFramePr>
        <p:xfrm>
          <a:off x="676275" y="980728"/>
          <a:ext cx="10972799" cy="5410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98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01688" y="87480"/>
            <a:ext cx="8686800" cy="533209"/>
          </a:xfr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2023 - 2024 годы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 функциональной структуре  (тыс. руб.)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209800" y="756482"/>
            <a:ext cx="7676456" cy="533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752001"/>
              </p:ext>
            </p:extLst>
          </p:nvPr>
        </p:nvGraphicFramePr>
        <p:xfrm>
          <a:off x="503861" y="1605248"/>
          <a:ext cx="7210416" cy="237998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3841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21733120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527767119"/>
                    </a:ext>
                  </a:extLst>
                </a:gridCol>
              </a:tblGrid>
              <a:tr h="43421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9552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Гражданская оборона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74.4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84.6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63.6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78509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16 254.9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14 457.4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14 322.6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60696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420.0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445.0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16 749.3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14 987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14 386.2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618" y="1605248"/>
            <a:ext cx="2872407" cy="15970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91" y="4610074"/>
            <a:ext cx="3096344" cy="184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688" t="48957" r="57910" b="9583"/>
          <a:stretch/>
        </p:blipFill>
        <p:spPr>
          <a:xfrm>
            <a:off x="8062218" y="3429000"/>
            <a:ext cx="3648075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09" y="4610074"/>
            <a:ext cx="3335009" cy="18478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91101" y="89707"/>
            <a:ext cx="5010149" cy="405593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1761" y="2712501"/>
            <a:ext cx="4176464" cy="1055608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пассажирских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перевозок пассажиров и багажа 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автомобильным транспортом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регулируемым тарифам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79" y="3887432"/>
            <a:ext cx="3821829" cy="281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53755" y="6194582"/>
            <a:ext cx="1944216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4 872,8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348" y="3887432"/>
            <a:ext cx="2685011" cy="546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</a:t>
            </a:r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99" y="89707"/>
            <a:ext cx="3862328" cy="212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04173"/>
              </p:ext>
            </p:extLst>
          </p:nvPr>
        </p:nvGraphicFramePr>
        <p:xfrm>
          <a:off x="4991101" y="618182"/>
          <a:ext cx="5657234" cy="229545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56361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231448847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3250951808"/>
                    </a:ext>
                  </a:extLst>
                </a:gridCol>
              </a:tblGrid>
              <a:tr h="46123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3 348.0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3 878.0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84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5 832.8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5 832.8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4 872.8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7 085.2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7 743.0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6 889.9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4485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15 419.5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12 907.5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10 892.5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229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31 685.5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30 361.3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22 655.2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3533" t="13688" r="6251" b="6008"/>
          <a:stretch/>
        </p:blipFill>
        <p:spPr>
          <a:xfrm>
            <a:off x="5364858" y="4174232"/>
            <a:ext cx="3895726" cy="252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941584" y="3036515"/>
            <a:ext cx="4045899" cy="200906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на осуществление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регулярных пассажирских перевозок внутренним водным транспортом по согласованным маршрутам между административным центром г. Усть-Кут и труднодоступными населенными пунктами в границах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25069" y="6259157"/>
            <a:ext cx="1944216" cy="439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960,0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14805" y="190826"/>
            <a:ext cx="4304456" cy="440706"/>
          </a:xfrm>
          <a:prstGeom prst="round2DiagRect">
            <a:avLst/>
          </a:prstGeom>
          <a:solidFill>
            <a:srgbClr val="FFFF99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714157"/>
              </p:ext>
            </p:extLst>
          </p:nvPr>
        </p:nvGraphicFramePr>
        <p:xfrm>
          <a:off x="344128" y="844782"/>
          <a:ext cx="4807975" cy="1294624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2319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29891722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3006737867"/>
                    </a:ext>
                  </a:extLst>
                </a:gridCol>
              </a:tblGrid>
              <a:tr h="32797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6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163.8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170.4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177.2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623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40 808.1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525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4 631.1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614.9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614.9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188980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45 603.0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1 785.3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1 792.1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11" name="Заголовок 3"/>
          <p:cNvSpPr txBox="1">
            <a:spLocks/>
          </p:cNvSpPr>
          <p:nvPr/>
        </p:nvSpPr>
        <p:spPr>
          <a:xfrm>
            <a:off x="125367" y="2448377"/>
            <a:ext cx="5641690" cy="404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( тыс. руб.)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25367" y="3066291"/>
            <a:ext cx="2344848" cy="1765391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845552" y="3130476"/>
            <a:ext cx="1987097" cy="1539410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благоустройства территории поселения</a:t>
            </a: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1887838" y="5340066"/>
            <a:ext cx="1609167" cy="902841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19 891,5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125367" y="5380750"/>
            <a:ext cx="1544354" cy="942975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19 916,6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973719" y="5259250"/>
            <a:ext cx="1838631" cy="1064475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4 016,2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706170" y="4854850"/>
            <a:ext cx="154517" cy="502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9894770">
            <a:off x="2407984" y="4759654"/>
            <a:ext cx="157925" cy="571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4758939" y="4691919"/>
            <a:ext cx="160322" cy="5707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832058" y="190826"/>
            <a:ext cx="3757188" cy="44070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285009"/>
              </p:ext>
            </p:extLst>
          </p:nvPr>
        </p:nvGraphicFramePr>
        <p:xfrm>
          <a:off x="6561948" y="870856"/>
          <a:ext cx="4892632" cy="102759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5284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74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среды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801.5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165 942.9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172 330.0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7207985" y="2064774"/>
            <a:ext cx="3613122" cy="2642466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предотвращению и (или) снижению негативного воздействия хозяйственной и иной деятельности на окружающую среду, сохранению и восстановлению природной среды, рациональному использованию и воспроизводству природных ресурсов, обеспечению экологической безопасности за счет платы за негативное воздействие на окружающую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среду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- 153 535,6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159 677.0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166 064.1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7491047" y="5115230"/>
            <a:ext cx="3330060" cy="1423222"/>
          </a:xfrm>
          <a:prstGeom prst="round2DiagRect">
            <a:avLst/>
          </a:prstGeom>
          <a:solidFill>
            <a:srgbClr val="CC99FF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Переданные полномочия 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областных государственных полномочий в сфере обращения с безнадзорными собаками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кошками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6 265.9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6 265.9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6 265.9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>
            <a:off x="6453478" y="1787695"/>
            <a:ext cx="770384" cy="196786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11039224" y="1898456"/>
            <a:ext cx="922408" cy="429744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30305" y="1122258"/>
            <a:ext cx="10013577" cy="55116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настоящим Кодексом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расходов бюджета над его доходами;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доходов бюджета над его расходами;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которые поступают в бюджет безвозмездно (денежные средства, поступающие из вышестоящего бюджета, а также безвозмездные перечисления от физических и юридических лиц); 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МЕЖБЮДЖЕТНЫЕ ТРАНСФЕРТЫ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КОНСОЛИДИРОВАННЫЙ БЮДЖЕТ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свод бюджетов бюджетной системы на соответствующей территории (без учета межбюджетных трансфертов между этими бюджетами);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ДОЛГ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образованием;</a:t>
            </a:r>
          </a:p>
          <a:p>
            <a:pPr algn="just">
              <a:spcAft>
                <a:spcPts val="800"/>
              </a:spcAft>
            </a:pPr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МУНИЦИПАЛЬНАЯ ПРОГРАММА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 эффективное достижение целей и решение задач социально-экономического развития муниципального образования.</a:t>
            </a:r>
          </a:p>
          <a:p>
            <a:endParaRPr lang="ru-RU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489811" y="294601"/>
            <a:ext cx="76643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ТЕРМИНЫ </a:t>
            </a:r>
            <a:endParaRPr lang="ru-RU" sz="20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17093521"/>
              </p:ext>
            </p:extLst>
          </p:nvPr>
        </p:nvGraphicFramePr>
        <p:xfrm>
          <a:off x="6141517" y="3401404"/>
          <a:ext cx="5912678" cy="338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6" y="3380864"/>
            <a:ext cx="1980728" cy="1216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35" y="771125"/>
            <a:ext cx="1759818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643" y="670869"/>
            <a:ext cx="1837999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13678"/>
          <a:stretch/>
        </p:blipFill>
        <p:spPr>
          <a:xfrm>
            <a:off x="7512927" y="1383193"/>
            <a:ext cx="2976395" cy="146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14883" t="24317" r="5116"/>
          <a:stretch/>
        </p:blipFill>
        <p:spPr>
          <a:xfrm>
            <a:off x="2851438" y="3343837"/>
            <a:ext cx="2159607" cy="1290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532" y="4866624"/>
            <a:ext cx="4308152" cy="1818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890164"/>
              </p:ext>
            </p:extLst>
          </p:nvPr>
        </p:nvGraphicFramePr>
        <p:xfrm>
          <a:off x="422029" y="873758"/>
          <a:ext cx="5532828" cy="23662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79826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20221144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857068824"/>
                    </a:ext>
                  </a:extLst>
                </a:gridCol>
              </a:tblGrid>
              <a:tr h="2879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2 267 142.0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2 052 395</a:t>
                      </a:r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2 072 094.3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745 693.8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684 103.8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719 435.6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1 235 593.7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1 093</a:t>
                      </a:r>
                      <a:r>
                        <a:rPr lang="en-US" sz="12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467.8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1 077 232.9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129 492.4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140 215.5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129 235.8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5515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2 524.6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1 817.7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1 927.8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5 443.3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5 448.3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3 475.3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148 394.2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127 288.7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140 786.9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7765120" y="3039036"/>
            <a:ext cx="2638424" cy="42764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6725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663" t="13368" r="7160" b="11681"/>
          <a:stretch/>
        </p:blipFill>
        <p:spPr>
          <a:xfrm>
            <a:off x="7669163" y="658250"/>
            <a:ext cx="3357534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900075" y="76941"/>
            <a:ext cx="6660740" cy="509401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82979"/>
              </p:ext>
            </p:extLst>
          </p:nvPr>
        </p:nvGraphicFramePr>
        <p:xfrm>
          <a:off x="847095" y="757281"/>
          <a:ext cx="5383350" cy="12750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956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2438327402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1007212376"/>
                    </a:ext>
                  </a:extLst>
                </a:gridCol>
              </a:tblGrid>
              <a:tr h="33338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465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125 640.9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115 128.8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121 950.1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462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81 835.6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74 723.4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78 019.5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207 476.5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189 852.2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199 969.6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18050029"/>
              </p:ext>
            </p:extLst>
          </p:nvPr>
        </p:nvGraphicFramePr>
        <p:xfrm>
          <a:off x="6912078" y="2674374"/>
          <a:ext cx="5181600" cy="4183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839" t="15883" r="25320" b="4679"/>
          <a:stretch/>
        </p:blipFill>
        <p:spPr>
          <a:xfrm>
            <a:off x="1740310" y="2217202"/>
            <a:ext cx="3785419" cy="1961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151"/>
          <a:stretch/>
        </p:blipFill>
        <p:spPr>
          <a:xfrm>
            <a:off x="519939" y="4409728"/>
            <a:ext cx="2606719" cy="2364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687" t="9686" r="-687" b="24448"/>
          <a:stretch/>
        </p:blipFill>
        <p:spPr>
          <a:xfrm>
            <a:off x="4168878" y="4301480"/>
            <a:ext cx="2433746" cy="2472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8183666" y="2674374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3722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52" y="44624"/>
            <a:ext cx="8686800" cy="108012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38028866"/>
              </p:ext>
            </p:extLst>
          </p:nvPr>
        </p:nvGraphicFramePr>
        <p:xfrm>
          <a:off x="415726" y="1680754"/>
          <a:ext cx="11427932" cy="4500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носка со стрелкой вверх 4"/>
          <p:cNvSpPr/>
          <p:nvPr/>
        </p:nvSpPr>
        <p:spPr>
          <a:xfrm>
            <a:off x="1034033" y="4533896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4 470,7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4 520,0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4 600,0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3850441" y="4533897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2 085,0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2 085,0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2 085,0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6753660" y="4533898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2 300,0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2 600,0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2 600,0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9656879" y="4533899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5 463,0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5 463,0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5 463,0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8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436679" y="842727"/>
            <a:ext cx="2915816" cy="234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604955" y="4223656"/>
            <a:ext cx="3653074" cy="2401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6" y="2252438"/>
            <a:ext cx="2913219" cy="237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128416"/>
              </p:ext>
            </p:extLst>
          </p:nvPr>
        </p:nvGraphicFramePr>
        <p:xfrm>
          <a:off x="6561948" y="992776"/>
          <a:ext cx="4892632" cy="106244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6436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98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856617" y="4223657"/>
            <a:ext cx="3100252" cy="2090057"/>
          </a:xfrm>
          <a:prstGeom prst="round2Diag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образовании«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450.0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52160" y="2491266"/>
            <a:ext cx="2968176" cy="188043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"Профилактика социально значимых заболеваний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образовании«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60.0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297784" y="2046513"/>
            <a:ext cx="182880" cy="44475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9949544" y="2055223"/>
            <a:ext cx="187234" cy="2168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49597" y="103066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15050"/>
              </p:ext>
            </p:extLst>
          </p:nvPr>
        </p:nvGraphicFramePr>
        <p:xfrm>
          <a:off x="1991546" y="836712"/>
          <a:ext cx="7178580" cy="164959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38552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405330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2699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587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6 956.6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7 310.7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7 639.7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3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7 842.0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5 735.0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1 627.0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5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31 531.2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31 406.4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30 211.0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79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2 400.0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2 400.0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2 400.0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57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48 729.8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46 852.1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41 877.7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1592676"/>
              </p:ext>
            </p:extLst>
          </p:nvPr>
        </p:nvGraphicFramePr>
        <p:xfrm>
          <a:off x="4650376" y="2748215"/>
          <a:ext cx="7074337" cy="3879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6" y="3117181"/>
            <a:ext cx="4270318" cy="3362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6868332" y="2718169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2213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81200" y="230656"/>
            <a:ext cx="8378700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1581" y="5054781"/>
            <a:ext cx="3096344" cy="1296144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врачебных кадров в медицинское 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расположенные на территории Усть-Кутского муниципального образования»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618" y="4498408"/>
            <a:ext cx="3243169" cy="2161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119593" y="1299715"/>
            <a:ext cx="2880320" cy="868198"/>
          </a:xfrm>
          <a:prstGeom prst="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выплаты почетным 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 Усть-Кутского района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9" b="16747"/>
          <a:stretch/>
        </p:blipFill>
        <p:spPr>
          <a:xfrm>
            <a:off x="8773729" y="1003322"/>
            <a:ext cx="2448272" cy="1656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t="6985" b="10971"/>
          <a:stretch/>
        </p:blipFill>
        <p:spPr>
          <a:xfrm>
            <a:off x="7447295" y="1003322"/>
            <a:ext cx="1401866" cy="1662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t="4227" b="13086"/>
          <a:stretch/>
        </p:blipFill>
        <p:spPr>
          <a:xfrm>
            <a:off x="580061" y="2498419"/>
            <a:ext cx="3527864" cy="1895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7447295" y="3004989"/>
            <a:ext cx="3515816" cy="129349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sp>
        <p:nvSpPr>
          <p:cNvPr id="4" name="Выноска со стрелками влево/вправо 3"/>
          <p:cNvSpPr/>
          <p:nvPr/>
        </p:nvSpPr>
        <p:spPr>
          <a:xfrm>
            <a:off x="4380807" y="1389417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623.0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616.0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608.0</a:t>
            </a:r>
          </a:p>
        </p:txBody>
      </p:sp>
      <p:sp>
        <p:nvSpPr>
          <p:cNvPr id="17" name="Выноска со стрелками влево/вправо 16"/>
          <p:cNvSpPr/>
          <p:nvPr/>
        </p:nvSpPr>
        <p:spPr>
          <a:xfrm>
            <a:off x="4380807" y="301790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Выноска со стрелками влево/вправо 19"/>
          <p:cNvSpPr/>
          <p:nvPr/>
        </p:nvSpPr>
        <p:spPr>
          <a:xfrm>
            <a:off x="4380807" y="518758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100.0</a:t>
            </a: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4 100.0</a:t>
            </a:r>
          </a:p>
        </p:txBody>
      </p:sp>
    </p:spTree>
    <p:extLst>
      <p:ext uri="{BB962C8B-B14F-4D97-AF65-F5344CB8AC3E}">
        <p14:creationId xmlns:p14="http://schemas.microsoft.com/office/powerpoint/2010/main" val="3805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866" y="4032069"/>
            <a:ext cx="3641576" cy="166333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63" y="3508141"/>
            <a:ext cx="4902275" cy="2711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03451" y="888486"/>
            <a:ext cx="3434300" cy="190239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2" y="888486"/>
            <a:ext cx="4188622" cy="2333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Выноска со стрелками влево/вправо 10"/>
          <p:cNvSpPr/>
          <p:nvPr/>
        </p:nvSpPr>
        <p:spPr>
          <a:xfrm>
            <a:off x="4890786" y="152186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459.0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ами влево/вправо 11"/>
          <p:cNvSpPr/>
          <p:nvPr/>
        </p:nvSpPr>
        <p:spPr>
          <a:xfrm>
            <a:off x="4264758" y="4448809"/>
            <a:ext cx="2826328" cy="829855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660.0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201" r="2125" b="13604"/>
          <a:stretch/>
        </p:blipFill>
        <p:spPr>
          <a:xfrm>
            <a:off x="-245806" y="-38014"/>
            <a:ext cx="12437806" cy="6912078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01879002"/>
              </p:ext>
            </p:extLst>
          </p:nvPr>
        </p:nvGraphicFramePr>
        <p:xfrm>
          <a:off x="1061884" y="5083277"/>
          <a:ext cx="2271251" cy="142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45753" y="4073233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7-10 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63746" y="4089509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11-18 лет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11020633"/>
              </p:ext>
            </p:extLst>
          </p:nvPr>
        </p:nvGraphicFramePr>
        <p:xfrm>
          <a:off x="6803671" y="4816681"/>
          <a:ext cx="5181851" cy="1907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Овал 3"/>
          <p:cNvSpPr/>
          <p:nvPr/>
        </p:nvSpPr>
        <p:spPr>
          <a:xfrm>
            <a:off x="185991" y="1985049"/>
            <a:ext cx="2537543" cy="1303071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2023 год – 10 776.0</a:t>
            </a:r>
          </a:p>
          <a:p>
            <a:pPr algn="ctr"/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2024 год – 10 776.0</a:t>
            </a:r>
          </a:p>
          <a:p>
            <a:pPr algn="ctr"/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2025 год – 10 776.0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144000" y="2054275"/>
            <a:ext cx="2672188" cy="1233845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2023 год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– 1 491.9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2024 год – 1 552.3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2025 год – 1 614.4 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6916" y="1216234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999406" y="1313766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2063552" y="0"/>
            <a:ext cx="8136904" cy="103996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на обеспечение бесплатного питания учащихся из многодетных и малоимущих семей, посещающих общеобразовательные организации 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28986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b="17026"/>
          <a:stretch/>
        </p:blipFill>
        <p:spPr>
          <a:xfrm>
            <a:off x="0" y="2342762"/>
            <a:ext cx="12192000" cy="453989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367494" y="771809"/>
            <a:ext cx="3439980" cy="154629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706708" y="2114886"/>
            <a:ext cx="2653169" cy="147047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4 763.2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4 763.2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4 763.2</a:t>
            </a:r>
            <a:endParaRPr lang="ru-RU" sz="16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148225" y="771809"/>
            <a:ext cx="3828357" cy="2708809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199.9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199.9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199.9</a:t>
            </a: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161689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5889277" y="478880"/>
            <a:ext cx="288032" cy="155706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481052" y="611095"/>
            <a:ext cx="288032" cy="16071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Выноска со стрелкой вверх 21"/>
          <p:cNvSpPr/>
          <p:nvPr/>
        </p:nvSpPr>
        <p:spPr>
          <a:xfrm>
            <a:off x="367493" y="2325673"/>
            <a:ext cx="1466416" cy="1381088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</a:t>
            </a: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год – 9 256.0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9 024.1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8 650.0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Выноска со стрелкой вверх 22"/>
          <p:cNvSpPr/>
          <p:nvPr/>
        </p:nvSpPr>
        <p:spPr>
          <a:xfrm>
            <a:off x="2330245" y="2325673"/>
            <a:ext cx="1474580" cy="1381088"/>
          </a:xfrm>
          <a:prstGeom prst="upArrowCallout">
            <a:avLst>
              <a:gd name="adj1" fmla="val 27158"/>
              <a:gd name="adj2" fmla="val 25000"/>
              <a:gd name="adj3" fmla="val 25000"/>
              <a:gd name="adj4" fmla="val 64977"/>
            </a:avLst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</a:t>
            </a:r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1 763.1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1 718.9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2 093.0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33909" y="20271"/>
            <a:ext cx="8686800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питание в общеобразовательных организациях (тыс. руб.)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5488385" y="908720"/>
          <a:ext cx="5184576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1930458"/>
              </p:ext>
            </p:extLst>
          </p:nvPr>
        </p:nvGraphicFramePr>
        <p:xfrm>
          <a:off x="0" y="549621"/>
          <a:ext cx="1219200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776747" y="159487"/>
            <a:ext cx="10156723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 smtClean="0">
                <a:ln w="0">
                  <a:noFill/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муниципального образования</a:t>
            </a:r>
            <a:b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</a:b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на питание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дошкольных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образовательных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организациях 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(тыс. руб.)</a:t>
            </a:r>
            <a:endParaRPr lang="ru-RU" sz="1600" b="1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4321533" flipH="1">
            <a:off x="4910430" y="220456"/>
            <a:ext cx="175520" cy="4891178"/>
          </a:xfrm>
          <a:prstGeom prst="downArrow">
            <a:avLst>
              <a:gd name="adj1" fmla="val 50000"/>
              <a:gd name="adj2" fmla="val 166621"/>
            </a:avLst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BUDJ3\Desktop\Новая папка (3)\26894_6092c54193c200e37f3d8ab5a6584844 - копи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83" y="908720"/>
            <a:ext cx="3791130" cy="2212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3" y="242048"/>
            <a:ext cx="9210205" cy="661595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4705" y="79541"/>
            <a:ext cx="8130988" cy="96932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CC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/>
          <a:lstStyle/>
          <a:p>
            <a:pPr algn="ctr"/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Структура </a:t>
            </a:r>
            <a:br>
              <a:rPr lang="ru-RU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консолидированного 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муниципального образования</a:t>
            </a:r>
            <a:endParaRPr lang="ru-RU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286000" y="1617522"/>
            <a:ext cx="7010399" cy="7401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87744" y="2926369"/>
            <a:ext cx="3214710" cy="1262297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6901708" y="3152820"/>
            <a:ext cx="3744913" cy="939568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городских поселений (3)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7378562" y="4848947"/>
            <a:ext cx="2547093" cy="1529369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(далее - СП):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Ручейское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Верхнемарковское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Подымахинское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657461" y="4887491"/>
            <a:ext cx="2438975" cy="1452283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lvl="0"/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Бюджеты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городских </a:t>
            </a:r>
          </a:p>
          <a:p>
            <a:pPr lvl="0"/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(далее -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Звезднинское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006353" y="2357717"/>
            <a:ext cx="2268071" cy="795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657461" y="2332504"/>
            <a:ext cx="1932468" cy="5686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67835" y="4092388"/>
            <a:ext cx="3574389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652108" y="4092388"/>
            <a:ext cx="0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6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6001" r="6415" b="35700"/>
          <a:stretch/>
        </p:blipFill>
        <p:spPr>
          <a:xfrm>
            <a:off x="8016021" y="377549"/>
            <a:ext cx="3351768" cy="173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726684"/>
              </p:ext>
            </p:extLst>
          </p:nvPr>
        </p:nvGraphicFramePr>
        <p:xfrm>
          <a:off x="906001" y="778242"/>
          <a:ext cx="6212553" cy="76779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1084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05421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204 838.4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188 469.5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198 026.3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801254283"/>
              </p:ext>
            </p:extLst>
          </p:nvPr>
        </p:nvGraphicFramePr>
        <p:xfrm>
          <a:off x="6567946" y="2460994"/>
          <a:ext cx="5171769" cy="4291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1956">
            <a:off x="123324" y="2056886"/>
            <a:ext cx="2909276" cy="2176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5034" r="4077" b="9391"/>
          <a:stretch/>
        </p:blipFill>
        <p:spPr>
          <a:xfrm>
            <a:off x="749784" y="4606884"/>
            <a:ext cx="2888152" cy="2117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r="5141" b="16738"/>
          <a:stretch/>
        </p:blipFill>
        <p:spPr>
          <a:xfrm rot="21244721">
            <a:off x="3400526" y="2055874"/>
            <a:ext cx="3170458" cy="1686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t="15678" r="16703" b="8790"/>
          <a:stretch/>
        </p:blipFill>
        <p:spPr>
          <a:xfrm rot="20447862">
            <a:off x="4093308" y="4047693"/>
            <a:ext cx="2250244" cy="224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8016021" y="2366712"/>
            <a:ext cx="2638424" cy="399012"/>
          </a:xfrm>
          <a:prstGeom prst="round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3751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48128" y="3590489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endParaRPr lang="ru-RU" b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76120" y="1124744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endParaRPr lang="ru-RU" b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333" y="3717034"/>
            <a:ext cx="1029819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endParaRPr lang="ru-RU" sz="1600" b="1" dirty="0" smtClean="0">
              <a:solidFill>
                <a:srgbClr val="002060"/>
              </a:solidFill>
              <a:latin typeface="+mj-lt"/>
            </a:endParaRPr>
          </a:p>
          <a:p>
            <a:pPr algn="just" defTabSz="914400"/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На государственную экспертизу проектно-сметной документации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по </a:t>
            </a:r>
            <a:r>
              <a:rPr lang="ru-RU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строительству объектов социальной инфраструктуры в рамках реализации инвестиционного проекта по созданию </a:t>
            </a:r>
            <a:r>
              <a:rPr lang="ru-RU" sz="1600" b="1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газохимического</a:t>
            </a:r>
            <a:r>
              <a:rPr lang="ru-RU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 проекта ООО «ИНК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»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 defTabSz="914400"/>
            <a:endParaRPr lang="ru-RU" sz="1600" b="1" dirty="0">
              <a:solidFill>
                <a:srgbClr val="002060"/>
              </a:solidFill>
              <a:latin typeface="Franklin Gothic Book"/>
            </a:endParaRPr>
          </a:p>
          <a:p>
            <a:pPr algn="just" defTabSz="914400"/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Двух детских садов  в сумме 2 147.2 тыс. рублей;</a:t>
            </a:r>
          </a:p>
          <a:p>
            <a:pPr algn="just" defTabSz="914400"/>
            <a:endParaRPr lang="ru-RU" sz="1600" b="1" dirty="0" smtClean="0">
              <a:solidFill>
                <a:srgbClr val="002060"/>
              </a:solidFill>
              <a:latin typeface="Franklin Gothic Book"/>
            </a:endParaRPr>
          </a:p>
          <a:p>
            <a:pPr algn="just" defTabSz="914400"/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Школы в сумме 1 283.8 тыс. рублей;</a:t>
            </a:r>
          </a:p>
          <a:p>
            <a:pPr algn="just" defTabSz="914400"/>
            <a:endParaRPr lang="ru-RU" sz="1600" b="1" dirty="0">
              <a:solidFill>
                <a:srgbClr val="002060"/>
              </a:solidFill>
              <a:latin typeface="Franklin Gothic Book"/>
            </a:endParaRPr>
          </a:p>
          <a:p>
            <a:pPr algn="just" defTabSz="914400"/>
            <a:r>
              <a:rPr lang="ru-RU" sz="1400" b="1" dirty="0" smtClean="0">
                <a:solidFill>
                  <a:srgbClr val="002060"/>
                </a:solidFill>
                <a:latin typeface="Franklin Gothic Book"/>
              </a:rPr>
              <a:t>М</a:t>
            </a:r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ногофункционального </a:t>
            </a:r>
            <a:r>
              <a:rPr lang="ru-RU" sz="1600" b="1" dirty="0">
                <a:solidFill>
                  <a:srgbClr val="002060"/>
                </a:solidFill>
                <a:latin typeface="Franklin Gothic Book"/>
              </a:rPr>
              <a:t>центра (Дом культуры</a:t>
            </a:r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) в сумме 1 256.7 тыс. рублей;</a:t>
            </a:r>
          </a:p>
          <a:p>
            <a:pPr algn="just" defTabSz="914400"/>
            <a:endParaRPr lang="ru-RU" sz="1600" b="1" dirty="0">
              <a:solidFill>
                <a:srgbClr val="002060"/>
              </a:solidFill>
              <a:latin typeface="Franklin Gothic Book"/>
            </a:endParaRPr>
          </a:p>
          <a:p>
            <a:pPr algn="just" defTabSz="914400"/>
            <a:r>
              <a:rPr lang="ru-RU" sz="1400" b="1" dirty="0" smtClean="0">
                <a:solidFill>
                  <a:srgbClr val="002060"/>
                </a:solidFill>
                <a:latin typeface="Franklin Gothic Book"/>
              </a:rPr>
              <a:t>Ф</a:t>
            </a:r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изкультурно-оздоровительного </a:t>
            </a:r>
            <a:r>
              <a:rPr lang="ru-RU" sz="1600" b="1" dirty="0">
                <a:solidFill>
                  <a:srgbClr val="002060"/>
                </a:solidFill>
                <a:latin typeface="Franklin Gothic Book"/>
              </a:rPr>
              <a:t>комплекса со </a:t>
            </a:r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стадионом в сумме 1 101.7 тыс. рублей .</a:t>
            </a:r>
            <a:endParaRPr lang="ru-RU" sz="1600" b="1" dirty="0">
              <a:solidFill>
                <a:srgbClr val="002060"/>
              </a:solidFill>
              <a:latin typeface="Franklin Gothic Book"/>
            </a:endParaRPr>
          </a:p>
          <a:p>
            <a:pPr algn="just" defTabSz="914400"/>
            <a:endParaRPr lang="ru-RU" sz="1400" b="1" dirty="0">
              <a:solidFill>
                <a:srgbClr val="A8CDD7">
                  <a:lumMod val="50000"/>
                </a:srgbClr>
              </a:solidFill>
              <a:latin typeface="Franklin Gothic Book"/>
            </a:endParaRPr>
          </a:p>
          <a:p>
            <a:pPr algn="just" defTabSz="914400"/>
            <a:endParaRPr lang="ru-RU" sz="1400" b="1" dirty="0">
              <a:solidFill>
                <a:srgbClr val="A8CDD7">
                  <a:lumMod val="50000"/>
                </a:srgbClr>
              </a:solidFill>
              <a:latin typeface="Franklin Gothic Book"/>
            </a:endParaRPr>
          </a:p>
          <a:p>
            <a:pPr algn="just" defTabSz="914400"/>
            <a:endParaRPr lang="ru-RU" sz="1400" b="1" dirty="0">
              <a:solidFill>
                <a:srgbClr val="A8CDD7">
                  <a:lumMod val="50000"/>
                </a:srgbClr>
              </a:solidFill>
              <a:latin typeface="Franklin Gothic Book"/>
            </a:endParaRPr>
          </a:p>
          <a:p>
            <a:pPr algn="just" defTabSz="914400"/>
            <a:r>
              <a:rPr lang="ru-RU" sz="1400" b="1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ru-RU" sz="1400" b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0811" y="0"/>
            <a:ext cx="10696073" cy="93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Book"/>
              </a:rPr>
              <a:t>Бюджетные инвестиции по проектированию и строительству объектов социальной инфраструктуры в рамках реализации инвестиционного проекта по созданию </a:t>
            </a:r>
            <a:r>
              <a:rPr lang="ru-RU" sz="2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Book"/>
              </a:rPr>
              <a:t>газохимического</a:t>
            </a:r>
            <a:r>
              <a:rPr lang="ru-RU" sz="2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Book"/>
              </a:rPr>
              <a:t> комплекса на 2023 </a:t>
            </a:r>
            <a:r>
              <a:rPr lang="ru-RU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Book"/>
              </a:rPr>
              <a:t>год</a:t>
            </a:r>
            <a:endParaRPr lang="ru-RU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Franklin Gothic Book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6" y="935487"/>
            <a:ext cx="11611897" cy="27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4001" y="80575"/>
            <a:ext cx="5250463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1420">
            <a:off x="3659128" y="826774"/>
            <a:ext cx="1929832" cy="2749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525205" y="1000382"/>
            <a:ext cx="1868686" cy="2584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1262663" y="2153483"/>
            <a:ext cx="3553986" cy="1879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Выноска со стрелкой вверх 1"/>
          <p:cNvSpPr/>
          <p:nvPr/>
        </p:nvSpPr>
        <p:spPr>
          <a:xfrm>
            <a:off x="1163783" y="4097867"/>
            <a:ext cx="3476308" cy="2178242"/>
          </a:xfrm>
          <a:prstGeom prst="upArrowCallout">
            <a:avLst/>
          </a:prstGeom>
          <a:solidFill>
            <a:srgbClr val="FFFF99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9 808.6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9 808.6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9808.6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 t="68643" r="5525" b="1446"/>
          <a:stretch/>
        </p:blipFill>
        <p:spPr>
          <a:xfrm>
            <a:off x="8043396" y="217068"/>
            <a:ext cx="2070129" cy="182048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946648" y="2328615"/>
            <a:ext cx="5250463" cy="666311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(МУНИЦИПАЛЬНОГО) ДОЛГА (тыс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0295" r="51876" b="51297"/>
          <a:stretch/>
        </p:blipFill>
        <p:spPr>
          <a:xfrm>
            <a:off x="7008860" y="5071197"/>
            <a:ext cx="3665913" cy="172904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185222" y="3272520"/>
            <a:ext cx="1387097" cy="91062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1 000.0</a:t>
            </a:r>
          </a:p>
        </p:txBody>
      </p:sp>
      <p:sp>
        <p:nvSpPr>
          <p:cNvPr id="12" name="Овал 11"/>
          <p:cNvSpPr/>
          <p:nvPr/>
        </p:nvSpPr>
        <p:spPr>
          <a:xfrm>
            <a:off x="8113583" y="3285985"/>
            <a:ext cx="1333203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1 000.0</a:t>
            </a:r>
          </a:p>
        </p:txBody>
      </p:sp>
      <p:sp>
        <p:nvSpPr>
          <p:cNvPr id="13" name="Овал 12"/>
          <p:cNvSpPr/>
          <p:nvPr/>
        </p:nvSpPr>
        <p:spPr>
          <a:xfrm>
            <a:off x="9825780" y="3268746"/>
            <a:ext cx="1371331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1 000.0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29015" y="4264103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53807" y="4276620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13583" y="4264102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2797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-68826"/>
            <a:ext cx="122903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Выноска со стрелкой вверх 1"/>
          <p:cNvSpPr/>
          <p:nvPr/>
        </p:nvSpPr>
        <p:spPr>
          <a:xfrm>
            <a:off x="1700981" y="1317522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129 893.9</a:t>
            </a:r>
            <a:endParaRPr lang="ru-RU" sz="28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5104390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135 821.6</a:t>
            </a:r>
            <a:endParaRPr lang="ru-RU" sz="28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8367251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144 202.7</a:t>
            </a:r>
            <a:endParaRPr lang="ru-RU" sz="28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-19393" y="50716"/>
            <a:ext cx="12111644" cy="366295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НА 2023-2025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16377" y="562481"/>
            <a:ext cx="2003367" cy="1296785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 и гражданских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2 000.0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220881" y="550706"/>
            <a:ext cx="1753985" cy="1251066"/>
          </a:xfrm>
          <a:prstGeom prst="round2Diag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профилактика правонарушений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340.0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360.0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874066" y="505511"/>
            <a:ext cx="1878677" cy="1257300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Старшему поколению-активное долголетие </a:t>
            </a:r>
            <a:endParaRPr lang="en-US" sz="12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660.0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560.0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688224" y="550706"/>
            <a:ext cx="1878677" cy="856212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детства, семьи,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материнства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1 030.0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1 030.0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752743" y="468619"/>
            <a:ext cx="1878677" cy="1251066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малого и среднего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2 030.0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2 030.0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9814556" y="519690"/>
            <a:ext cx="1878677" cy="1251066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населения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УКМО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797.0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498.0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363.2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318" y="1909470"/>
            <a:ext cx="1878677" cy="125106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социально значимых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4 160.0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4 160.0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88148" y="1817182"/>
            <a:ext cx="2043547" cy="1593273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муниципальных дошкольных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17 472.9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16 000.0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5 354.5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61763" y="1822877"/>
            <a:ext cx="1972888" cy="1438102"/>
          </a:xfrm>
          <a:prstGeom prst="roundRect">
            <a:avLst/>
          </a:prstGeom>
          <a:solidFill>
            <a:srgbClr val="66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летнего отдыха, оздоровления и занятости детей и подростков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28 424.7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11 226.6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11 403.1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09547" y="1838139"/>
            <a:ext cx="1972888" cy="1566947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организации питания в муниципальных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58 145.4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66 238.9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58 413.0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49247" y="1478198"/>
            <a:ext cx="2126331" cy="16206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пожарной безопасности на объектах образовательных организаций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23 552.3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747.8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880.0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661113" y="1801772"/>
            <a:ext cx="2431138" cy="1624095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педагогическими кадрами муниципальных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5 324.5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–5 324.5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5 324.5</a:t>
            </a:r>
          </a:p>
        </p:txBody>
      </p:sp>
      <p:sp>
        <p:nvSpPr>
          <p:cNvPr id="20" name="Прямоугольник с двумя усеченными соседними углами 19"/>
          <p:cNvSpPr/>
          <p:nvPr/>
        </p:nvSpPr>
        <p:spPr>
          <a:xfrm>
            <a:off x="93268" y="3189997"/>
            <a:ext cx="2059750" cy="1564156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муниципальных общеобразовательных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111 270.5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–34 043.5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8 754.6</a:t>
            </a:r>
          </a:p>
        </p:txBody>
      </p:sp>
      <p:sp>
        <p:nvSpPr>
          <p:cNvPr id="21" name="Прямоугольник с двумя усеченными соседними углами 20"/>
          <p:cNvSpPr/>
          <p:nvPr/>
        </p:nvSpPr>
        <p:spPr>
          <a:xfrm>
            <a:off x="4054688" y="3335367"/>
            <a:ext cx="1972888" cy="1055716"/>
          </a:xfrm>
          <a:prstGeom prst="snip2Same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5 890.4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4 671.4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4 624.7</a:t>
            </a:r>
          </a:p>
        </p:txBody>
      </p:sp>
      <p:sp>
        <p:nvSpPr>
          <p:cNvPr id="22" name="Прямоугольник с двумя усеченными соседними углами 21"/>
          <p:cNvSpPr/>
          <p:nvPr/>
        </p:nvSpPr>
        <p:spPr>
          <a:xfrm>
            <a:off x="2095373" y="3389738"/>
            <a:ext cx="1972888" cy="1517421"/>
          </a:xfrm>
          <a:prstGeom prst="snip2Same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дополнительного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90 410.1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–101 133.2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90 406.5</a:t>
            </a:r>
          </a:p>
        </p:txBody>
      </p:sp>
      <p:sp>
        <p:nvSpPr>
          <p:cNvPr id="23" name="Прямоугольник с двумя усеченными соседними углами 22"/>
          <p:cNvSpPr/>
          <p:nvPr/>
        </p:nvSpPr>
        <p:spPr>
          <a:xfrm>
            <a:off x="6025070" y="3458796"/>
            <a:ext cx="1972888" cy="1053641"/>
          </a:xfrm>
          <a:prstGeom prst="snip2Same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endParaRPr lang="en-US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188 370.5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198 177.3</a:t>
            </a:r>
          </a:p>
        </p:txBody>
      </p:sp>
      <p:sp>
        <p:nvSpPr>
          <p:cNvPr id="24" name="Прямоугольник с двумя усеченными соседними углами 23"/>
          <p:cNvSpPr/>
          <p:nvPr/>
        </p:nvSpPr>
        <p:spPr>
          <a:xfrm>
            <a:off x="7826276" y="3108075"/>
            <a:ext cx="1972888" cy="1485899"/>
          </a:xfrm>
          <a:prstGeom prst="snip2Same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 для инвалидов и других маломобильных групп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955.0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555.0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450.0</a:t>
            </a:r>
          </a:p>
        </p:txBody>
      </p:sp>
      <p:sp>
        <p:nvSpPr>
          <p:cNvPr id="25" name="Прямоугольник с двумя усеченными соседними углами 24"/>
          <p:cNvSpPr/>
          <p:nvPr/>
        </p:nvSpPr>
        <p:spPr>
          <a:xfrm>
            <a:off x="9970847" y="3389738"/>
            <a:ext cx="1972888" cy="1330036"/>
          </a:xfrm>
          <a:prstGeom prst="snip2Same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6 378.1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1 978.1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260.0</a:t>
            </a: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10119363" y="4712028"/>
            <a:ext cx="1972888" cy="1319646"/>
          </a:xfrm>
          <a:prstGeom prst="round2Diag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экстремизма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12 255.9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10 671.6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050557" y="4566147"/>
            <a:ext cx="1972888" cy="1319646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и повышение энергетической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40 932.9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22 919.4</a:t>
            </a: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0" y="4851841"/>
            <a:ext cx="2075841" cy="1673650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Построение, развитие и внедрение аппаратно-программного комплекса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«Безопасный город»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2 256.4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1526.8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1 526.8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2095373" y="4961530"/>
            <a:ext cx="1972888" cy="1123354"/>
          </a:xfrm>
          <a:prstGeom prst="round2Diag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1 968.0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1 973.0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4059812" y="4465471"/>
            <a:ext cx="2067922" cy="1625226"/>
          </a:xfrm>
          <a:prstGeom prst="round2Diag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и поддержка развития рынков сельскохозяйственной продукции, сырья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4 308.0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4 838.0</a:t>
            </a: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7956671" y="4592522"/>
            <a:ext cx="2162692" cy="1501579"/>
          </a:xfrm>
          <a:prstGeom prst="round2Diag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мотивации граждан к ведению здорового образа жизни, включая здоровое питание и отказ от вредных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привычек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450.0</a:t>
            </a:r>
          </a:p>
        </p:txBody>
      </p:sp>
      <p:sp>
        <p:nvSpPr>
          <p:cNvPr id="12" name="Овал 11"/>
          <p:cNvSpPr/>
          <p:nvPr/>
        </p:nvSpPr>
        <p:spPr>
          <a:xfrm>
            <a:off x="1760283" y="5885793"/>
            <a:ext cx="3108960" cy="96991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041239" y="5983538"/>
            <a:ext cx="1990696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 624 258.2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121196" y="6031674"/>
            <a:ext cx="2050558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480 856.3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9418320" y="5983538"/>
            <a:ext cx="2128057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386 498.2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1650" y="308641"/>
            <a:ext cx="9598025" cy="768350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4265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661650" y="1537140"/>
            <a:ext cx="9598025" cy="3538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</a:t>
            </a: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УСТЬ-КУТСКОГО </a:t>
            </a: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endParaRPr lang="en-US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Иркутская область, г. Усть-Кут, ул. Халтурина д. 52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sz="2666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fin11@gfu.ru</a:t>
            </a:r>
            <a:endParaRPr lang="ru-RU" sz="2666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4687" y="4614013"/>
            <a:ext cx="5031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www.admin-ukmo.ru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3626" y="5682735"/>
            <a:ext cx="7113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68588123"/>
              </p:ext>
            </p:extLst>
          </p:nvPr>
        </p:nvGraphicFramePr>
        <p:xfrm>
          <a:off x="-64004" y="1106293"/>
          <a:ext cx="10962727" cy="5558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240895" y="93707"/>
            <a:ext cx="8352928" cy="5913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Материалы, используемые  для формирования бюджета</a:t>
            </a:r>
            <a:endParaRPr lang="ru-RU" sz="2800" b="1" dirty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adyseva\Desktop\Новая папка (2)\Новая папка (2)\cant-find-the-perfect-clip-art-2207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7715" r="8355" b="14347"/>
          <a:stretch/>
        </p:blipFill>
        <p:spPr bwMode="auto">
          <a:xfrm>
            <a:off x="192281" y="381919"/>
            <a:ext cx="6804264" cy="6476081"/>
          </a:xfrm>
          <a:prstGeom prst="rect">
            <a:avLst/>
          </a:prstGeom>
          <a:noFill/>
          <a:effectLst>
            <a:outerShdw blurRad="215900" dist="38100" dir="2100000" sx="103000" sy="103000" algn="tl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5379" y="59186"/>
            <a:ext cx="999823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z="2666" cap="all" dirty="0">
                <a:ln w="900" cmpd="sng">
                  <a:solidFill>
                    <a:srgbClr val="3333CC">
                      <a:alpha val="55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Бюджетный процесс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 rot="321600">
            <a:off x="937578" y="1039506"/>
            <a:ext cx="4925002" cy="577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33" b="1" dirty="0">
                <a:solidFill>
                  <a:srgbClr val="0000FF"/>
                </a:solidFill>
              </a:rPr>
              <a:t>Участники бюджетного процесса</a:t>
            </a:r>
          </a:p>
          <a:p>
            <a:pPr algn="ctr"/>
            <a:r>
              <a:rPr lang="ru-RU" sz="1733" b="1" dirty="0" err="1" smtClean="0">
                <a:solidFill>
                  <a:srgbClr val="0000FF"/>
                </a:solidFill>
              </a:rPr>
              <a:t>Усть-Ктского</a:t>
            </a:r>
            <a:r>
              <a:rPr lang="ru-RU" sz="1733" b="1" dirty="0" smtClean="0">
                <a:solidFill>
                  <a:srgbClr val="0000FF"/>
                </a:solidFill>
              </a:rPr>
              <a:t> муниципального образования</a:t>
            </a:r>
            <a:endParaRPr lang="ru-RU" sz="1733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14003">
            <a:off x="280801" y="1754816"/>
            <a:ext cx="5373360" cy="4343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Мэр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Дума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Администрация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Финансовое  управление  Администрации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Контрольно-счетный орган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источников финансирования источников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Получатели бюджетных средств.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9098" y="667584"/>
            <a:ext cx="4094515" cy="6665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866" cap="all" dirty="0">
                <a:ln w="0">
                  <a:solidFill>
                    <a:srgbClr val="7030A0"/>
                  </a:solidFill>
                </a:ln>
                <a:effectLst>
                  <a:reflection blurRad="139700" stA="30000" endPos="31000" dist="508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2"/>
            <a:ext cx="3554903" cy="27336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09" y="3429002"/>
            <a:ext cx="3021667" cy="1905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4999" r="22690" b="17501"/>
          <a:stretch/>
        </p:blipFill>
        <p:spPr bwMode="auto">
          <a:xfrm>
            <a:off x="8476535" y="2095904"/>
            <a:ext cx="1954172" cy="14763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14499" r="26471" b="27501"/>
          <a:stretch/>
        </p:blipFill>
        <p:spPr bwMode="auto">
          <a:xfrm>
            <a:off x="10190518" y="2191124"/>
            <a:ext cx="1536226" cy="11049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354147" y="1429354"/>
            <a:ext cx="1802481" cy="711912"/>
          </a:xfrm>
          <a:prstGeom prst="roundRect">
            <a:avLst/>
          </a:prstGeom>
          <a:pattFill prst="smCheck">
            <a:fgClr>
              <a:srgbClr val="FFFF99"/>
            </a:fgClr>
            <a:bgClr>
              <a:schemeClr val="bg1"/>
            </a:bgClr>
          </a:patt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106" y="1619798"/>
            <a:ext cx="2091829" cy="827964"/>
          </a:xfrm>
          <a:prstGeom prst="roundRect">
            <a:avLst/>
          </a:prstGeom>
          <a:pattFill prst="smCheck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БЮДЖЕТА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190515" y="5238205"/>
            <a:ext cx="1904426" cy="571328"/>
          </a:xfrm>
          <a:prstGeom prst="roundRect">
            <a:avLst/>
          </a:prstGeom>
          <a:pattFill prst="smCheck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ИСПОЛНЕНИЕ БЮДЖЕТА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191221" y="5904755"/>
            <a:ext cx="3618409" cy="743505"/>
          </a:xfrm>
          <a:prstGeom prst="roundRect">
            <a:avLst/>
          </a:prstGeom>
          <a:pattFill prst="smCheck">
            <a:fgClr>
              <a:srgbClr val="FFE8D1"/>
            </a:fgClr>
            <a:bgClr>
              <a:schemeClr val="bg1"/>
            </a:bgClr>
          </a:pattFill>
          <a:ln>
            <a:solidFill>
              <a:srgbClr val="B40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ФОРМИРОВАНИЕ И УТВЕРЖДЕНИЕ БЮДЖЕТНОЙ ОТЧЕТНОСТИ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0515" y="2476787"/>
            <a:ext cx="1428319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3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Выгнутая вверх стрелка 10"/>
          <p:cNvSpPr/>
          <p:nvPr/>
        </p:nvSpPr>
        <p:spPr>
          <a:xfrm rot="20243737" flipH="1">
            <a:off x="9057267" y="1747321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33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 rot="13208455" flipH="1">
            <a:off x="8713024" y="3691783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51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8735575">
            <a:off x="9779868" y="6129741"/>
            <a:ext cx="1217436" cy="271588"/>
          </a:xfrm>
          <a:prstGeom prst="curvedDownArrow">
            <a:avLst>
              <a:gd name="adj1" fmla="val 25000"/>
              <a:gd name="adj2" fmla="val 50000"/>
              <a:gd name="adj3" fmla="val 728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76182" y="4008615"/>
            <a:ext cx="1142654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59810" y="4381214"/>
            <a:ext cx="111672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28" name="Picture 4" descr="C:\Users\Kadyseva\Desktop\для слайдов\CLIPART_OF_15179_SM_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2" y="25746"/>
            <a:ext cx="1785398" cy="100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9143081" y="2572008"/>
            <a:ext cx="714356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32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02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2306213" y="2219406"/>
            <a:ext cx="570596" cy="377284"/>
          </a:xfrm>
          <a:prstGeom prst="mathMinu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sp>
        <p:nvSpPr>
          <p:cNvPr id="5" name="TextBox 4"/>
          <p:cNvSpPr txBox="1"/>
          <p:nvPr/>
        </p:nvSpPr>
        <p:spPr>
          <a:xfrm>
            <a:off x="663835" y="2175806"/>
            <a:ext cx="94872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3206" y="2195268"/>
            <a:ext cx="102810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5290664" y="1058292"/>
            <a:ext cx="1439560" cy="699027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1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5389212" y="2932134"/>
            <a:ext cx="1503367" cy="65118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pic>
        <p:nvPicPr>
          <p:cNvPr id="1031" name="Picture 7" descr="C:\Users\econ11\Desktop\Для презентации\1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r="-1814"/>
          <a:stretch/>
        </p:blipFill>
        <p:spPr bwMode="auto">
          <a:xfrm>
            <a:off x="7090863" y="2577991"/>
            <a:ext cx="1187941" cy="158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C:\Users\econ11\Desktop\Для презентации\7263635-3d-small-people-saving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0349"/>
          <a:stretch/>
        </p:blipFill>
        <p:spPr bwMode="auto">
          <a:xfrm>
            <a:off x="7090862" y="788017"/>
            <a:ext cx="1169375" cy="149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5470233" y="3008836"/>
            <a:ext cx="125999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9438" y="1205057"/>
            <a:ext cx="1281120" cy="3692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55784" y="2728699"/>
            <a:ext cx="2562117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превышении расходов над доходами  принимается решение об источниках покрытия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использовать имеющиеся накопления, остатки, взять в долг).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27806" y="954804"/>
            <a:ext cx="24661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itchFamily="18" charset="0"/>
              </a:rPr>
              <a:t>При превышении доходов над расходами принимается решение, как их использовать (например, накапливать резервы, остатки, погашать долг).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56" y="4959746"/>
            <a:ext cx="11037820" cy="1322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altLang="ru-RU" sz="1599" dirty="0">
                <a:latin typeface="Times New Roman" pitchFamily="18" charset="0"/>
              </a:rPr>
              <a:t>Долговыми обязательствами, входящими в структуру муниципального долга </a:t>
            </a:r>
            <a:r>
              <a:rPr lang="ru-RU" altLang="ru-RU" sz="1599" dirty="0" err="1" smtClean="0">
                <a:latin typeface="Times New Roman" pitchFamily="18" charset="0"/>
              </a:rPr>
              <a:t>Усть-Кутского</a:t>
            </a:r>
            <a:r>
              <a:rPr lang="ru-RU" altLang="ru-RU" sz="1599" dirty="0" smtClean="0">
                <a:latin typeface="Times New Roman" pitchFamily="18" charset="0"/>
              </a:rPr>
              <a:t> муниципального образования, являются </a:t>
            </a:r>
            <a:r>
              <a:rPr lang="ru-RU" altLang="ru-RU" sz="1599" dirty="0">
                <a:latin typeface="Times New Roman" pitchFamily="18" charset="0"/>
              </a:rPr>
              <a:t>бюджетные кредиты из областного бюджета и кредиты, полученные от кредитных организаций. Учет и регистрация муниципальных долговых обязательств осуществляется в</a:t>
            </a:r>
            <a:r>
              <a:rPr lang="ru-RU" altLang="ru-RU" sz="1599" b="1" dirty="0">
                <a:latin typeface="Times New Roman" pitchFamily="18" charset="0"/>
              </a:rPr>
              <a:t> </a:t>
            </a:r>
            <a:r>
              <a:rPr lang="ru-RU" altLang="ru-RU" sz="1599" b="1" i="1" dirty="0">
                <a:latin typeface="Times New Roman" pitchFamily="18" charset="0"/>
              </a:rPr>
              <a:t>муниципальной долговой книге. </a:t>
            </a:r>
            <a:r>
              <a:rPr lang="ru-RU" altLang="ru-RU" sz="1599" dirty="0">
                <a:latin typeface="Times New Roman" pitchFamily="18" charset="0"/>
              </a:rPr>
              <a:t>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0149" y="4435864"/>
            <a:ext cx="251626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169657" y="120436"/>
            <a:ext cx="9700681" cy="87207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</a:t>
            </a:r>
            <a:r>
              <a:rPr lang="ru-RU" sz="25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5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25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809211"/>
            <a:ext cx="1641161" cy="13039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8685" r="8684" b="7653"/>
          <a:stretch/>
        </p:blipFill>
        <p:spPr>
          <a:xfrm>
            <a:off x="473945" y="2631510"/>
            <a:ext cx="1600335" cy="15224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16" b="11224"/>
          <a:stretch/>
        </p:blipFill>
        <p:spPr>
          <a:xfrm>
            <a:off x="3224871" y="788119"/>
            <a:ext cx="1705152" cy="13266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703" r="17421" b="-703"/>
          <a:stretch/>
        </p:blipFill>
        <p:spPr>
          <a:xfrm>
            <a:off x="3224871" y="2792667"/>
            <a:ext cx="1964262" cy="1341119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06038" y="6595926"/>
            <a:ext cx="461961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1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57204305"/>
              </p:ext>
            </p:extLst>
          </p:nvPr>
        </p:nvGraphicFramePr>
        <p:xfrm>
          <a:off x="474441" y="1125455"/>
          <a:ext cx="10916898" cy="268747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452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9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2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1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45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всего, в т.ч.: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399 658,0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3 411 031,9</a:t>
                      </a:r>
                      <a:endParaRPr lang="ru-RU" sz="16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3 520</a:t>
                      </a:r>
                      <a:r>
                        <a:rPr lang="ru-RU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990,1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992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налоговые и неналоговые доходы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1 851 667,3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1 969 613,6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2 085 340,7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45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безвозмездные поступления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1 547 990,7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1 441 418,3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1 435 649,4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9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всего, в т.ч.: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3 425 830,3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3 482 408,3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3 599 738,6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45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(+), д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ефицит (-)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</a:t>
                      </a:r>
                      <a:r>
                        <a:rPr lang="ru-RU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172,3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-71 376,4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-78 748,5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01618235"/>
              </p:ext>
            </p:extLst>
          </p:nvPr>
        </p:nvGraphicFramePr>
        <p:xfrm>
          <a:off x="2832645" y="3620962"/>
          <a:ext cx="6622693" cy="3237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68816" y="261625"/>
            <a:ext cx="8121369" cy="461537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399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(тыс. руб.)</a:t>
            </a:r>
            <a:endParaRPr lang="ru-RU" sz="2399" dirty="0"/>
          </a:p>
        </p:txBody>
      </p:sp>
      <p:pic>
        <p:nvPicPr>
          <p:cNvPr id="8" name="Рисунок 7" descr="https://im0-tub-ru.yandex.net/i?id=f04911bbde7fc926d1c6210df740ad50&amp;n=33&amp;w=174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9" y="4484791"/>
            <a:ext cx="2303545" cy="184680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https://im0-tub-ru.yandex.net/i?id=bc4943e64881fb99e420626a177c7700&amp;n=33&amp;w=225&amp;h=15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05" y="4500563"/>
            <a:ext cx="2368230" cy="190940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51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00" t="1388" r="900"/>
          <a:stretch/>
        </p:blipFill>
        <p:spPr>
          <a:xfrm>
            <a:off x="0" y="0"/>
            <a:ext cx="9363075" cy="67627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089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chemeClr val="accent4">
            <a:lumMod val="75000"/>
          </a:schemeClr>
        </a:solidFill>
        <a:ln>
          <a:solidFill>
            <a:schemeClr val="accent6">
              <a:lumMod val="25000"/>
            </a:schemeClr>
          </a:solidFill>
        </a:ln>
        <a:scene3d>
          <a:camera prst="obliqueBottomLeft"/>
          <a:lightRig rig="threePt" dir="t"/>
        </a:scene3d>
      </a:spPr>
      <a:bodyPr rtlCol="0" anchor="ctr"/>
      <a:lstStyle>
        <a:defPPr algn="ctr">
          <a:defRPr sz="1600" b="1" dirty="0" smtClean="0">
            <a:solidFill>
              <a:schemeClr val="accent6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3249</TotalTime>
  <Words>4269</Words>
  <Application>Microsoft Office PowerPoint</Application>
  <PresentationFormat>Широкоэкранный</PresentationFormat>
  <Paragraphs>1000</Paragraphs>
  <Slides>45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9" baseType="lpstr">
      <vt:lpstr>Arial</vt:lpstr>
      <vt:lpstr>Arial Black</vt:lpstr>
      <vt:lpstr>Bahnschrift Condensed</vt:lpstr>
      <vt:lpstr>Bahnschrift SemiBold Condensed</vt:lpstr>
      <vt:lpstr>Bahnschrift SemiBold SemiConden</vt:lpstr>
      <vt:lpstr>Batang</vt:lpstr>
      <vt:lpstr>Calibri</vt:lpstr>
      <vt:lpstr>Franklin Gothic Book</vt:lpstr>
      <vt:lpstr>Times New Roman</vt:lpstr>
      <vt:lpstr>Trebuchet MS</vt:lpstr>
      <vt:lpstr>Wingdings</vt:lpstr>
      <vt:lpstr>Wingdings 3</vt:lpstr>
      <vt:lpstr>Аспект</vt:lpstr>
      <vt:lpstr>2_Аспект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бюджета Усть-Кутского муниципального образования</vt:lpstr>
      <vt:lpstr>Презентация PowerPoint</vt:lpstr>
      <vt:lpstr>Презентация PowerPoint</vt:lpstr>
      <vt:lpstr>Основные показатели социально-экономического развития района</vt:lpstr>
      <vt:lpstr>ПОКАЗАТЕЛИ ПОСТУПЛЕНИЯ ДОХОДОВ В РАЙОННЫЙ БЮДЖЕТ  В 2021-2025 ГОДАХ (тыс. руб.)</vt:lpstr>
      <vt:lpstr>Презентация PowerPoint</vt:lpstr>
      <vt:lpstr>Налоговые доходы бюджета  на 2023 - 2025 годы, тыс.руб.</vt:lpstr>
      <vt:lpstr>Презентация PowerPoint</vt:lpstr>
      <vt:lpstr>Презентация PowerPoint</vt:lpstr>
      <vt:lpstr>Расходы 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Направление расходов бюджета в сравнении с общим объемом расходов, запланированных на 2023 год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2023 -2025 годы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на 2023 – 2025 годы (тыс. руб.)    </vt:lpstr>
      <vt:lpstr>Распределение расходов бюджета Усть-Кутского муниципального образования  на 2023 - 2024 годы по функциональной структуре 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Андрейко Л.А.</dc:creator>
  <cp:lastModifiedBy>Андрейко Л.А.</cp:lastModifiedBy>
  <cp:revision>194</cp:revision>
  <dcterms:created xsi:type="dcterms:W3CDTF">2022-11-16T04:51:42Z</dcterms:created>
  <dcterms:modified xsi:type="dcterms:W3CDTF">2022-12-06T03:02:01Z</dcterms:modified>
</cp:coreProperties>
</file>