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35"/>
  </p:handoutMasterIdLst>
  <p:sldIdLst>
    <p:sldId id="304" r:id="rId2"/>
    <p:sldId id="259" r:id="rId3"/>
    <p:sldId id="260" r:id="rId4"/>
    <p:sldId id="262" r:id="rId5"/>
    <p:sldId id="257" r:id="rId6"/>
    <p:sldId id="263" r:id="rId7"/>
    <p:sldId id="296" r:id="rId8"/>
    <p:sldId id="261" r:id="rId9"/>
    <p:sldId id="266" r:id="rId10"/>
    <p:sldId id="274" r:id="rId11"/>
    <p:sldId id="275" r:id="rId12"/>
    <p:sldId id="270" r:id="rId13"/>
    <p:sldId id="272" r:id="rId14"/>
    <p:sldId id="273" r:id="rId15"/>
    <p:sldId id="269" r:id="rId16"/>
    <p:sldId id="271" r:id="rId17"/>
    <p:sldId id="268" r:id="rId18"/>
    <p:sldId id="298" r:id="rId19"/>
    <p:sldId id="299" r:id="rId20"/>
    <p:sldId id="297" r:id="rId21"/>
    <p:sldId id="293" r:id="rId22"/>
    <p:sldId id="278" r:id="rId23"/>
    <p:sldId id="301" r:id="rId24"/>
    <p:sldId id="305" r:id="rId25"/>
    <p:sldId id="283" r:id="rId26"/>
    <p:sldId id="281" r:id="rId27"/>
    <p:sldId id="285" r:id="rId28"/>
    <p:sldId id="303" r:id="rId29"/>
    <p:sldId id="289" r:id="rId30"/>
    <p:sldId id="265" r:id="rId31"/>
    <p:sldId id="267" r:id="rId32"/>
    <p:sldId id="291" r:id="rId33"/>
    <p:sldId id="264" r:id="rId34"/>
  </p:sldIdLst>
  <p:sldSz cx="9144000" cy="6858000" type="screen4x3"/>
  <p:notesSz cx="6797675" cy="992822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B5A58"/>
    <a:srgbClr val="5785B1"/>
    <a:srgbClr val="339966"/>
    <a:srgbClr val="00CC99"/>
    <a:srgbClr val="FF5050"/>
    <a:srgbClr val="F8DFBE"/>
    <a:srgbClr val="E8F9E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1EBBBCC-DAD2-459C-BE2E-F6DE35CF9A28}" styleName="Темный стиль 2 - акцент 3/акцент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46F890A9-2807-4EBB-B81D-B2AA78EC7F39}" styleName="Темный стиль 2 - акцент 5/акцент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1FECB4D8-DB02-4DC6-A0A2-4F2EBAE1DC90}" styleName="Средний стиль 1 - акцент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FABFCF23-3B69-468F-B69F-88F6DE6A72F2}" styleName="Средний стиль 1 -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1104" y="45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handoutMaster" Target="handoutMasters/handout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&#1050;&#1085;&#1080;&#1075;&#1072;1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&#1050;&#1085;&#1080;&#1075;&#1072;1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37498347469630988"/>
          <c:y val="0.26174914726163923"/>
          <c:w val="0.32075892911189541"/>
          <c:h val="0.61128789333018396"/>
        </c:manualLayout>
      </c:layout>
      <c:pieChart>
        <c:varyColors val="1"/>
        <c:ser>
          <c:idx val="0"/>
          <c:order val="0"/>
          <c:spPr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dPt>
            <c:idx val="1"/>
            <c:bubble3D val="0"/>
            <c:explosion val="22"/>
            <c:spPr>
              <a:solidFill>
                <a:srgbClr val="00B0F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</c:dPt>
          <c:dPt>
            <c:idx val="2"/>
            <c:bubble3D val="0"/>
            <c:spPr>
              <a:solidFill>
                <a:srgbClr val="00CC99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</c:dPt>
          <c:dLbls>
            <c:dLbl>
              <c:idx val="0"/>
              <c:delete val="1"/>
            </c:dLbl>
            <c:dLbl>
              <c:idx val="1"/>
              <c:layout>
                <c:manualLayout>
                  <c:x val="5.7959385282915617E-2"/>
                  <c:y val="0.25255083206591555"/>
                </c:manualLayout>
              </c:layout>
              <c:showLegendKey val="0"/>
              <c:showVal val="1"/>
              <c:showCatName val="1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8.3067435345506008E-2"/>
                  <c:y val="-0.20573894843157886"/>
                </c:manualLayout>
              </c:layout>
              <c:tx>
                <c:rich>
                  <a:bodyPr/>
                  <a:lstStyle/>
                  <a:p>
                    <a:r>
                      <a:rPr lang="ru-RU" sz="9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a:t>Страхование с </a:t>
                    </a:r>
                    <a:r>
                      <a:rPr lang="ru-RU" sz="900" dirty="0" err="1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a:t>гос</a:t>
                    </a:r>
                    <a:r>
                      <a:rPr lang="ru-RU" sz="900" dirty="0" smtClean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a:t>. поддержкой</a:t>
                    </a:r>
                    <a:r>
                      <a:rPr lang="ru-RU" sz="9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a:t>; 23</a:t>
                    </a:r>
                    <a:endParaRPr lang="ru-RU" sz="900" dirty="0"/>
                  </a:p>
                </c:rich>
              </c:tx>
              <c:showLegendKey val="0"/>
              <c:showVal val="1"/>
              <c:showCatName val="1"/>
              <c:showSerName val="0"/>
              <c:showPercent val="0"/>
              <c:showBubbleSize val="0"/>
            </c:dLbl>
            <c:dLbl>
              <c:idx val="3"/>
              <c:delete val="1"/>
            </c:dLbl>
            <c:txPr>
              <a:bodyPr/>
              <a:lstStyle/>
              <a:p>
                <a:pPr>
                  <a:defRPr sz="90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1"/>
            <c:showSerName val="0"/>
            <c:showPercent val="0"/>
            <c:showBubbleSize val="0"/>
            <c:showLeaderLines val="1"/>
          </c:dLbls>
          <c:cat>
            <c:strRef>
              <c:f>Лист1!$B$21:$B$24</c:f>
              <c:strCache>
                <c:ptCount val="3"/>
                <c:pt idx="1">
                  <c:v>Обычное страхование</c:v>
                </c:pt>
                <c:pt idx="2">
                  <c:v>Страхование с гос.поддержкой</c:v>
                </c:pt>
              </c:strCache>
            </c:strRef>
          </c:cat>
          <c:val>
            <c:numRef>
              <c:f>Лист1!$C$21:$C$24</c:f>
              <c:numCache>
                <c:formatCode>General</c:formatCode>
                <c:ptCount val="4"/>
                <c:pt idx="1">
                  <c:v>22</c:v>
                </c:pt>
                <c:pt idx="2">
                  <c:v>23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plotVisOnly val="1"/>
    <c:dispBlanksAs val="zero"/>
    <c:showDLblsOverMax val="0"/>
  </c:chart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</c:title>
    <c:autoTitleDeleted val="0"/>
    <c:plotArea>
      <c:layout/>
      <c:pieChart>
        <c:varyColors val="1"/>
        <c:ser>
          <c:idx val="0"/>
          <c:order val="0"/>
          <c:tx>
            <c:strRef>
              <c:f>Лист1!$C$32</c:f>
              <c:strCache>
                <c:ptCount val="1"/>
              </c:strCache>
            </c:strRef>
          </c:tx>
          <c:spPr>
            <a:solidFill>
              <a:srgbClr val="00B0F0"/>
            </a:soli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dPt>
            <c:idx val="0"/>
            <c:bubble3D val="0"/>
            <c:explosion val="26"/>
          </c:dPt>
          <c:dPt>
            <c:idx val="1"/>
            <c:bubble3D val="0"/>
            <c:spPr>
              <a:solidFill>
                <a:srgbClr val="00CC99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</c:dPt>
          <c:dLbls>
            <c:dLbl>
              <c:idx val="0"/>
              <c:layout>
                <c:manualLayout>
                  <c:x val="0.13516924462406693"/>
                  <c:y val="0.23329830453932957"/>
                </c:manualLayout>
              </c:layout>
              <c:spPr/>
              <c:txPr>
                <a:bodyPr/>
                <a:lstStyle/>
                <a:p>
                  <a:pPr>
                    <a:defRPr sz="900">
                      <a:latin typeface="Tahoma" panose="020B0604030504040204" pitchFamily="34" charset="0"/>
                      <a:ea typeface="Tahoma" panose="020B0604030504040204" pitchFamily="34" charset="0"/>
                      <a:cs typeface="Tahoma" panose="020B0604030504040204" pitchFamily="34" charset="0"/>
                    </a:defRPr>
                  </a:pPr>
                  <a:endParaRPr lang="ru-RU"/>
                </a:p>
              </c:txPr>
              <c:showLegendKey val="0"/>
              <c:showVal val="1"/>
              <c:showCatName val="1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0.19029416155090531"/>
                  <c:y val="-0.1315618578684139"/>
                </c:manualLayout>
              </c:layout>
              <c:spPr/>
              <c:txPr>
                <a:bodyPr/>
                <a:lstStyle/>
                <a:p>
                  <a:pPr>
                    <a:defRPr sz="900">
                      <a:latin typeface="Tahoma" panose="020B0604030504040204" pitchFamily="34" charset="0"/>
                      <a:ea typeface="Tahoma" panose="020B0604030504040204" pitchFamily="34" charset="0"/>
                      <a:cs typeface="Tahoma" panose="020B0604030504040204" pitchFamily="34" charset="0"/>
                    </a:defRPr>
                  </a:pPr>
                  <a:endParaRPr lang="ru-RU"/>
                </a:p>
              </c:txPr>
              <c:showLegendKey val="0"/>
              <c:showVal val="1"/>
              <c:showCatName val="1"/>
              <c:showSerName val="0"/>
              <c:showPercent val="0"/>
              <c:showBubbleSize val="0"/>
            </c:dLbl>
            <c:dLbl>
              <c:idx val="2"/>
              <c:delete val="1"/>
            </c:dLbl>
            <c:txPr>
              <a:bodyPr/>
              <a:lstStyle/>
              <a:p>
                <a:pPr>
                  <a:defRPr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1"/>
            <c:showSerName val="0"/>
            <c:showPercent val="0"/>
            <c:showBubbleSize val="0"/>
            <c:showLeaderLines val="1"/>
          </c:dLbls>
          <c:cat>
            <c:strRef>
              <c:f>Лист1!$B$33:$B$35</c:f>
              <c:strCache>
                <c:ptCount val="2"/>
                <c:pt idx="0">
                  <c:v>Обычное страхование</c:v>
                </c:pt>
                <c:pt idx="1">
                  <c:v>Страхование с гос. поддержкой</c:v>
                </c:pt>
              </c:strCache>
            </c:strRef>
          </c:cat>
          <c:val>
            <c:numRef>
              <c:f>Лист1!$C$33:$C$35</c:f>
              <c:numCache>
                <c:formatCode>General</c:formatCode>
                <c:ptCount val="3"/>
                <c:pt idx="0">
                  <c:v>1.3</c:v>
                </c:pt>
                <c:pt idx="1">
                  <c:v>6.5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plotVisOnly val="1"/>
    <c:dispBlanksAs val="zero"/>
    <c:showDLblsOverMax val="0"/>
  </c:chart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D7CA4C8-8B51-4EA7-8A67-940E231B98B0}" type="datetimeFigureOut">
              <a:rPr lang="ru-RU" smtClean="0"/>
              <a:pPr/>
              <a:t>22.09.2016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49688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AAB2E39-CD84-4D20-99CC-D115E5D299C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773782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404664"/>
            <a:ext cx="9144000" cy="3888431"/>
          </a:xfrm>
          <a:solidFill>
            <a:srgbClr val="00CC99"/>
          </a:solidFill>
        </p:spPr>
        <p:txBody>
          <a:bodyPr>
            <a:normAutofit/>
          </a:bodyPr>
          <a:lstStyle>
            <a:lvl1pPr>
              <a:defRPr sz="2100" b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4293096"/>
            <a:ext cx="9144000" cy="910952"/>
          </a:xfrm>
          <a:solidFill>
            <a:srgbClr val="00CC99"/>
          </a:solidFill>
        </p:spPr>
        <p:txBody>
          <a:bodyPr>
            <a:normAutofit/>
          </a:bodyPr>
          <a:lstStyle>
            <a:lvl1pPr marL="0" indent="0" algn="l">
              <a:buNone/>
              <a:defRPr sz="160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 smtClean="0"/>
              <a:t>Образец подзаголовка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353764-C421-4910-A8FB-F583C997314F}" type="datetimeFigureOut">
              <a:rPr lang="ru-RU" smtClean="0"/>
              <a:pPr/>
              <a:t>22.09.2016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C733C7-9D70-4413-883C-562DD0446F6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353764-C421-4910-A8FB-F583C997314F}" type="datetimeFigureOut">
              <a:rPr lang="ru-RU" smtClean="0"/>
              <a:pPr/>
              <a:t>22.09.2016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C733C7-9D70-4413-883C-562DD0446F6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353764-C421-4910-A8FB-F583C997314F}" type="datetimeFigureOut">
              <a:rPr lang="ru-RU" smtClean="0"/>
              <a:pPr/>
              <a:t>22.09.2016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C733C7-9D70-4413-883C-562DD0446F6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353764-C421-4910-A8FB-F583C997314F}" type="datetimeFigureOut">
              <a:rPr lang="ru-RU" smtClean="0"/>
              <a:pPr/>
              <a:t>22.09.2016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C733C7-9D70-4413-883C-562DD0446F63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6"/>
          <p:cNvGrpSpPr/>
          <p:nvPr userDrawn="1"/>
        </p:nvGrpSpPr>
        <p:grpSpPr>
          <a:xfrm>
            <a:off x="0" y="476672"/>
            <a:ext cx="8820472" cy="4824536"/>
            <a:chOff x="1719263" y="1905000"/>
            <a:chExt cx="5705475" cy="3048000"/>
          </a:xfrm>
        </p:grpSpPr>
        <p:pic>
          <p:nvPicPr>
            <p:cNvPr id="8" name="Picture 3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719263" y="1905000"/>
              <a:ext cx="5705475" cy="3048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9" name="Picture 4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6634163" y="4162425"/>
              <a:ext cx="790575" cy="7905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sp>
        <p:nvSpPr>
          <p:cNvPr id="10" name="TextBox 9"/>
          <p:cNvSpPr txBox="1"/>
          <p:nvPr userDrawn="1"/>
        </p:nvSpPr>
        <p:spPr>
          <a:xfrm>
            <a:off x="323528" y="1988840"/>
            <a:ext cx="3248005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100" b="1" cap="all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Образец</a:t>
            </a:r>
            <a:r>
              <a:rPr lang="ru-RU" sz="2100" b="1" cap="all" baseline="0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заголовка</a:t>
            </a:r>
            <a:endParaRPr lang="ru-RU" sz="2100" b="1" cap="all" dirty="0">
              <a:solidFill>
                <a:schemeClr val="bg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528" y="5435600"/>
            <a:ext cx="2627313" cy="920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>
          <a:xfrm>
            <a:off x="467544" y="692696"/>
            <a:ext cx="8229600" cy="634082"/>
          </a:xfrm>
        </p:spPr>
        <p:txBody>
          <a:bodyPr>
            <a:normAutofit/>
          </a:bodyPr>
          <a:lstStyle>
            <a:lvl1pPr algn="l">
              <a:defRPr sz="2000" b="1" cap="all" baseline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defRPr>
            </a:lvl1pPr>
          </a:lstStyle>
          <a:p>
            <a:r>
              <a:rPr lang="ru-RU" dirty="0" smtClean="0"/>
              <a:t>ОБРАЗЕЦ ЗАЛОГОВКА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buNone/>
              <a:defRPr sz="1600" b="1" cap="all" normalizeH="0" baseline="0">
                <a:solidFill>
                  <a:srgbClr val="00CC99"/>
                </a:solidFill>
                <a:latin typeface="Tahoma" pitchFamily="34" charset="0"/>
                <a:ea typeface="Tahoma" pitchFamily="34" charset="0"/>
                <a:cs typeface="Tahoma" pitchFamily="34" charset="0"/>
              </a:defRPr>
            </a:lvl1pPr>
            <a:lvl2pPr>
              <a:defRPr sz="1600">
                <a:latin typeface="Tahoma" pitchFamily="34" charset="0"/>
                <a:ea typeface="Tahoma" pitchFamily="34" charset="0"/>
                <a:cs typeface="Tahoma" pitchFamily="34" charset="0"/>
              </a:defRPr>
            </a:lvl2pPr>
            <a:lvl3pPr>
              <a:defRPr sz="1600">
                <a:latin typeface="Tahoma" pitchFamily="34" charset="0"/>
                <a:ea typeface="Tahoma" pitchFamily="34" charset="0"/>
                <a:cs typeface="Tahoma" pitchFamily="34" charset="0"/>
              </a:defRPr>
            </a:lvl3pPr>
            <a:lvl4pPr>
              <a:defRPr sz="1600">
                <a:latin typeface="Tahoma" pitchFamily="34" charset="0"/>
                <a:ea typeface="Tahoma" pitchFamily="34" charset="0"/>
                <a:cs typeface="Tahoma" pitchFamily="34" charset="0"/>
              </a:defRPr>
            </a:lvl4pPr>
            <a:lvl5pPr>
              <a:defRPr sz="1600">
                <a:latin typeface="Tahoma" pitchFamily="34" charset="0"/>
                <a:ea typeface="Tahoma" pitchFamily="34" charset="0"/>
                <a:cs typeface="Tahoma" pitchFamily="34" charset="0"/>
              </a:defRPr>
            </a:lvl5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353764-C421-4910-A8FB-F583C997314F}" type="datetimeFigureOut">
              <a:rPr lang="ru-RU" smtClean="0"/>
              <a:pPr/>
              <a:t>22.09.2016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C733C7-9D70-4413-883C-562DD0446F6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353764-C421-4910-A8FB-F583C997314F}" type="datetimeFigureOut">
              <a:rPr lang="ru-RU" smtClean="0"/>
              <a:pPr/>
              <a:t>22.09.2016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C733C7-9D70-4413-883C-562DD0446F6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353764-C421-4910-A8FB-F583C997314F}" type="datetimeFigureOut">
              <a:rPr lang="ru-RU" smtClean="0"/>
              <a:pPr/>
              <a:t>22.09.2016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C733C7-9D70-4413-883C-562DD0446F6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353764-C421-4910-A8FB-F583C997314F}" type="datetimeFigureOut">
              <a:rPr lang="ru-RU" smtClean="0"/>
              <a:pPr/>
              <a:t>22.09.2016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C733C7-9D70-4413-883C-562DD0446F6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2000" b="1" cap="all" baseline="0">
                <a:latin typeface="Tahoma" pitchFamily="34" charset="0"/>
                <a:ea typeface="Tahoma" pitchFamily="34" charset="0"/>
                <a:cs typeface="Tahoma" pitchFamily="34" charset="0"/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353764-C421-4910-A8FB-F583C997314F}" type="datetimeFigureOut">
              <a:rPr lang="ru-RU" smtClean="0"/>
              <a:pPr/>
              <a:t>22.09.2016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C733C7-9D70-4413-883C-562DD0446F6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353764-C421-4910-A8FB-F583C997314F}" type="datetimeFigureOut">
              <a:rPr lang="ru-RU" smtClean="0"/>
              <a:pPr/>
              <a:t>22.09.2016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C733C7-9D70-4413-883C-562DD0446F6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353764-C421-4910-A8FB-F583C997314F}" type="datetimeFigureOut">
              <a:rPr lang="ru-RU" smtClean="0"/>
              <a:pPr/>
              <a:t>22.09.2016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C733C7-9D70-4413-883C-562DD0446F6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353764-C421-4910-A8FB-F583C997314F}" type="datetimeFigureOut">
              <a:rPr lang="ru-RU" smtClean="0"/>
              <a:pPr/>
              <a:t>22.09.2016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C733C7-9D70-4413-883C-562DD0446F6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353764-C421-4910-A8FB-F583C997314F}" type="datetimeFigureOut">
              <a:rPr lang="ru-RU" smtClean="0"/>
              <a:pPr/>
              <a:t>22.09.2016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C733C7-9D70-4413-883C-562DD0446F6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Relationship Id="rId4" Type="http://schemas.openxmlformats.org/officeDocument/2006/relationships/chart" Target="../charts/char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7" Type="http://schemas.openxmlformats.org/officeDocument/2006/relationships/image" Target="../media/image9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8.jpg"/><Relationship Id="rId5" Type="http://schemas.openxmlformats.org/officeDocument/2006/relationships/image" Target="../media/image7.jpg"/><Relationship Id="rId4" Type="http://schemas.openxmlformats.org/officeDocument/2006/relationships/image" Target="../media/image6.jp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5"/>
          <p:cNvGrpSpPr/>
          <p:nvPr/>
        </p:nvGrpSpPr>
        <p:grpSpPr>
          <a:xfrm>
            <a:off x="0" y="476672"/>
            <a:ext cx="8820472" cy="4824536"/>
            <a:chOff x="1719263" y="1905000"/>
            <a:chExt cx="5705475" cy="3048000"/>
          </a:xfrm>
        </p:grpSpPr>
        <p:pic>
          <p:nvPicPr>
            <p:cNvPr id="45059" name="Picture 3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719263" y="1905000"/>
              <a:ext cx="5705475" cy="3048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45060" name="Picture 4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6634163" y="4162425"/>
              <a:ext cx="790575" cy="7905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sp>
        <p:nvSpPr>
          <p:cNvPr id="22" name="TextBox 21"/>
          <p:cNvSpPr txBox="1"/>
          <p:nvPr/>
        </p:nvSpPr>
        <p:spPr>
          <a:xfrm>
            <a:off x="251520" y="2725470"/>
            <a:ext cx="2228495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100" b="1" cap="all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СТРАХОВАНИЕ</a:t>
            </a:r>
            <a:endParaRPr lang="ru-RU" sz="2100" b="1" cap="all" dirty="0">
              <a:solidFill>
                <a:schemeClr val="bg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528" y="5589240"/>
            <a:ext cx="2627313" cy="920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C:\Users\UserOK\Desktop\4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17463"/>
            <a:ext cx="9143999" cy="6840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124744"/>
            <a:ext cx="8445624" cy="360040"/>
          </a:xfrm>
        </p:spPr>
        <p:txBody>
          <a:bodyPr>
            <a:noAutofit/>
          </a:bodyPr>
          <a:lstStyle/>
          <a:p>
            <a:pPr algn="l"/>
            <a:r>
              <a:rPr lang="ru-RU" dirty="0" smtClean="0"/>
              <a:t>В каких случаях жизнь и здоровье не страхуют</a:t>
            </a:r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755576" y="1700808"/>
            <a:ext cx="74168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/>
              <a:t>См. правила страхования конкретной страховой компании</a:t>
            </a:r>
            <a:endParaRPr lang="ru-RU" sz="2000" dirty="0"/>
          </a:p>
        </p:txBody>
      </p:sp>
      <p:sp>
        <p:nvSpPr>
          <p:cNvPr id="4" name="TextBox 3"/>
          <p:cNvSpPr txBox="1"/>
          <p:nvPr/>
        </p:nvSpPr>
        <p:spPr>
          <a:xfrm>
            <a:off x="467544" y="2636912"/>
            <a:ext cx="4392488" cy="36748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solidFill>
                  <a:srgbClr val="EB5A58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ОБЫЧНО ЗАСТРАХОВАННЫМИ </a:t>
            </a:r>
          </a:p>
          <a:p>
            <a:pPr algn="ctr"/>
            <a:r>
              <a:rPr lang="ru-RU" sz="1600" b="1" dirty="0" smtClean="0">
                <a:solidFill>
                  <a:srgbClr val="EB5A58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НЕ МОГУТ БЫТЬ</a:t>
            </a:r>
          </a:p>
          <a:p>
            <a:pPr algn="ctr"/>
            <a:endParaRPr lang="ru-RU" sz="1600" b="1" u="sng" dirty="0" smtClean="0">
              <a:solidFill>
                <a:srgbClr val="FF505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285750" indent="-285750"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ru-RU" sz="1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Лица, страдающие психическими, нервными заболеваниями, алкоголизмом, принимающие наркотики</a:t>
            </a:r>
          </a:p>
          <a:p>
            <a:pPr marL="285750" indent="-285750"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ru-RU" sz="1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Лица, стоящие на учете в наркологическом, психоневрологическом, противотуберкулезном, онкологическом диспансерах</a:t>
            </a:r>
          </a:p>
          <a:p>
            <a:pPr marL="285750" indent="-285750"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ru-RU" sz="1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Лица, совершавшие попытки самоубийства</a:t>
            </a:r>
          </a:p>
          <a:p>
            <a:pPr marL="285750" indent="-285750"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ru-RU" sz="1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Лица, находящиеся на стационарном или амбулаторном лечении (до излечения)</a:t>
            </a:r>
          </a:p>
          <a:p>
            <a:pPr marL="285750" indent="-285750"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ru-RU" sz="1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Лица, находящиеся под следствием или осужденные к лишению свободы</a:t>
            </a:r>
            <a:endParaRPr lang="ru-RU" sz="14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543600" y="2636912"/>
            <a:ext cx="3348880" cy="21544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solidFill>
                  <a:srgbClr val="00CC99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ВОЗМОЖНО СТРАХОВАТЬ</a:t>
            </a:r>
          </a:p>
          <a:p>
            <a:pPr algn="ctr"/>
            <a:r>
              <a:rPr lang="ru-RU" sz="1600" b="1" dirty="0" smtClean="0">
                <a:solidFill>
                  <a:srgbClr val="00CC99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 ОГОВОРКАМИ</a:t>
            </a:r>
          </a:p>
          <a:p>
            <a:pPr algn="ctr"/>
            <a:endParaRPr lang="ru-RU" sz="1600" b="1" u="sng" dirty="0" smtClean="0">
              <a:solidFill>
                <a:srgbClr val="FF505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Инвалидов </a:t>
            </a:r>
            <a:r>
              <a:rPr lang="en-US" sz="1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I, II, III</a:t>
            </a:r>
            <a:r>
              <a:rPr lang="ru-RU" sz="1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групп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Детей-инвалидов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Лиц, нуждающихся в постоянном уходе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Лиц, больных ВИЧ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ru-RU" sz="16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323528" y="2348880"/>
            <a:ext cx="4752528" cy="4176464"/>
          </a:xfrm>
          <a:prstGeom prst="roundRect">
            <a:avLst/>
          </a:prstGeom>
          <a:noFill/>
          <a:ln>
            <a:solidFill>
              <a:srgbClr val="EB5A58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5436096" y="2348880"/>
            <a:ext cx="3456384" cy="2592288"/>
          </a:xfrm>
          <a:prstGeom prst="roundRect">
            <a:avLst/>
          </a:prstGeom>
          <a:noFill/>
          <a:ln>
            <a:solidFill>
              <a:srgbClr val="00CC99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06836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Picture 2" descr="C:\Users\UserOK\Desktop\4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-27384"/>
            <a:ext cx="9143999" cy="6840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124744"/>
            <a:ext cx="8640960" cy="648072"/>
          </a:xfrm>
        </p:spPr>
        <p:txBody>
          <a:bodyPr>
            <a:noAutofit/>
          </a:bodyPr>
          <a:lstStyle/>
          <a:p>
            <a:pPr algn="l"/>
            <a:r>
              <a:rPr lang="ru-RU" dirty="0" smtClean="0"/>
              <a:t>Что не является страховым случаем при рисковом страховании </a:t>
            </a:r>
            <a:r>
              <a:rPr lang="en-US" dirty="0" smtClean="0"/>
              <a:t> </a:t>
            </a:r>
            <a:r>
              <a:rPr lang="ru-RU" dirty="0" smtClean="0"/>
              <a:t>(страховую выплату не заплатят)</a:t>
            </a:r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386475" y="1902311"/>
            <a:ext cx="6057733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Самоубийство или попытка самоубийства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Сознательное нанесение себе увечий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Самолечение без назначений врача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Алкогольное, токсическое, наркотическое опьянение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Заболевания СПИДом (за исключением инфицирования в результате медицинского вмешательства)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Вред здоровью,  инвалидность, смерть в результате незаконного управления транспортным средством:  без прав, в состоянии опьянения; </a:t>
            </a:r>
            <a:r>
              <a:rPr lang="ru-RU" sz="1400" dirty="0" err="1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авиаперелетов</a:t>
            </a:r>
            <a:r>
              <a:rPr lang="ru-RU" sz="1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(за исключением регулярных или крупных чартерных) и т.д.</a:t>
            </a:r>
            <a:endParaRPr lang="ru-RU" sz="14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6948264" y="1892438"/>
            <a:ext cx="1944216" cy="960789"/>
          </a:xfrm>
          <a:prstGeom prst="roundRect">
            <a:avLst/>
          </a:prstGeom>
          <a:solidFill>
            <a:srgbClr val="EB5A58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Незаконные, непродуманные действия застрахованного лица</a:t>
            </a:r>
            <a:endParaRPr lang="ru-RU" sz="12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6948264" y="5085184"/>
            <a:ext cx="1944216" cy="936104"/>
          </a:xfrm>
          <a:prstGeom prst="roundRect">
            <a:avLst/>
          </a:prstGeom>
          <a:solidFill>
            <a:srgbClr val="5785B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Предусмотреть страховку и от рисков, связанных с занятиями спортом</a:t>
            </a:r>
            <a:endParaRPr lang="ru-RU" sz="12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51520" y="4347101"/>
            <a:ext cx="597666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Смерть или инвалидность, наступившие вследствие сердечно-сосудистого, онкологического и др.</a:t>
            </a:r>
            <a:r>
              <a:rPr lang="en-US" sz="1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1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заболеваний, </a:t>
            </a:r>
          </a:p>
          <a:p>
            <a:r>
              <a:rPr lang="ru-RU" sz="1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имевшихся ДО заключения договора страхования, </a:t>
            </a:r>
          </a:p>
          <a:p>
            <a:r>
              <a:rPr lang="ru-RU" sz="1400" b="1" dirty="0" smtClean="0">
                <a:solidFill>
                  <a:srgbClr val="00CC99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ЕСЛИ ОБ ЭТО НЕ БЫЛО СООБЩЕНО СТРАХОВЩИКУ</a:t>
            </a:r>
            <a:endParaRPr lang="ru-RU" sz="1400" b="1" dirty="0">
              <a:solidFill>
                <a:srgbClr val="00CC99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6948264" y="4275093"/>
            <a:ext cx="1944216" cy="738083"/>
          </a:xfrm>
          <a:prstGeom prst="roundRect">
            <a:avLst/>
          </a:prstGeom>
          <a:solidFill>
            <a:srgbClr val="00CC99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Необходимо честно заполнять анкеты при оформлении договора</a:t>
            </a:r>
            <a:endParaRPr lang="ru-RU" sz="12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cxnSp>
        <p:nvCxnSpPr>
          <p:cNvPr id="10" name="Прямая со стрелкой 9"/>
          <p:cNvCxnSpPr>
            <a:stCxn id="5" idx="1"/>
          </p:cNvCxnSpPr>
          <p:nvPr/>
        </p:nvCxnSpPr>
        <p:spPr>
          <a:xfrm flipH="1" flipV="1">
            <a:off x="6520122" y="2372832"/>
            <a:ext cx="428142" cy="1"/>
          </a:xfrm>
          <a:prstGeom prst="straightConnector1">
            <a:avLst/>
          </a:prstGeom>
          <a:ln w="19050">
            <a:solidFill>
              <a:srgbClr val="EB5A58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>
            <a:endCxn id="16" idx="3"/>
          </p:cNvCxnSpPr>
          <p:nvPr/>
        </p:nvCxnSpPr>
        <p:spPr>
          <a:xfrm flipH="1">
            <a:off x="6516216" y="5733256"/>
            <a:ext cx="432049" cy="0"/>
          </a:xfrm>
          <a:prstGeom prst="straightConnector1">
            <a:avLst/>
          </a:prstGeom>
          <a:ln w="19050">
            <a:solidFill>
              <a:schemeClr val="accent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Скругленный прямоугольник 12"/>
          <p:cNvSpPr/>
          <p:nvPr/>
        </p:nvSpPr>
        <p:spPr>
          <a:xfrm>
            <a:off x="251520" y="1892438"/>
            <a:ext cx="6264696" cy="2256642"/>
          </a:xfrm>
          <a:prstGeom prst="roundRect">
            <a:avLst/>
          </a:prstGeom>
          <a:noFill/>
          <a:ln>
            <a:solidFill>
              <a:srgbClr val="EB5A58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251520" y="4316903"/>
            <a:ext cx="6268602" cy="1056313"/>
          </a:xfrm>
          <a:prstGeom prst="roundRect">
            <a:avLst/>
          </a:prstGeom>
          <a:noFill/>
          <a:ln>
            <a:solidFill>
              <a:srgbClr val="00CC99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251520" y="5517232"/>
            <a:ext cx="6264696" cy="432048"/>
          </a:xfrm>
          <a:prstGeom prst="roundRect">
            <a:avLst/>
          </a:prstGeom>
          <a:noFill/>
          <a:ln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400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Занятие опасными видами спорта</a:t>
            </a:r>
            <a:endParaRPr lang="ru-RU" sz="1400" dirty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cxnSp>
        <p:nvCxnSpPr>
          <p:cNvPr id="18" name="Прямая со стрелкой 17"/>
          <p:cNvCxnSpPr/>
          <p:nvPr/>
        </p:nvCxnSpPr>
        <p:spPr>
          <a:xfrm flipH="1">
            <a:off x="6516216" y="4797152"/>
            <a:ext cx="432048" cy="0"/>
          </a:xfrm>
          <a:prstGeom prst="straightConnector1">
            <a:avLst/>
          </a:prstGeom>
          <a:ln w="19050">
            <a:solidFill>
              <a:srgbClr val="00CC99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Скругленный прямоугольник 18"/>
          <p:cNvSpPr/>
          <p:nvPr/>
        </p:nvSpPr>
        <p:spPr>
          <a:xfrm>
            <a:off x="6948264" y="2924944"/>
            <a:ext cx="1944216" cy="864096"/>
          </a:xfrm>
          <a:prstGeom prst="roundRect">
            <a:avLst/>
          </a:prstGeom>
          <a:solidFill>
            <a:srgbClr val="EB5A58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Если подобные явления весьма вероятны, не нужно страховаться</a:t>
            </a:r>
            <a:endParaRPr lang="ru-RU" sz="12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9" name="Скругленный прямоугольник 28"/>
          <p:cNvSpPr/>
          <p:nvPr/>
        </p:nvSpPr>
        <p:spPr>
          <a:xfrm>
            <a:off x="251520" y="6101382"/>
            <a:ext cx="6264696" cy="423962"/>
          </a:xfrm>
          <a:prstGeom prst="roundRect">
            <a:avLst/>
          </a:prstGeom>
          <a:noFill/>
          <a:ln>
            <a:solidFill>
              <a:srgbClr val="EB5A58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400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Беременность, роды, отпуск по уходу за ребенком</a:t>
            </a:r>
            <a:endParaRPr lang="ru-RU" sz="1400" dirty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4" name="Скругленный прямоугольник 33"/>
          <p:cNvSpPr/>
          <p:nvPr/>
        </p:nvSpPr>
        <p:spPr>
          <a:xfrm>
            <a:off x="6948264" y="6093296"/>
            <a:ext cx="1944216" cy="423962"/>
          </a:xfrm>
          <a:prstGeom prst="roundRect">
            <a:avLst/>
          </a:prstGeom>
          <a:solidFill>
            <a:srgbClr val="EB5A58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Просто знать</a:t>
            </a:r>
            <a:endParaRPr lang="ru-RU" sz="12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cxnSp>
        <p:nvCxnSpPr>
          <p:cNvPr id="35" name="Прямая со стрелкой 34"/>
          <p:cNvCxnSpPr>
            <a:stCxn id="34" idx="1"/>
          </p:cNvCxnSpPr>
          <p:nvPr/>
        </p:nvCxnSpPr>
        <p:spPr>
          <a:xfrm flipH="1">
            <a:off x="6520122" y="6305277"/>
            <a:ext cx="428142" cy="0"/>
          </a:xfrm>
          <a:prstGeom prst="straightConnector1">
            <a:avLst/>
          </a:prstGeom>
          <a:ln w="19050">
            <a:solidFill>
              <a:srgbClr val="EB5A58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23490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C:\Users\UserOK\Desktop\4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22821"/>
            <a:ext cx="9143999" cy="6840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1124744"/>
            <a:ext cx="8892480" cy="360040"/>
          </a:xfrm>
        </p:spPr>
        <p:txBody>
          <a:bodyPr>
            <a:noAutofit/>
          </a:bodyPr>
          <a:lstStyle/>
          <a:p>
            <a:r>
              <a:rPr lang="ru-RU" dirty="0" smtClean="0"/>
              <a:t>Примерные расценки при рисковом страховании жизни</a:t>
            </a:r>
            <a:endParaRPr lang="ru-RU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34538878"/>
              </p:ext>
            </p:extLst>
          </p:nvPr>
        </p:nvGraphicFramePr>
        <p:xfrm>
          <a:off x="323528" y="1726083"/>
          <a:ext cx="8568952" cy="2639021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3102552"/>
                <a:gridCol w="5466400"/>
              </a:tblGrid>
              <a:tr h="564249">
                <a:tc>
                  <a:txBody>
                    <a:bodyPr/>
                    <a:lstStyle/>
                    <a:p>
                      <a:pPr algn="ctr"/>
                      <a:r>
                        <a:rPr lang="ru-RU" sz="15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Фактор, влияющий на</a:t>
                      </a:r>
                      <a:r>
                        <a:rPr lang="ru-RU" sz="1500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тарифы</a:t>
                      </a:r>
                      <a:endParaRPr lang="ru-RU" sz="15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solidFill>
                      <a:srgbClr val="3399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Как</a:t>
                      </a:r>
                      <a:r>
                        <a:rPr lang="ru-RU" sz="1500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влияет</a:t>
                      </a:r>
                      <a:endParaRPr lang="ru-RU" sz="15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solidFill>
                      <a:srgbClr val="339966"/>
                    </a:solidFill>
                  </a:tcPr>
                </a:tc>
              </a:tr>
              <a:tr h="724202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Ожидаемый</a:t>
                      </a:r>
                      <a:r>
                        <a:rPr lang="ru-RU" sz="1400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размер страховой выплаты</a:t>
                      </a:r>
                      <a:endParaRPr lang="ru-RU" sz="14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lang="ru-RU" sz="14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Чем больше выплата,</a:t>
                      </a:r>
                      <a:r>
                        <a:rPr lang="ru-RU" sz="1400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тем больше взнос, например: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ru-RU" sz="14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взнос 500 руб.     -   выплата 50 000 руб.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ru-RU" sz="14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взнос 10 000 руб. -   выплата 1 000 000 руб.</a:t>
                      </a:r>
                      <a:endParaRPr lang="ru-RU" sz="14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352722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Состав рисков</a:t>
                      </a:r>
                      <a:endParaRPr lang="ru-RU" sz="14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Смерть, несчастный случай, инвалидность… </a:t>
                      </a:r>
                      <a:endParaRPr lang="ru-RU" sz="14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360040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Работает</a:t>
                      </a:r>
                      <a:r>
                        <a:rPr lang="ru-RU" sz="1400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или нет застрахованный</a:t>
                      </a:r>
                      <a:endParaRPr lang="ru-RU" sz="14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lang="ru-RU" sz="14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Если не работает, то взнос</a:t>
                      </a:r>
                      <a:r>
                        <a:rPr lang="ru-RU" sz="1400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и страховая выплата ниже</a:t>
                      </a:r>
                      <a:endParaRPr lang="ru-RU" sz="14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288032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Род</a:t>
                      </a:r>
                      <a:r>
                        <a:rPr lang="ru-RU" sz="1400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деятельности</a:t>
                      </a:r>
                      <a:endParaRPr lang="ru-RU" sz="14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lang="ru-RU" sz="14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Если связан</a:t>
                      </a:r>
                      <a:r>
                        <a:rPr lang="ru-RU" sz="1400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с риском – дороже (в т.ч.</a:t>
                      </a:r>
                      <a:r>
                        <a:rPr lang="en-US" sz="1400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ru-RU" sz="1400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занятия спортом)</a:t>
                      </a:r>
                      <a:endParaRPr lang="ru-RU" sz="14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325690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Состояние здоровья</a:t>
                      </a:r>
                      <a:endParaRPr lang="ru-RU" sz="14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lang="ru-RU" sz="14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Чем хуже, тем дороже</a:t>
                      </a:r>
                      <a:endParaRPr lang="ru-RU" sz="14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4" name="Скругленный прямоугольник 3"/>
          <p:cNvSpPr/>
          <p:nvPr/>
        </p:nvSpPr>
        <p:spPr>
          <a:xfrm>
            <a:off x="4572000" y="4581128"/>
            <a:ext cx="4104456" cy="1152128"/>
          </a:xfrm>
          <a:prstGeom prst="roundRect">
            <a:avLst/>
          </a:prstGeom>
          <a:solidFill>
            <a:srgbClr val="00CC99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Размеры разовых выплат </a:t>
            </a:r>
            <a:r>
              <a:rPr lang="ru-RU" sz="16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(смерть, несчастный случай, инвалидность):</a:t>
            </a:r>
          </a:p>
          <a:p>
            <a:pPr algn="ctr"/>
            <a:r>
              <a:rPr lang="ru-RU" sz="16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500 000 руб.</a:t>
            </a:r>
          </a:p>
          <a:p>
            <a:pPr algn="ctr"/>
            <a:r>
              <a:rPr lang="ru-RU" sz="16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1 000 000 руб., …</a:t>
            </a: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323528" y="4581128"/>
            <a:ext cx="3816424" cy="1080120"/>
          </a:xfrm>
          <a:prstGeom prst="roundRect">
            <a:avLst/>
          </a:prstGeom>
          <a:solidFill>
            <a:srgbClr val="EB5A58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Размер взносов:</a:t>
            </a:r>
          </a:p>
          <a:p>
            <a:pPr algn="ctr"/>
            <a:r>
              <a:rPr lang="ru-RU" sz="16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500 руб., 1 000 руб., 10 000 руб.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23528" y="5949280"/>
            <a:ext cx="82089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Это примерные суммы взносов. </a:t>
            </a:r>
          </a:p>
          <a:p>
            <a:pPr algn="ctr"/>
            <a:r>
              <a:rPr lang="ru-RU" sz="1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Точные суммы необходимо рассчитывать в каждом конкретном случае со страховой компанией</a:t>
            </a:r>
            <a:endParaRPr lang="ru-RU" sz="14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886567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C:\Users\UserOK\Desktop\4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17463"/>
            <a:ext cx="9143999" cy="6840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124744"/>
            <a:ext cx="8661648" cy="360040"/>
          </a:xfrm>
        </p:spPr>
        <p:txBody>
          <a:bodyPr>
            <a:noAutofit/>
          </a:bodyPr>
          <a:lstStyle/>
          <a:p>
            <a:pPr algn="l"/>
            <a:r>
              <a:rPr lang="ru-RU" dirty="0" smtClean="0"/>
              <a:t>Примерные расценки при накопительном страховании</a:t>
            </a:r>
            <a:endParaRPr lang="ru-RU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63425538"/>
              </p:ext>
            </p:extLst>
          </p:nvPr>
        </p:nvGraphicFramePr>
        <p:xfrm>
          <a:off x="251520" y="1700808"/>
          <a:ext cx="8640960" cy="3444240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2304256"/>
                <a:gridCol w="6336704"/>
              </a:tblGrid>
              <a:tr h="366857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Фактор, влияющий на</a:t>
                      </a:r>
                      <a:r>
                        <a:rPr lang="ru-RU" sz="1400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тарифы</a:t>
                      </a:r>
                      <a:endParaRPr lang="ru-RU" sz="14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solidFill>
                      <a:srgbClr val="3399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Как</a:t>
                      </a:r>
                      <a:r>
                        <a:rPr lang="ru-RU" sz="1400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влияет</a:t>
                      </a:r>
                      <a:endParaRPr lang="ru-RU" sz="14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solidFill>
                      <a:srgbClr val="339966"/>
                    </a:solidFill>
                  </a:tcPr>
                </a:tc>
              </a:tr>
              <a:tr h="501172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Ожидаемый</a:t>
                      </a:r>
                      <a:r>
                        <a:rPr lang="ru-RU" sz="1400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размер страховой выплаты</a:t>
                      </a:r>
                      <a:endParaRPr lang="ru-RU" sz="14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lang="ru-RU" sz="14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Чем больше выплаты,</a:t>
                      </a:r>
                      <a:r>
                        <a:rPr lang="ru-RU" sz="1400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тем больше взнос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875582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Состав рисков</a:t>
                      </a:r>
                      <a:endParaRPr lang="ru-RU" sz="14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ru-RU" sz="14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добровольное пенсионное страхование, 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ru-RU" sz="14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смешанное</a:t>
                      </a:r>
                      <a:r>
                        <a:rPr lang="ru-RU" sz="1400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страхование (также страхуется риск смерти, </a:t>
                      </a:r>
                      <a:r>
                        <a:rPr lang="ru-RU" sz="14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несчастного</a:t>
                      </a:r>
                      <a:r>
                        <a:rPr lang="ru-RU" sz="1400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случая</a:t>
                      </a:r>
                      <a:r>
                        <a:rPr lang="ru-RU" sz="14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, инвалидности)</a:t>
                      </a:r>
                      <a:r>
                        <a:rPr lang="ru-RU" sz="1400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, 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ru-RU" sz="1400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наступление определенного события (свадьба, поступление в институт и т</a:t>
                      </a:r>
                      <a:r>
                        <a:rPr lang="en-US" sz="1400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.</a:t>
                      </a:r>
                      <a:r>
                        <a:rPr lang="ru-RU" sz="1400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п.)</a:t>
                      </a:r>
                      <a:endParaRPr lang="ru-RU" sz="14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677870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Возраст застрахованного</a:t>
                      </a:r>
                      <a:endParaRPr lang="ru-RU" sz="14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lang="ru-RU" sz="14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Чем старше застрахованный,</a:t>
                      </a:r>
                      <a:r>
                        <a:rPr lang="ru-RU" sz="1400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тем больше размер взноса, например: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ru-RU" sz="1400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в 25 лет  - по 8 </a:t>
                      </a:r>
                      <a:r>
                        <a:rPr lang="ru-RU" sz="1400" baseline="0" dirty="0" err="1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тыс.руб</a:t>
                      </a:r>
                      <a:r>
                        <a:rPr lang="ru-RU" sz="1400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./</a:t>
                      </a:r>
                      <a:r>
                        <a:rPr lang="ru-RU" sz="1400" baseline="0" dirty="0" err="1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мес</a:t>
                      </a:r>
                      <a:r>
                        <a:rPr lang="ru-RU" sz="1400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; 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ru-RU" sz="1400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в 30 лет – по 20 </a:t>
                      </a:r>
                      <a:r>
                        <a:rPr lang="ru-RU" sz="1400" baseline="0" dirty="0" err="1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тыс.руб</a:t>
                      </a:r>
                      <a:r>
                        <a:rPr lang="ru-RU" sz="1400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./мес.</a:t>
                      </a:r>
                      <a:endParaRPr lang="ru-RU" sz="14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480158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Пол застрахованного</a:t>
                      </a:r>
                      <a:endParaRPr lang="ru-RU" sz="14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lang="ru-RU" sz="1400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Страхование женщин дороже, чем мужчин (у женщин больше продолжительность жизни)</a:t>
                      </a:r>
                      <a:endParaRPr lang="ru-RU" sz="14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5" name="Скругленный прямоугольник 4"/>
          <p:cNvSpPr/>
          <p:nvPr/>
        </p:nvSpPr>
        <p:spPr>
          <a:xfrm>
            <a:off x="251520" y="5195461"/>
            <a:ext cx="3995936" cy="681811"/>
          </a:xfrm>
          <a:prstGeom prst="roundRect">
            <a:avLst/>
          </a:prstGeom>
          <a:solidFill>
            <a:srgbClr val="EB5A58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Размер взносов:</a:t>
            </a:r>
          </a:p>
          <a:p>
            <a:pPr algn="ctr"/>
            <a:r>
              <a:rPr lang="ru-RU" dirty="0" smtClean="0"/>
              <a:t>10 тыс.рублей/ мес.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4644008" y="5195460"/>
            <a:ext cx="4248472" cy="940344"/>
          </a:xfrm>
          <a:prstGeom prst="roundRect">
            <a:avLst/>
          </a:prstGeom>
          <a:solidFill>
            <a:srgbClr val="00CC99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u="sng" dirty="0" smtClean="0"/>
          </a:p>
          <a:p>
            <a:pPr algn="ctr"/>
            <a:r>
              <a:rPr lang="ru-RU" b="1" dirty="0" smtClean="0"/>
              <a:t>Размеры выплат </a:t>
            </a:r>
            <a:r>
              <a:rPr lang="ru-RU" dirty="0" smtClean="0"/>
              <a:t>(дожитие):</a:t>
            </a:r>
          </a:p>
          <a:p>
            <a:pPr algn="ctr"/>
            <a:r>
              <a:rPr lang="ru-RU" dirty="0" smtClean="0"/>
              <a:t>Пенсия - 30 000 руб./мес.</a:t>
            </a:r>
          </a:p>
          <a:p>
            <a:pPr algn="ctr"/>
            <a:r>
              <a:rPr lang="ru-RU" dirty="0" smtClean="0"/>
              <a:t>Разовая выплата – 1 000 000 руб.</a:t>
            </a:r>
          </a:p>
          <a:p>
            <a:pPr algn="ctr"/>
            <a:endParaRPr lang="ru-RU" dirty="0" smtClean="0"/>
          </a:p>
        </p:txBody>
      </p:sp>
      <p:sp>
        <p:nvSpPr>
          <p:cNvPr id="7" name="TextBox 6"/>
          <p:cNvSpPr txBox="1"/>
          <p:nvPr/>
        </p:nvSpPr>
        <p:spPr>
          <a:xfrm>
            <a:off x="395536" y="6135687"/>
            <a:ext cx="84969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Это примерные суммы взносов и страховых выплат </a:t>
            </a:r>
          </a:p>
          <a:p>
            <a:pPr algn="ctr"/>
            <a:r>
              <a:rPr lang="ru-RU" sz="12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Точные суммы необходимо рассчитывать в каждом конкретном случае со страховой компанией</a:t>
            </a:r>
            <a:endParaRPr lang="ru-RU" sz="12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51520" y="5877272"/>
            <a:ext cx="3995936" cy="2585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ru-RU" sz="1200" dirty="0" smtClean="0">
                <a:solidFill>
                  <a:srgbClr val="FF505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(существенно выше, чем при рисковом страховании)</a:t>
            </a:r>
            <a:endParaRPr lang="ru-RU" sz="1200" dirty="0">
              <a:solidFill>
                <a:srgbClr val="FF505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976012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UserOK\Desktop\4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17463"/>
            <a:ext cx="9143999" cy="6840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124744"/>
            <a:ext cx="8784976" cy="432048"/>
          </a:xfrm>
        </p:spPr>
        <p:txBody>
          <a:bodyPr/>
          <a:lstStyle/>
          <a:p>
            <a:pPr algn="l"/>
            <a:r>
              <a:rPr lang="ru-RU" dirty="0" smtClean="0"/>
              <a:t>Банковский вклад или накопительное страхование?</a:t>
            </a:r>
            <a:endParaRPr lang="ru-RU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64256169"/>
              </p:ext>
            </p:extLst>
          </p:nvPr>
        </p:nvGraphicFramePr>
        <p:xfrm>
          <a:off x="251521" y="1700808"/>
          <a:ext cx="8640960" cy="4790296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1479922"/>
                <a:gridCol w="3855944"/>
                <a:gridCol w="3305094"/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Факторы для сравнения</a:t>
                      </a:r>
                      <a:endParaRPr lang="ru-RU" sz="1400" b="1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solidFill>
                      <a:srgbClr val="3399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Накопительное страхование</a:t>
                      </a:r>
                      <a:endParaRPr lang="ru-RU" sz="1400" b="1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solidFill>
                      <a:srgbClr val="3399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Банковский вклад</a:t>
                      </a:r>
                      <a:endParaRPr lang="ru-RU" sz="1400" b="1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solidFill>
                      <a:srgbClr val="339966"/>
                    </a:solidFill>
                  </a:tcPr>
                </a:tc>
              </a:tr>
              <a:tr h="777984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Общий</a:t>
                      </a:r>
                      <a:r>
                        <a:rPr lang="ru-RU" sz="1200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принцип накопления</a:t>
                      </a:r>
                      <a:endParaRPr lang="ru-RU" sz="12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Регулярные взносы гражданина на протяжении длительного периода (10-20-30 лет);</a:t>
                      </a:r>
                    </a:p>
                    <a:p>
                      <a:r>
                        <a:rPr lang="ru-RU" sz="12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Получение</a:t>
                      </a:r>
                      <a:r>
                        <a:rPr lang="ru-RU" sz="1200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разовой либо многократных выплат (например, пенсии)</a:t>
                      </a:r>
                      <a:endParaRPr lang="ru-RU" sz="12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Разовое</a:t>
                      </a:r>
                      <a:r>
                        <a:rPr lang="ru-RU" sz="1200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либо этапное внесение средств</a:t>
                      </a:r>
                    </a:p>
                    <a:p>
                      <a:r>
                        <a:rPr lang="ru-RU" sz="1200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Разовое получение вклада с процентами (возможно частичное снятие)</a:t>
                      </a:r>
                      <a:endParaRPr lang="ru-RU" sz="12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648072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Накопления</a:t>
                      </a:r>
                      <a:r>
                        <a:rPr lang="ru-RU" sz="1200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на «черный день»</a:t>
                      </a:r>
                      <a:endParaRPr lang="ru-RU" sz="12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Легче организовать накопления «на черный день»</a:t>
                      </a:r>
                    </a:p>
                    <a:p>
                      <a:r>
                        <a:rPr lang="ru-RU" sz="12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(взнос</a:t>
                      </a:r>
                      <a:r>
                        <a:rPr lang="ru-RU" sz="1200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сравнительно небольшой, но обязательный)</a:t>
                      </a:r>
                      <a:endParaRPr lang="ru-RU" sz="12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Для накопления на «черный день» менее выгодно:</a:t>
                      </a:r>
                      <a:r>
                        <a:rPr lang="ru-RU" sz="1200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п</a:t>
                      </a:r>
                      <a:r>
                        <a:rPr lang="ru-RU" sz="12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ри</a:t>
                      </a:r>
                      <a:r>
                        <a:rPr lang="ru-RU" sz="1200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условии пополнения вклада ставки снижаются</a:t>
                      </a:r>
                      <a:endParaRPr lang="ru-RU" sz="12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375202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Сроки</a:t>
                      </a:r>
                      <a:r>
                        <a:rPr lang="ru-RU" sz="1200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и риски</a:t>
                      </a:r>
                      <a:endParaRPr lang="ru-RU" sz="12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Договор страхования на очень длительный срок (несколько десятков лет).</a:t>
                      </a:r>
                      <a:r>
                        <a:rPr lang="ru-RU" sz="1200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</a:p>
                    <a:p>
                      <a:r>
                        <a:rPr lang="ru-RU" sz="1200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Невозможность изменения его условий может быть как «плюсом», так и «минусом»</a:t>
                      </a:r>
                      <a:endParaRPr lang="ru-RU" sz="12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Максимальный</a:t>
                      </a:r>
                      <a:r>
                        <a:rPr lang="ru-RU" sz="1200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срок – несколько лет </a:t>
                      </a:r>
                    </a:p>
                    <a:p>
                      <a:r>
                        <a:rPr lang="ru-RU" sz="1200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(до 3-5 лет)</a:t>
                      </a:r>
                      <a:endParaRPr lang="ru-RU" sz="12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375202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Что происходит </a:t>
                      </a:r>
                    </a:p>
                    <a:p>
                      <a:r>
                        <a:rPr lang="ru-RU" sz="12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в случае смерти </a:t>
                      </a:r>
                      <a:endParaRPr lang="ru-RU" sz="12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При смерти застрахованного выплата</a:t>
                      </a:r>
                      <a:r>
                        <a:rPr lang="ru-RU" sz="1200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осуществляется выгодоприобретателю </a:t>
                      </a:r>
                    </a:p>
                    <a:p>
                      <a:r>
                        <a:rPr lang="ru-RU" sz="1200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(сроки выплаты – несколько дней)</a:t>
                      </a:r>
                      <a:endParaRPr lang="ru-RU" sz="12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При смерти вкладчика выплата осуществляется наследникам </a:t>
                      </a:r>
                    </a:p>
                    <a:p>
                      <a:r>
                        <a:rPr lang="ru-RU" sz="12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(через полгода)</a:t>
                      </a:r>
                      <a:endParaRPr lang="ru-RU" sz="12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375202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Где</a:t>
                      </a:r>
                      <a:r>
                        <a:rPr lang="ru-RU" sz="1200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больше доход?</a:t>
                      </a:r>
                      <a:endParaRPr lang="ru-RU" sz="12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В краткосрочном периоде менее</a:t>
                      </a:r>
                      <a:r>
                        <a:rPr lang="ru-RU" sz="1200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выгодно.</a:t>
                      </a:r>
                    </a:p>
                    <a:p>
                      <a:r>
                        <a:rPr lang="ru-RU" sz="1200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В долгосрочном может оказаться более выгодным (зависит от колебаний рынка)</a:t>
                      </a:r>
                      <a:endParaRPr lang="ru-RU" sz="12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В краткосрочном периоде более выгодно. </a:t>
                      </a:r>
                      <a:endParaRPr lang="ru-RU" sz="12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375202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Возможности управления</a:t>
                      </a:r>
                      <a:r>
                        <a:rPr lang="ru-RU" sz="1200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средствами</a:t>
                      </a:r>
                      <a:endParaRPr lang="ru-RU" sz="12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У гражданина меньше возможности управлять средствами</a:t>
                      </a:r>
                      <a:endParaRPr lang="ru-RU" sz="12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У гражданина больше возможностей управлять</a:t>
                      </a:r>
                      <a:r>
                        <a:rPr lang="ru-RU" sz="1200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средствами (снять средства, переложить в другой банк и т.п.)</a:t>
                      </a:r>
                      <a:endParaRPr lang="ru-RU" sz="12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949109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2" descr="C:\Users\UserOK\Desktop\4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5170" y="0"/>
            <a:ext cx="9143999" cy="6840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124744"/>
            <a:ext cx="8517632" cy="432048"/>
          </a:xfrm>
        </p:spPr>
        <p:txBody>
          <a:bodyPr>
            <a:noAutofit/>
          </a:bodyPr>
          <a:lstStyle/>
          <a:p>
            <a:pPr algn="l"/>
            <a:r>
              <a:rPr lang="ru-RU" dirty="0" smtClean="0"/>
              <a:t>Добровольное медицинское страхование</a:t>
            </a:r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251520" y="1556792"/>
            <a:ext cx="4464496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ru-RU" sz="16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Состав предлагаемых услуг:</a:t>
            </a:r>
          </a:p>
          <a:p>
            <a:pPr marL="285750" indent="-285750"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ru-RU" sz="1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Амбулаторное лечение у разных врачей-специалистов</a:t>
            </a:r>
          </a:p>
          <a:p>
            <a:pPr marL="285750" indent="-285750"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ru-RU" sz="1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Лечение в стационаре</a:t>
            </a:r>
          </a:p>
          <a:p>
            <a:pPr marL="285750" indent="-285750"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ru-RU" sz="1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Диагностические обследования</a:t>
            </a:r>
          </a:p>
          <a:p>
            <a:pPr marL="285750" indent="-285750"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ru-RU" sz="1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Стоматология</a:t>
            </a:r>
          </a:p>
          <a:p>
            <a:pPr marL="285750" indent="-285750"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ru-RU" sz="1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Вызов на дом врача, скорой помощи</a:t>
            </a:r>
            <a:endParaRPr lang="ru-RU" sz="14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4932040" y="1556792"/>
            <a:ext cx="3888432" cy="576064"/>
          </a:xfrm>
          <a:prstGeom prst="roundRect">
            <a:avLst/>
          </a:prstGeom>
          <a:solidFill>
            <a:srgbClr val="00CC99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Может варьироваться в различных программах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355976" y="3338408"/>
            <a:ext cx="439248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Лечебное учреждение заинтересовано в том, чтобы </a:t>
            </a:r>
            <a:r>
              <a:rPr lang="ru-RU" sz="1400" dirty="0" smtClean="0">
                <a:solidFill>
                  <a:srgbClr val="5785B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оказать как можно больше медицинских услуг по полису ДМС</a:t>
            </a:r>
            <a:endParaRPr lang="ru-RU" sz="1400" dirty="0">
              <a:solidFill>
                <a:srgbClr val="5785B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cxnSp>
        <p:nvCxnSpPr>
          <p:cNvPr id="8" name="Прямая со стрелкой 7"/>
          <p:cNvCxnSpPr/>
          <p:nvPr/>
        </p:nvCxnSpPr>
        <p:spPr>
          <a:xfrm flipH="1">
            <a:off x="4283968" y="1700808"/>
            <a:ext cx="660513" cy="0"/>
          </a:xfrm>
          <a:prstGeom prst="straightConnector1">
            <a:avLst/>
          </a:prstGeom>
          <a:ln w="19050">
            <a:solidFill>
              <a:srgbClr val="00CC99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4355976" y="4077072"/>
            <a:ext cx="44644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Могут </a:t>
            </a:r>
            <a:r>
              <a:rPr lang="ru-RU" sz="1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назначать дополнительные исследования, дополнительные посещения врачей-специалистов</a:t>
            </a: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251520" y="3356992"/>
            <a:ext cx="3744416" cy="1365650"/>
          </a:xfrm>
          <a:prstGeom prst="roundRect">
            <a:avLst/>
          </a:prstGeom>
          <a:noFill/>
          <a:ln>
            <a:solidFill>
              <a:srgbClr val="EB5A5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400" b="1" dirty="0">
                <a:solidFill>
                  <a:srgbClr val="EB5A58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Обычно в полис </a:t>
            </a:r>
            <a:r>
              <a:rPr lang="ru-RU" sz="1400" b="1" dirty="0" smtClean="0">
                <a:solidFill>
                  <a:srgbClr val="EB5A58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НЕ ВКЛЮЧАЕТСЯ  лечение </a:t>
            </a:r>
            <a:r>
              <a:rPr lang="ru-RU" sz="1400" b="1" dirty="0">
                <a:solidFill>
                  <a:srgbClr val="EB5A58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 случае</a:t>
            </a:r>
            <a:r>
              <a:rPr lang="ru-RU" sz="1400" dirty="0">
                <a:solidFill>
                  <a:srgbClr val="EB5A58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400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Беременности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400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Инвалидности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400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ВИЧ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400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Онкологии</a:t>
            </a: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4211960" y="3356991"/>
            <a:ext cx="4680520" cy="1368153"/>
          </a:xfrm>
          <a:prstGeom prst="roundRect">
            <a:avLst/>
          </a:prstGeom>
          <a:noFill/>
          <a:ln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600" dirty="0"/>
          </a:p>
        </p:txBody>
      </p:sp>
      <p:sp>
        <p:nvSpPr>
          <p:cNvPr id="16" name="TextBox 15"/>
          <p:cNvSpPr txBox="1"/>
          <p:nvPr/>
        </p:nvSpPr>
        <p:spPr>
          <a:xfrm>
            <a:off x="301859" y="4725144"/>
            <a:ext cx="8878653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 каких случаях полис ДМС полезен: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полис бесплатно для работника оформляет работодатель;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планируете </a:t>
            </a:r>
            <a:r>
              <a:rPr lang="ru-RU" sz="1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заняться </a:t>
            </a:r>
            <a:r>
              <a:rPr lang="ru-RU" sz="1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здоровьем / с ребенком приходится часто обращаться к врачу</a:t>
            </a:r>
            <a:endParaRPr lang="ru-RU" sz="14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нужные услуги проблематично получить в государственных учреждениях здравоохранения, на примете есть хорошая негосударственная мед.</a:t>
            </a:r>
            <a:r>
              <a:rPr lang="en-US" sz="1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1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организация, но она не работает в системе ОМС</a:t>
            </a:r>
            <a:endParaRPr lang="ru-RU" sz="14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4932040" y="2276872"/>
            <a:ext cx="3888432" cy="864096"/>
          </a:xfrm>
          <a:prstGeom prst="roundRect">
            <a:avLst/>
          </a:prstGeom>
          <a:solidFill>
            <a:srgbClr val="00CC99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Полис действует только в некоторых медицинских организациях (заранее проверьте список организаций !)</a:t>
            </a:r>
          </a:p>
        </p:txBody>
      </p:sp>
      <p:cxnSp>
        <p:nvCxnSpPr>
          <p:cNvPr id="21" name="Прямая со стрелкой 20"/>
          <p:cNvCxnSpPr/>
          <p:nvPr/>
        </p:nvCxnSpPr>
        <p:spPr>
          <a:xfrm flipH="1">
            <a:off x="4283968" y="2708920"/>
            <a:ext cx="660513" cy="0"/>
          </a:xfrm>
          <a:prstGeom prst="straightConnector1">
            <a:avLst/>
          </a:prstGeom>
          <a:ln w="19050">
            <a:solidFill>
              <a:srgbClr val="00CC99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Скругленный прямоугольник 17"/>
          <p:cNvSpPr/>
          <p:nvPr/>
        </p:nvSpPr>
        <p:spPr>
          <a:xfrm>
            <a:off x="251520" y="5949280"/>
            <a:ext cx="8640960" cy="576064"/>
          </a:xfrm>
          <a:prstGeom prst="roundRect">
            <a:avLst/>
          </a:prstGeom>
          <a:solidFill>
            <a:srgbClr val="EB5A5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!!! ВНИМАНИЕ !!! </a:t>
            </a:r>
          </a:p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возможно, частная медицинская организация уже работает в системе ОМС</a:t>
            </a:r>
          </a:p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(можно проверить на  сайте ТФОМС  по  Алтайскому краю: </a:t>
            </a:r>
            <a:r>
              <a:rPr lang="en-US" sz="1200" b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www.tfoms22.ru</a:t>
            </a:r>
            <a:r>
              <a:rPr lang="ru-RU" sz="1200" b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)</a:t>
            </a:r>
            <a:endParaRPr lang="ru-RU" sz="1200" b="1" dirty="0">
              <a:solidFill>
                <a:schemeClr val="bg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59669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C:\Users\UserOK\Desktop\4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17463"/>
            <a:ext cx="9143999" cy="6840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124744"/>
            <a:ext cx="8517632" cy="432048"/>
          </a:xfrm>
        </p:spPr>
        <p:txBody>
          <a:bodyPr/>
          <a:lstStyle/>
          <a:p>
            <a:pPr algn="l"/>
            <a:r>
              <a:rPr lang="ru-RU" dirty="0" smtClean="0"/>
              <a:t>Примерные Расценки на </a:t>
            </a:r>
            <a:r>
              <a:rPr lang="ru-RU" dirty="0" err="1" smtClean="0"/>
              <a:t>дмс</a:t>
            </a:r>
            <a:endParaRPr lang="ru-RU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94876459"/>
              </p:ext>
            </p:extLst>
          </p:nvPr>
        </p:nvGraphicFramePr>
        <p:xfrm>
          <a:off x="323528" y="1844824"/>
          <a:ext cx="8352927" cy="2796497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2520280"/>
                <a:gridCol w="5832647"/>
              </a:tblGrid>
              <a:tr h="564249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Фактор, влияющий на</a:t>
                      </a:r>
                      <a:r>
                        <a:rPr lang="ru-RU" sz="1600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тарифы</a:t>
                      </a:r>
                      <a:endParaRPr lang="ru-RU" sz="16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solidFill>
                      <a:srgbClr val="3399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Как</a:t>
                      </a:r>
                      <a:r>
                        <a:rPr lang="ru-RU" sz="1600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влияет</a:t>
                      </a:r>
                      <a:endParaRPr lang="ru-RU" sz="16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solidFill>
                      <a:srgbClr val="339966"/>
                    </a:solidFill>
                  </a:tcPr>
                </a:tc>
              </a:tr>
              <a:tr h="717024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Возраст</a:t>
                      </a:r>
                      <a:endParaRPr lang="ru-RU" sz="14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ru-RU" sz="14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Для</a:t>
                      </a:r>
                      <a:r>
                        <a:rPr lang="ru-RU" sz="1400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детей дороже, чем для взрослых среднего возраста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ru-RU" sz="1400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Чем младше ребенок, тем дороже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ru-RU" sz="1400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Чем старше пожилой человек, тем дороже</a:t>
                      </a:r>
                      <a:endParaRPr lang="ru-RU" sz="14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561568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Состав услуг</a:t>
                      </a:r>
                      <a:endParaRPr lang="ru-RU" sz="14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Чем больше услуг, тем</a:t>
                      </a:r>
                      <a:r>
                        <a:rPr lang="ru-RU" sz="1400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дороже  (удорожает: вызов врача на дом, скорая, стационар)</a:t>
                      </a:r>
                      <a:endParaRPr lang="ru-RU" sz="14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noFill/>
                  </a:tcPr>
                </a:tc>
              </a:tr>
              <a:tr h="360040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Выбор клиник</a:t>
                      </a:r>
                      <a:endParaRPr lang="ru-RU" sz="14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В некоторых клиниках обслуживание в несколько</a:t>
                      </a:r>
                      <a:r>
                        <a:rPr lang="ru-RU" sz="1400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раз дороже</a:t>
                      </a:r>
                      <a:endParaRPr lang="ru-RU" sz="14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564249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Количество полисов</a:t>
                      </a:r>
                      <a:endParaRPr lang="ru-RU" sz="14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При приобретении сразу большого количества полисов могут быть предоставлены существенные</a:t>
                      </a:r>
                      <a:r>
                        <a:rPr lang="ru-RU" sz="1400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скидки</a:t>
                      </a:r>
                      <a:endParaRPr lang="ru-RU" sz="14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noFill/>
                  </a:tcPr>
                </a:tc>
              </a:tr>
            </a:tbl>
          </a:graphicData>
        </a:graphic>
      </p:graphicFrame>
      <p:sp>
        <p:nvSpPr>
          <p:cNvPr id="4" name="Скругленный прямоугольник 3"/>
          <p:cNvSpPr/>
          <p:nvPr/>
        </p:nvSpPr>
        <p:spPr>
          <a:xfrm>
            <a:off x="611560" y="4869160"/>
            <a:ext cx="2160240" cy="1080120"/>
          </a:xfrm>
          <a:prstGeom prst="roundRect">
            <a:avLst/>
          </a:prstGeom>
          <a:solidFill>
            <a:srgbClr val="00CC99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Взрослый среднего возраста</a:t>
            </a:r>
          </a:p>
          <a:p>
            <a:pPr algn="ctr"/>
            <a:r>
              <a:rPr lang="ru-RU" sz="1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от 10-15 </a:t>
            </a:r>
            <a:r>
              <a:rPr lang="ru-RU" sz="1400" dirty="0" err="1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тыс.руб</a:t>
            </a:r>
            <a:r>
              <a:rPr lang="ru-RU" sz="1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 </a:t>
            </a:r>
          </a:p>
          <a:p>
            <a:pPr algn="ctr"/>
            <a:r>
              <a:rPr lang="ru-RU" sz="1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 год</a:t>
            </a:r>
            <a:endParaRPr lang="ru-RU" sz="14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3563888" y="4869160"/>
            <a:ext cx="2160240" cy="1080120"/>
          </a:xfrm>
          <a:prstGeom prst="roundRect">
            <a:avLst/>
          </a:prstGeom>
          <a:solidFill>
            <a:srgbClr val="EB5A58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Ребенок</a:t>
            </a:r>
          </a:p>
          <a:p>
            <a:pPr algn="ctr"/>
            <a:r>
              <a:rPr lang="ru-RU" sz="1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от 25-30 </a:t>
            </a:r>
            <a:r>
              <a:rPr lang="ru-RU" sz="1400" dirty="0" err="1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тыс.руб</a:t>
            </a:r>
            <a:r>
              <a:rPr lang="ru-RU" sz="1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 </a:t>
            </a:r>
          </a:p>
          <a:p>
            <a:pPr algn="ctr"/>
            <a:r>
              <a:rPr lang="ru-RU" sz="1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 год</a:t>
            </a:r>
            <a:endParaRPr lang="ru-RU" sz="14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6444208" y="4869160"/>
            <a:ext cx="2160240" cy="1080120"/>
          </a:xfrm>
          <a:prstGeom prst="roundRect">
            <a:avLst/>
          </a:prstGeom>
          <a:solidFill>
            <a:srgbClr val="5785B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Пожилой человек</a:t>
            </a:r>
          </a:p>
          <a:p>
            <a:pPr algn="ctr"/>
            <a:r>
              <a:rPr lang="ru-RU" sz="1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от 15-20 </a:t>
            </a:r>
            <a:r>
              <a:rPr lang="ru-RU" sz="1400" dirty="0" err="1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тыс.руб</a:t>
            </a:r>
            <a:r>
              <a:rPr lang="ru-RU" sz="1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 </a:t>
            </a:r>
          </a:p>
          <a:p>
            <a:pPr algn="ctr"/>
            <a:r>
              <a:rPr lang="ru-RU" sz="1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 год</a:t>
            </a:r>
            <a:endParaRPr lang="ru-RU" sz="14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95536" y="6093296"/>
            <a:ext cx="84969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Это минимальные суммы взносов по небольшому  количеству медицинских услуг.</a:t>
            </a:r>
          </a:p>
          <a:p>
            <a:pPr algn="ctr"/>
            <a:r>
              <a:rPr lang="ru-RU" sz="1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Точные суммы необходимо рассчитывать в каждом конкретном случае со страховой компанией</a:t>
            </a:r>
            <a:endParaRPr lang="ru-RU" sz="14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836078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C:\Users\UserOK\Desktop\4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17463"/>
            <a:ext cx="9143999" cy="6840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124744"/>
            <a:ext cx="8445624" cy="432048"/>
          </a:xfrm>
        </p:spPr>
        <p:txBody>
          <a:bodyPr/>
          <a:lstStyle/>
          <a:p>
            <a:pPr algn="l"/>
            <a:r>
              <a:rPr lang="ru-RU" dirty="0" smtClean="0"/>
              <a:t>Страхование имущества</a:t>
            </a:r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251520" y="3356992"/>
            <a:ext cx="5040560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solidFill>
                  <a:srgbClr val="FF505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Страховой случай:</a:t>
            </a:r>
          </a:p>
          <a:p>
            <a:r>
              <a:rPr lang="ru-RU" sz="1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- Повреждение, уничтожение имущества в случае:</a:t>
            </a:r>
          </a:p>
          <a:p>
            <a:pPr>
              <a:buFont typeface="Arial" pitchFamily="34" charset="0"/>
              <a:buChar char="•"/>
            </a:pPr>
            <a:r>
              <a:rPr lang="ru-RU" sz="1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пожара;</a:t>
            </a:r>
          </a:p>
          <a:p>
            <a:pPr>
              <a:buFont typeface="Arial" pitchFamily="34" charset="0"/>
              <a:buChar char="•"/>
            </a:pPr>
            <a:r>
              <a:rPr lang="ru-RU" sz="1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взрыва бытового газа; </a:t>
            </a:r>
          </a:p>
          <a:p>
            <a:pPr>
              <a:buFont typeface="Arial" pitchFamily="34" charset="0"/>
              <a:buChar char="•"/>
            </a:pPr>
            <a:r>
              <a:rPr lang="ru-RU" sz="1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грабежа, кражи, разбоя;</a:t>
            </a:r>
          </a:p>
          <a:p>
            <a:pPr>
              <a:buFont typeface="Arial" pitchFamily="34" charset="0"/>
              <a:buChar char="•"/>
            </a:pPr>
            <a:r>
              <a:rPr lang="ru-RU" sz="1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незаконных действий третьих лиц с               причинением вреда имуществу;</a:t>
            </a:r>
          </a:p>
          <a:p>
            <a:r>
              <a:rPr lang="ru-RU" sz="1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- Повреждение имущества из-за стихийных бедствий </a:t>
            </a:r>
            <a:r>
              <a:rPr lang="ru-RU" sz="1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(ураган, наводнение, просадка грунта, бури) 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436096" y="3356992"/>
            <a:ext cx="3096344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solidFill>
                  <a:srgbClr val="00CC99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Что можно страховать:</a:t>
            </a:r>
          </a:p>
          <a:p>
            <a:pPr>
              <a:buFont typeface="Arial" pitchFamily="34" charset="0"/>
              <a:buChar char="•"/>
            </a:pPr>
            <a:r>
              <a:rPr lang="ru-RU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ru-RU" sz="1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Дом</a:t>
            </a:r>
          </a:p>
          <a:p>
            <a:pPr>
              <a:buFont typeface="Arial" pitchFamily="34" charset="0"/>
              <a:buChar char="•"/>
            </a:pPr>
            <a:r>
              <a:rPr lang="ru-RU" sz="1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Постройки</a:t>
            </a:r>
          </a:p>
          <a:p>
            <a:r>
              <a:rPr lang="ru-RU" sz="1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(несущие конструкции, отделку, оборудование и мебель и т.п.)</a:t>
            </a:r>
          </a:p>
          <a:p>
            <a:endParaRPr lang="ru-RU" sz="1400" i="1" dirty="0" smtClean="0">
              <a:solidFill>
                <a:srgbClr val="00CC99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>
              <a:buFont typeface="Arial" pitchFamily="34" charset="0"/>
              <a:buChar char="•"/>
            </a:pPr>
            <a:r>
              <a:rPr lang="ru-RU" sz="1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Транспортные средства (КАСКО) </a:t>
            </a:r>
          </a:p>
          <a:p>
            <a:pPr>
              <a:buFont typeface="Arial" pitchFamily="34" charset="0"/>
              <a:buChar char="•"/>
            </a:pPr>
            <a:r>
              <a:rPr lang="ru-RU" sz="1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 Урожай,  многолетние насаждения, животных</a:t>
            </a:r>
            <a:endParaRPr lang="ru-RU" sz="1400" i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51520" y="5445224"/>
            <a:ext cx="8640960" cy="12772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solidFill>
                  <a:srgbClr val="5785B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В каких случаях имеет смысл:</a:t>
            </a:r>
          </a:p>
          <a:p>
            <a:pPr>
              <a:buFont typeface="Arial" pitchFamily="34" charset="0"/>
              <a:buChar char="•"/>
            </a:pPr>
            <a:r>
              <a:rPr lang="ru-RU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ru-RU" sz="1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Требует банк при кредитовании под залог квартиры, машины</a:t>
            </a:r>
          </a:p>
          <a:p>
            <a:pPr>
              <a:buFont typeface="Arial" pitchFamily="34" charset="0"/>
              <a:buChar char="•"/>
            </a:pPr>
            <a:r>
              <a:rPr lang="ru-RU" sz="1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Имущество дорогостоящее, новое, после ремонта (в случае повреждения / утраты  отремонтировать, приобрести новое будет проблематично)</a:t>
            </a:r>
          </a:p>
          <a:p>
            <a:pPr>
              <a:buFont typeface="Arial" pitchFamily="34" charset="0"/>
              <a:buChar char="•"/>
            </a:pPr>
            <a:r>
              <a:rPr lang="ru-RU" sz="1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Есть вероятность стихийных бедствий, природных пожаров и прочих чрезвычайных ситуаций</a:t>
            </a:r>
            <a:endParaRPr lang="ru-RU" sz="14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1295636" y="1628800"/>
            <a:ext cx="6552728" cy="1656184"/>
          </a:xfrm>
          <a:prstGeom prst="roundRect">
            <a:avLst/>
          </a:prstGeom>
          <a:solidFill>
            <a:srgbClr val="5785B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Страховщик обязуется : </a:t>
            </a:r>
          </a:p>
          <a:p>
            <a:pPr algn="ctr"/>
            <a:r>
              <a:rPr lang="ru-RU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за обусловленную договором плату (страховую премию) </a:t>
            </a:r>
          </a:p>
          <a:p>
            <a:pPr algn="ctr"/>
            <a:r>
              <a:rPr lang="ru-RU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при наступлении страхового случая </a:t>
            </a:r>
          </a:p>
          <a:p>
            <a:pPr algn="ctr"/>
            <a:r>
              <a:rPr lang="ru-RU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возместить страхователю или </a:t>
            </a:r>
            <a:r>
              <a:rPr lang="ru-RU" sz="1600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выгодоприобретателю</a:t>
            </a:r>
            <a:r>
              <a:rPr lang="ru-RU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</a:p>
          <a:p>
            <a:pPr algn="ctr"/>
            <a:r>
              <a:rPr lang="ru-RU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причиненные вследствие этого события убытки </a:t>
            </a:r>
          </a:p>
          <a:p>
            <a:pPr algn="ctr"/>
            <a:r>
              <a:rPr lang="ru-RU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в пределах определенной договором страховой суммы</a:t>
            </a:r>
            <a:endParaRPr lang="ru-RU" sz="16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 rot="16200000">
            <a:off x="7643522" y="4985737"/>
            <a:ext cx="212510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 smtClean="0">
                <a:solidFill>
                  <a:srgbClr val="FF505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Рассмотрено отдельно</a:t>
            </a:r>
            <a:endParaRPr lang="ru-RU" sz="1400" dirty="0">
              <a:solidFill>
                <a:srgbClr val="FF505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4" name="Правая фигурная скобка 13"/>
          <p:cNvSpPr/>
          <p:nvPr/>
        </p:nvSpPr>
        <p:spPr>
          <a:xfrm>
            <a:off x="8244408" y="3933056"/>
            <a:ext cx="288032" cy="648072"/>
          </a:xfrm>
          <a:prstGeom prst="rightBrace">
            <a:avLst/>
          </a:prstGeom>
          <a:ln>
            <a:solidFill>
              <a:srgbClr val="FF5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5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18101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C:\Users\UserOK\Desktop\4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99392"/>
            <a:ext cx="9143999" cy="6840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124744"/>
            <a:ext cx="8373616" cy="360040"/>
          </a:xfrm>
        </p:spPr>
        <p:txBody>
          <a:bodyPr>
            <a:noAutofit/>
          </a:bodyPr>
          <a:lstStyle/>
          <a:p>
            <a:pPr algn="l"/>
            <a:r>
              <a:rPr lang="ru-RU" dirty="0" smtClean="0"/>
              <a:t>Исключения из страховых случаев</a:t>
            </a:r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611560" y="1988840"/>
            <a:ext cx="8136904" cy="28315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solidFill>
                  <a:srgbClr val="00CC99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Зависящие от страхователя  (</a:t>
            </a:r>
            <a:r>
              <a:rPr lang="ru-RU" sz="1600" b="1" dirty="0" err="1" smtClean="0">
                <a:solidFill>
                  <a:srgbClr val="00CC99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выгодоприобретателя</a:t>
            </a:r>
            <a:r>
              <a:rPr lang="ru-RU" sz="1600" b="1" dirty="0" smtClean="0">
                <a:solidFill>
                  <a:srgbClr val="00CC99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)  события</a:t>
            </a:r>
          </a:p>
          <a:p>
            <a:pPr>
              <a:buFont typeface="Arial" pitchFamily="34" charset="0"/>
              <a:buChar char="•"/>
            </a:pPr>
            <a:r>
              <a:rPr lang="ru-RU" sz="16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Умышленные действия (бездействие) страхователя (</a:t>
            </a:r>
            <a:r>
              <a:rPr lang="ru-RU" sz="1600" dirty="0" err="1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выгодоприобретателя</a:t>
            </a:r>
            <a:r>
              <a:rPr lang="ru-RU" sz="16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), направленные на наступление страхового случая</a:t>
            </a:r>
          </a:p>
          <a:p>
            <a:pPr>
              <a:buFont typeface="Arial" pitchFamily="34" charset="0"/>
              <a:buChar char="•"/>
            </a:pPr>
            <a:r>
              <a:rPr lang="ru-RU" sz="16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Естественный износ, коррозия, гниение, самовозгорание, ветхость</a:t>
            </a:r>
          </a:p>
          <a:p>
            <a:pPr>
              <a:buFont typeface="Arial" pitchFamily="34" charset="0"/>
              <a:buChar char="•"/>
            </a:pPr>
            <a:r>
              <a:rPr lang="ru-RU" sz="16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Ошибки при строительстве или проектировании</a:t>
            </a:r>
          </a:p>
          <a:p>
            <a:pPr>
              <a:buFont typeface="Arial" pitchFamily="34" charset="0"/>
              <a:buChar char="•"/>
            </a:pPr>
            <a:r>
              <a:rPr lang="ru-RU" sz="16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Проведение страхователем (</a:t>
            </a:r>
            <a:r>
              <a:rPr lang="ru-RU" sz="1600" dirty="0" err="1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выгодоприобретателем</a:t>
            </a:r>
            <a:r>
              <a:rPr lang="ru-RU" sz="16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) взрывных работ, выемки или </a:t>
            </a:r>
            <a:r>
              <a:rPr lang="ru-RU" sz="1600" dirty="0" err="1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насыпания</a:t>
            </a:r>
            <a:r>
              <a:rPr lang="ru-RU" sz="16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грунта,</a:t>
            </a:r>
          </a:p>
          <a:p>
            <a:pPr>
              <a:buFont typeface="Arial" pitchFamily="34" charset="0"/>
              <a:buChar char="•"/>
            </a:pPr>
            <a:r>
              <a:rPr lang="ru-RU" sz="16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Проведение строительных работ, не согласованных с компетентными органами</a:t>
            </a:r>
          </a:p>
          <a:p>
            <a:pPr>
              <a:buFont typeface="Arial" pitchFamily="34" charset="0"/>
              <a:buChar char="•"/>
            </a:pPr>
            <a:r>
              <a:rPr lang="ru-RU" sz="16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Воздействие воды, снега, града через незакрытые окна, двери </a:t>
            </a:r>
          </a:p>
          <a:p>
            <a:pPr>
              <a:buFont typeface="Arial" pitchFamily="34" charset="0"/>
              <a:buChar char="•"/>
            </a:pPr>
            <a:r>
              <a:rPr lang="ru-RU" sz="16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Дефекты или недостатки застрахованного имущества, известные страхователю, о которых он </a:t>
            </a:r>
            <a:r>
              <a:rPr lang="ru-RU" sz="16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НЕ сообщил </a:t>
            </a:r>
            <a:r>
              <a:rPr lang="ru-RU" sz="16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страховщику при заключении договора</a:t>
            </a:r>
            <a:endParaRPr lang="ru-RU" sz="16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11560" y="4941168"/>
            <a:ext cx="8219628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solidFill>
                  <a:srgbClr val="FF505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НЕ зависящие от страхователя (</a:t>
            </a:r>
            <a:r>
              <a:rPr lang="ru-RU" sz="1600" b="1" dirty="0" err="1" smtClean="0">
                <a:solidFill>
                  <a:srgbClr val="FF505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выгодоприобретателя</a:t>
            </a:r>
            <a:r>
              <a:rPr lang="ru-RU" sz="1600" b="1" dirty="0" smtClean="0">
                <a:solidFill>
                  <a:srgbClr val="FF505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) события</a:t>
            </a:r>
          </a:p>
          <a:p>
            <a:pPr>
              <a:buFont typeface="Arial" pitchFamily="34" charset="0"/>
              <a:buChar char="•"/>
            </a:pPr>
            <a:r>
              <a:rPr lang="ru-RU" sz="16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Ядерный взрыв, радиоактивное заражение</a:t>
            </a:r>
          </a:p>
          <a:p>
            <a:pPr>
              <a:buFont typeface="Arial" pitchFamily="34" charset="0"/>
              <a:buChar char="•"/>
            </a:pPr>
            <a:r>
              <a:rPr lang="ru-RU" sz="16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Военные действия</a:t>
            </a:r>
          </a:p>
          <a:p>
            <a:pPr>
              <a:buFont typeface="Arial" pitchFamily="34" charset="0"/>
              <a:buChar char="•"/>
            </a:pPr>
            <a:r>
              <a:rPr lang="ru-RU" sz="16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Гражданская война, народные волнения, забастовки</a:t>
            </a:r>
          </a:p>
          <a:p>
            <a:pPr>
              <a:buFont typeface="Arial" pitchFamily="34" charset="0"/>
              <a:buChar char="•"/>
            </a:pPr>
            <a:r>
              <a:rPr lang="ru-RU" sz="16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Конфискация, арест, уничтожение застрахованного имущества по решению </a:t>
            </a:r>
            <a:r>
              <a:rPr lang="ru-RU" sz="1600" dirty="0" err="1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гос.органов</a:t>
            </a:r>
            <a:endParaRPr lang="ru-RU" sz="16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348816" y="1988840"/>
            <a:ext cx="8496944" cy="2812604"/>
          </a:xfrm>
          <a:prstGeom prst="roundRect">
            <a:avLst/>
          </a:prstGeom>
          <a:noFill/>
          <a:ln>
            <a:solidFill>
              <a:srgbClr val="00CC99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395536" y="4941168"/>
            <a:ext cx="8496944" cy="1584176"/>
          </a:xfrm>
          <a:prstGeom prst="roundRect">
            <a:avLst/>
          </a:prstGeom>
          <a:noFill/>
          <a:ln>
            <a:solidFill>
              <a:srgbClr val="EB5A58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899592" y="1556792"/>
            <a:ext cx="741682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См. правила страхования конкретной страховой компании</a:t>
            </a:r>
            <a:endParaRPr lang="ru-RU" sz="16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C:\Users\UserOK\Desktop\4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7463"/>
            <a:ext cx="9143999" cy="6840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124744"/>
            <a:ext cx="8517632" cy="360040"/>
          </a:xfrm>
        </p:spPr>
        <p:txBody>
          <a:bodyPr>
            <a:noAutofit/>
          </a:bodyPr>
          <a:lstStyle/>
          <a:p>
            <a:pPr algn="l"/>
            <a:r>
              <a:rPr lang="ru-RU" dirty="0" smtClean="0"/>
              <a:t>Причины отказа в страховой выплате</a:t>
            </a:r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251520" y="4653136"/>
            <a:ext cx="8424936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FF505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Отказ в выплате, если Страхователь (выгодоприобретатель) :</a:t>
            </a:r>
          </a:p>
          <a:p>
            <a:pPr>
              <a:buFont typeface="Arial" pitchFamily="34" charset="0"/>
              <a:buChar char="•"/>
            </a:pPr>
            <a:r>
              <a:rPr lang="ru-RU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Умышленно не принял разумных и доступных мер по уменьшению ущерба</a:t>
            </a:r>
          </a:p>
          <a:p>
            <a:pPr>
              <a:buFont typeface="Arial" pitchFamily="34" charset="0"/>
              <a:buChar char="•"/>
            </a:pPr>
            <a:r>
              <a:rPr lang="ru-RU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Не уведомил своевременно страховщика о произошедшем страховом случае</a:t>
            </a:r>
          </a:p>
          <a:p>
            <a:pPr>
              <a:buFont typeface="Arial" pitchFamily="34" charset="0"/>
              <a:buChar char="•"/>
            </a:pPr>
            <a:r>
              <a:rPr lang="ru-RU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Не оформил запрошенные страховщиком документы</a:t>
            </a:r>
          </a:p>
          <a:p>
            <a:pPr>
              <a:buFont typeface="Arial" pitchFamily="34" charset="0"/>
              <a:buChar char="•"/>
            </a:pPr>
            <a:r>
              <a:rPr lang="ru-RU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Препятствовал страховщику в определении обстоятельств, характера, размера причиненного убытка</a:t>
            </a:r>
            <a:endParaRPr lang="ru-RU" sz="16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83568" y="4221088"/>
            <a:ext cx="741682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См. правила страхования конкретной страховой компании</a:t>
            </a:r>
            <a:endParaRPr lang="ru-RU" sz="16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51520" y="1628800"/>
            <a:ext cx="8604956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solidFill>
                  <a:srgbClr val="00CC99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Договор страхования имущества должен содержать сведения (ст.942 ГК РФ):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6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об </a:t>
            </a:r>
            <a:r>
              <a:rPr lang="ru-RU" sz="1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определенном имуществе либо ином имущественном интересе, являющемся объектом страхования;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6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 </a:t>
            </a:r>
            <a:r>
              <a:rPr lang="ru-RU" sz="1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характере события, на случай наступления которого осуществляется страхование (страхового случая);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6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 </a:t>
            </a:r>
            <a:r>
              <a:rPr lang="ru-RU" sz="1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размере страховой суммы;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6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 </a:t>
            </a:r>
            <a:r>
              <a:rPr lang="ru-RU" sz="1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сроке действия договора</a:t>
            </a:r>
            <a:r>
              <a:rPr lang="ru-RU" sz="16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endParaRPr lang="ru-RU" sz="16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467544" y="3645024"/>
            <a:ext cx="7992888" cy="416366"/>
          </a:xfrm>
          <a:prstGeom prst="roundRect">
            <a:avLst/>
          </a:prstGeom>
          <a:solidFill>
            <a:srgbClr val="00CC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Если договор составлен неправильно, в выплате может быть отказано</a:t>
            </a:r>
            <a:endParaRPr lang="ru-RU" sz="16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2" descr="C:\Users\UserOK\Desktop\4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17463"/>
            <a:ext cx="9143999" cy="6840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Скругленный прямоугольник 4"/>
          <p:cNvSpPr/>
          <p:nvPr/>
        </p:nvSpPr>
        <p:spPr>
          <a:xfrm>
            <a:off x="324290" y="4427585"/>
            <a:ext cx="8496182" cy="1484711"/>
          </a:xfrm>
          <a:prstGeom prst="roundRect">
            <a:avLst/>
          </a:prstGeom>
          <a:solidFill>
            <a:srgbClr val="E8F9ED"/>
          </a:solidFill>
          <a:ln>
            <a:solidFill>
              <a:srgbClr val="00CC99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1777507" y="1982564"/>
            <a:ext cx="2851829" cy="792088"/>
          </a:xfrm>
          <a:prstGeom prst="roundRect">
            <a:avLst/>
          </a:prstGeom>
          <a:solidFill>
            <a:srgbClr val="00CC99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Страховщик </a:t>
            </a:r>
          </a:p>
          <a:p>
            <a:pPr algn="ctr"/>
            <a:r>
              <a:rPr lang="ru-RU" sz="1600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(страховая компания)</a:t>
            </a:r>
            <a:endParaRPr lang="ru-RU" sz="1600" dirty="0">
              <a:solidFill>
                <a:schemeClr val="bg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899592" y="4643609"/>
            <a:ext cx="2015462" cy="936104"/>
          </a:xfrm>
          <a:prstGeom prst="roundRect">
            <a:avLst/>
          </a:prstGeom>
          <a:solidFill>
            <a:srgbClr val="00CC99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Страхователь </a:t>
            </a:r>
          </a:p>
          <a:p>
            <a:pPr algn="ctr"/>
            <a:r>
              <a:rPr lang="ru-RU" sz="1600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(организация или гражданин)</a:t>
            </a:r>
            <a:endParaRPr lang="ru-RU" sz="1600" dirty="0">
              <a:solidFill>
                <a:schemeClr val="bg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cxnSp>
        <p:nvCxnSpPr>
          <p:cNvPr id="6" name="Прямая со стрелкой 5"/>
          <p:cNvCxnSpPr/>
          <p:nvPr/>
        </p:nvCxnSpPr>
        <p:spPr>
          <a:xfrm flipV="1">
            <a:off x="1907323" y="2780928"/>
            <a:ext cx="789266" cy="182377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Скругленный прямоугольник 8"/>
          <p:cNvSpPr/>
          <p:nvPr/>
        </p:nvSpPr>
        <p:spPr>
          <a:xfrm>
            <a:off x="5436096" y="4643609"/>
            <a:ext cx="3024336" cy="954643"/>
          </a:xfrm>
          <a:prstGeom prst="roundRect">
            <a:avLst/>
          </a:prstGeom>
          <a:solidFill>
            <a:srgbClr val="00CC99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err="1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Выгодоприобретатель</a:t>
            </a:r>
            <a:r>
              <a:rPr lang="ru-RU" sz="1600" b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</a:p>
          <a:p>
            <a:pPr algn="ctr"/>
            <a:r>
              <a:rPr lang="ru-RU" sz="1600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(организация или гражданин)</a:t>
            </a:r>
            <a:endParaRPr lang="ru-RU" sz="1600" dirty="0">
              <a:solidFill>
                <a:schemeClr val="bg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cxnSp>
        <p:nvCxnSpPr>
          <p:cNvPr id="11" name="Прямая со стрелкой 10"/>
          <p:cNvCxnSpPr/>
          <p:nvPr/>
        </p:nvCxnSpPr>
        <p:spPr>
          <a:xfrm>
            <a:off x="4572000" y="2708920"/>
            <a:ext cx="1420130" cy="1923246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1331640" y="5912296"/>
            <a:ext cx="7026932" cy="683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ru-RU" sz="16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Возможна  ситуация</a:t>
            </a:r>
            <a:r>
              <a:rPr lang="ru-RU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:</a:t>
            </a:r>
          </a:p>
          <a:p>
            <a:pPr algn="ctr">
              <a:lnSpc>
                <a:spcPct val="120000"/>
              </a:lnSpc>
            </a:pPr>
            <a:r>
              <a:rPr lang="ru-RU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Страхователь   =  застрахованное лицо = выгодоприобретатель</a:t>
            </a: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3127627" y="4662148"/>
            <a:ext cx="2094384" cy="936104"/>
          </a:xfrm>
          <a:prstGeom prst="roundRect">
            <a:avLst/>
          </a:prstGeom>
          <a:solidFill>
            <a:srgbClr val="00CC99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Застрахованное лицо </a:t>
            </a:r>
          </a:p>
          <a:p>
            <a:pPr algn="ctr"/>
            <a:r>
              <a:rPr lang="ru-RU" sz="1600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(гражданин)</a:t>
            </a:r>
            <a:endParaRPr lang="ru-RU" sz="1600" dirty="0">
              <a:solidFill>
                <a:schemeClr val="bg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4" name="Заголовок 13"/>
          <p:cNvSpPr>
            <a:spLocks noGrp="1"/>
          </p:cNvSpPr>
          <p:nvPr>
            <p:ph type="title"/>
          </p:nvPr>
        </p:nvSpPr>
        <p:spPr>
          <a:xfrm>
            <a:off x="251520" y="1124744"/>
            <a:ext cx="7515672" cy="432048"/>
          </a:xfrm>
        </p:spPr>
        <p:txBody>
          <a:bodyPr/>
          <a:lstStyle/>
          <a:p>
            <a:pPr algn="l"/>
            <a:r>
              <a:rPr lang="ru-RU" dirty="0" smtClean="0"/>
              <a:t>Основные понятия и термины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1043608" y="3140968"/>
            <a:ext cx="2088232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1200" b="1" dirty="0" smtClean="0">
                <a:solidFill>
                  <a:srgbClr val="EB5A58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Страховые взносы (страховая премия)</a:t>
            </a:r>
            <a:endParaRPr lang="ru-RU" sz="1200" b="1" dirty="0">
              <a:solidFill>
                <a:srgbClr val="EB5A58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779912" y="3142709"/>
            <a:ext cx="2088232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1200" b="1" dirty="0" smtClean="0">
                <a:solidFill>
                  <a:srgbClr val="EB5A58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Страховые</a:t>
            </a:r>
            <a:r>
              <a:rPr lang="ru-RU" sz="1200" b="1" dirty="0" smtClean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</a:t>
            </a:r>
            <a:r>
              <a:rPr lang="ru-RU" sz="1200" b="1" dirty="0" smtClean="0">
                <a:solidFill>
                  <a:srgbClr val="EB5A58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выплаты</a:t>
            </a:r>
            <a:r>
              <a:rPr lang="ru-RU" sz="1200" b="1" dirty="0" smtClean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ru-RU" sz="12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при наступлении </a:t>
            </a:r>
            <a:r>
              <a:rPr lang="ru-RU" sz="12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страхового случая</a:t>
            </a:r>
            <a:endParaRPr lang="ru-RU" sz="12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5848876" y="1982564"/>
            <a:ext cx="160344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dirty="0">
                <a:latin typeface="Tahoma" pitchFamily="34" charset="0"/>
                <a:ea typeface="Tahoma" pitchFamily="34" charset="0"/>
                <a:cs typeface="Tahoma" pitchFamily="34" charset="0"/>
              </a:rPr>
              <a:t>В пределах </a:t>
            </a:r>
            <a:r>
              <a:rPr lang="ru-RU" sz="1600" b="1" dirty="0">
                <a:solidFill>
                  <a:srgbClr val="EB5A58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страховой суммы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7092280" y="2852936"/>
            <a:ext cx="165618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dirty="0">
                <a:latin typeface="Tahoma" pitchFamily="34" charset="0"/>
                <a:ea typeface="Tahoma" pitchFamily="34" charset="0"/>
                <a:cs typeface="Tahoma" pitchFamily="34" charset="0"/>
              </a:rPr>
              <a:t>Могут быть уменьшены с учетом </a:t>
            </a:r>
            <a:r>
              <a:rPr lang="ru-RU" sz="1600" b="1" dirty="0">
                <a:solidFill>
                  <a:srgbClr val="EB5A58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франшизы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2" descr="C:\Users\UserOK\Desktop\4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7463"/>
            <a:ext cx="9143999" cy="6840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124744"/>
            <a:ext cx="8280920" cy="432048"/>
          </a:xfrm>
        </p:spPr>
        <p:txBody>
          <a:bodyPr/>
          <a:lstStyle/>
          <a:p>
            <a:pPr algn="l"/>
            <a:r>
              <a:rPr lang="ru-RU" dirty="0" smtClean="0"/>
              <a:t>Примерные расценки при страховании имущества</a:t>
            </a:r>
            <a:endParaRPr lang="ru-RU" dirty="0"/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96195616"/>
              </p:ext>
            </p:extLst>
          </p:nvPr>
        </p:nvGraphicFramePr>
        <p:xfrm>
          <a:off x="251520" y="1628800"/>
          <a:ext cx="8640960" cy="2950840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4320480"/>
                <a:gridCol w="4320480"/>
              </a:tblGrid>
              <a:tr h="360040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Фактор, влияющий на тарифы</a:t>
                      </a:r>
                      <a:endParaRPr lang="ru-RU" sz="14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solidFill>
                      <a:srgbClr val="3399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Как влияет</a:t>
                      </a:r>
                      <a:endParaRPr lang="ru-RU" sz="14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solidFill>
                      <a:srgbClr val="339966"/>
                    </a:solidFill>
                  </a:tcPr>
                </a:tc>
              </a:tr>
              <a:tr h="432049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Что страхуют (несущие конструкции, отделку,</a:t>
                      </a:r>
                      <a:r>
                        <a:rPr lang="ru-RU" sz="1400" baseline="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мебель и оборудование и т.п.)</a:t>
                      </a:r>
                      <a:endParaRPr lang="ru-RU" sz="14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Чем больше перечень объектов,</a:t>
                      </a:r>
                      <a:r>
                        <a:rPr lang="ru-RU" sz="1400" baseline="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тем дороже</a:t>
                      </a:r>
                      <a:endParaRPr lang="ru-RU" sz="14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201921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Страховая стоимость</a:t>
                      </a:r>
                      <a:endParaRPr lang="ru-RU" sz="14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Чем</a:t>
                      </a:r>
                      <a:r>
                        <a:rPr lang="ru-RU" sz="1400" baseline="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выше, тем дороже</a:t>
                      </a:r>
                      <a:endParaRPr lang="ru-RU" sz="14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noFill/>
                  </a:tcPr>
                </a:tc>
              </a:tr>
              <a:tr h="401177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Для загородных</a:t>
                      </a:r>
                      <a:r>
                        <a:rPr lang="ru-RU" sz="1400" baseline="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строений – материал, из которого построено </a:t>
                      </a:r>
                      <a:endParaRPr lang="ru-RU" sz="14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Страхование объектов</a:t>
                      </a:r>
                      <a:r>
                        <a:rPr lang="ru-RU" sz="1400" baseline="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из б</a:t>
                      </a:r>
                      <a:r>
                        <a:rPr lang="ru-RU" sz="14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олее дорогого материала стоит</a:t>
                      </a:r>
                      <a:r>
                        <a:rPr lang="ru-RU" sz="1400" baseline="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дороже</a:t>
                      </a:r>
                      <a:endParaRPr lang="ru-RU" sz="14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603097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Каковы</a:t>
                      </a:r>
                      <a:r>
                        <a:rPr lang="ru-RU" sz="1400" baseline="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условия тушения пожара (расположение пожарного водоема, подъездные пути, наличие первичных средств пожаротушения и т.п.)</a:t>
                      </a:r>
                      <a:endParaRPr lang="ru-RU" sz="14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Чем хуже  условия </a:t>
                      </a:r>
                      <a:r>
                        <a:rPr lang="ru-RU" sz="1400" baseline="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пожаротушения, тем выше тариф</a:t>
                      </a:r>
                      <a:endParaRPr lang="ru-RU" sz="14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noFill/>
                  </a:tcPr>
                </a:tc>
              </a:tr>
              <a:tr h="448429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Франшиза</a:t>
                      </a:r>
                      <a:endParaRPr lang="ru-RU" sz="14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При наличии франшизы тариф</a:t>
                      </a:r>
                      <a:r>
                        <a:rPr lang="ru-RU" sz="1400" baseline="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может быть снижен</a:t>
                      </a:r>
                      <a:endParaRPr lang="ru-RU" sz="14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10" name="Скругленный прямоугольник 9"/>
          <p:cNvSpPr/>
          <p:nvPr/>
        </p:nvSpPr>
        <p:spPr>
          <a:xfrm>
            <a:off x="971600" y="5229200"/>
            <a:ext cx="1872208" cy="504056"/>
          </a:xfrm>
          <a:prstGeom prst="roundRect">
            <a:avLst/>
          </a:prstGeom>
          <a:solidFill>
            <a:srgbClr val="5785B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Деревянный </a:t>
            </a:r>
            <a:endParaRPr lang="ru-RU" b="1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6588224" y="5229200"/>
            <a:ext cx="1944216" cy="432048"/>
          </a:xfrm>
          <a:prstGeom prst="roundRect">
            <a:avLst/>
          </a:prstGeom>
          <a:solidFill>
            <a:srgbClr val="EB5A58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Каменный </a:t>
            </a:r>
            <a:endParaRPr lang="ru-RU" sz="16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3131840" y="4725144"/>
            <a:ext cx="3240360" cy="576064"/>
          </a:xfrm>
          <a:prstGeom prst="roundRect">
            <a:avLst/>
          </a:prstGeom>
          <a:solidFill>
            <a:srgbClr val="00CC99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Дом , 150 кв.м</a:t>
            </a:r>
          </a:p>
          <a:p>
            <a:pPr algn="ctr"/>
            <a:r>
              <a:rPr lang="ru-RU" sz="16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2014 года постройки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23528" y="5949280"/>
            <a:ext cx="33123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Страховая сумма  – 2,4 млн.руб.</a:t>
            </a:r>
          </a:p>
          <a:p>
            <a:r>
              <a:rPr lang="ru-RU" sz="16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Страховой  взнос  –  13 тыс.руб.</a:t>
            </a:r>
            <a:endParaRPr lang="ru-RU" sz="16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436096" y="5951021"/>
            <a:ext cx="34563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Страховая сумма  – 3,7 млн.руб.</a:t>
            </a:r>
          </a:p>
          <a:p>
            <a:r>
              <a:rPr lang="ru-RU" sz="16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Страховой взнос  –  16,5 тыс.руб</a:t>
            </a:r>
            <a:r>
              <a:rPr lang="ru-RU" sz="1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251520" y="5877272"/>
            <a:ext cx="3528392" cy="792088"/>
          </a:xfrm>
          <a:prstGeom prst="round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5364088" y="5877272"/>
            <a:ext cx="3528392" cy="792088"/>
          </a:xfrm>
          <a:prstGeom prst="roundRect">
            <a:avLst/>
          </a:prstGeom>
          <a:noFill/>
          <a:ln>
            <a:solidFill>
              <a:srgbClr val="EB5A5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8" name="Прямая соединительная линия 17"/>
          <p:cNvCxnSpPr>
            <a:stCxn id="12" idx="1"/>
          </p:cNvCxnSpPr>
          <p:nvPr/>
        </p:nvCxnSpPr>
        <p:spPr>
          <a:xfrm flipH="1">
            <a:off x="1907704" y="5013176"/>
            <a:ext cx="122413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>
            <a:endCxn id="10" idx="0"/>
          </p:cNvCxnSpPr>
          <p:nvPr/>
        </p:nvCxnSpPr>
        <p:spPr>
          <a:xfrm>
            <a:off x="1907704" y="5013176"/>
            <a:ext cx="0" cy="21602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>
            <a:stCxn id="12" idx="3"/>
          </p:cNvCxnSpPr>
          <p:nvPr/>
        </p:nvCxnSpPr>
        <p:spPr>
          <a:xfrm>
            <a:off x="6372200" y="5013176"/>
            <a:ext cx="122413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единительная линия 28"/>
          <p:cNvCxnSpPr/>
          <p:nvPr/>
        </p:nvCxnSpPr>
        <p:spPr>
          <a:xfrm>
            <a:off x="7596336" y="5013176"/>
            <a:ext cx="0" cy="21602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618101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UserOK\Desktop\4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7463"/>
            <a:ext cx="9143999" cy="6840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124744"/>
            <a:ext cx="8373616" cy="648072"/>
          </a:xfrm>
        </p:spPr>
        <p:txBody>
          <a:bodyPr>
            <a:noAutofit/>
          </a:bodyPr>
          <a:lstStyle/>
          <a:p>
            <a:pPr algn="l"/>
            <a:r>
              <a:rPr lang="ru-RU" dirty="0" smtClean="0"/>
              <a:t>Действия при наступлении страхового случая </a:t>
            </a:r>
            <a:br>
              <a:rPr lang="ru-RU" dirty="0" smtClean="0"/>
            </a:br>
            <a:r>
              <a:rPr lang="ru-RU" dirty="0" smtClean="0"/>
              <a:t>при страховании имущества</a:t>
            </a:r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251520" y="2348880"/>
            <a:ext cx="8640960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ru-RU" sz="15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 Принять разумные меры </a:t>
            </a:r>
            <a:r>
              <a:rPr lang="ru-RU" sz="1500" b="1" dirty="0" smtClean="0">
                <a:solidFill>
                  <a:srgbClr val="00CC99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по уменьшению убытков </a:t>
            </a:r>
            <a:r>
              <a:rPr lang="ru-RU" sz="15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(по спасению имущества, предотвращению дальнейшего повреждения, устранению причин повреждения), в т.ч. вызвать необходимые службы спасения</a:t>
            </a:r>
          </a:p>
          <a:p>
            <a:pPr>
              <a:buFont typeface="Arial" pitchFamily="34" charset="0"/>
              <a:buChar char="•"/>
            </a:pPr>
            <a:r>
              <a:rPr lang="ru-RU" sz="15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 </a:t>
            </a:r>
            <a:r>
              <a:rPr lang="ru-RU" sz="1500" b="1" dirty="0" smtClean="0">
                <a:solidFill>
                  <a:srgbClr val="00CC99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Незамедлительно  зафиксировать ситуацию</a:t>
            </a:r>
            <a:r>
              <a:rPr lang="ru-RU" sz="15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,  для чего в т.ч. обратиться в компетентные органы  (полицию, органы пожарного надзора, </a:t>
            </a:r>
            <a:r>
              <a:rPr lang="ru-RU" sz="1500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гидрометеослужбу</a:t>
            </a:r>
            <a:r>
              <a:rPr lang="ru-RU" sz="15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и т.п.), сделать фотографии или видео поврежденных объектов (возможно, пригласить свидетелей)</a:t>
            </a:r>
          </a:p>
          <a:p>
            <a:pPr>
              <a:buFont typeface="Arial" pitchFamily="34" charset="0"/>
              <a:buChar char="•"/>
            </a:pPr>
            <a:r>
              <a:rPr lang="ru-RU" sz="15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 Незамедлительно  (</a:t>
            </a:r>
            <a:r>
              <a:rPr lang="ru-RU" sz="1500" b="1" dirty="0" smtClean="0">
                <a:solidFill>
                  <a:srgbClr val="00CC99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не позднее 3 дней </a:t>
            </a:r>
            <a:r>
              <a:rPr lang="ru-RU" sz="15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рабочих дней с даты, когда стало известно о причинении ущерба имуществу) </a:t>
            </a:r>
            <a:r>
              <a:rPr lang="ru-RU" sz="1500" b="1" dirty="0" smtClean="0">
                <a:solidFill>
                  <a:srgbClr val="00CC99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сообщить о страховом случае  страховщику </a:t>
            </a:r>
            <a:r>
              <a:rPr lang="ru-RU" sz="15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(например, по телефону, факсом, телеграммой) с указанием,  где и при каких обстоятельствах произошел страховой случай, с перечислением поврежденных объектов е страхования, указанием реквизитов страхового договора</a:t>
            </a:r>
          </a:p>
          <a:p>
            <a:pPr>
              <a:buFont typeface="Arial" pitchFamily="34" charset="0"/>
              <a:buChar char="•"/>
            </a:pPr>
            <a:r>
              <a:rPr lang="ru-RU" sz="15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 Следовать указаниям страховщика по уменьшению убытков</a:t>
            </a:r>
          </a:p>
          <a:p>
            <a:pPr>
              <a:buFont typeface="Arial" pitchFamily="34" charset="0"/>
              <a:buChar char="•"/>
            </a:pPr>
            <a:r>
              <a:rPr lang="ru-RU" sz="15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 </a:t>
            </a:r>
            <a:r>
              <a:rPr lang="ru-RU" sz="1500" b="1" dirty="0" smtClean="0">
                <a:solidFill>
                  <a:srgbClr val="00CC99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Сохранить поврежденное имущество </a:t>
            </a:r>
            <a:r>
              <a:rPr lang="ru-RU" sz="15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для его осмотра выехавшим на место представителем страховщика (аварийным комиссаром)  и составлении Акта осмотра</a:t>
            </a:r>
          </a:p>
          <a:p>
            <a:pPr>
              <a:buFont typeface="Arial" pitchFamily="34" charset="0"/>
              <a:buChar char="•"/>
            </a:pPr>
            <a:r>
              <a:rPr lang="ru-RU" sz="15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 </a:t>
            </a:r>
            <a:r>
              <a:rPr lang="ru-RU" sz="1500" b="1" dirty="0" smtClean="0">
                <a:solidFill>
                  <a:srgbClr val="00CC99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Письменно обратиться за страховой выплатой </a:t>
            </a:r>
            <a:r>
              <a:rPr lang="ru-RU" sz="15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(с указанием размера причиненного ущерба)</a:t>
            </a:r>
          </a:p>
          <a:p>
            <a:pPr>
              <a:buFont typeface="Arial" pitchFamily="34" charset="0"/>
              <a:buChar char="•"/>
            </a:pPr>
            <a:r>
              <a:rPr lang="ru-RU" sz="15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 Размер страховой выплаты устанавливается  страховщиком в индивидуальном порядке (на основе изначальной страховой суммы и информации о страховом случае и размере ущерба)</a:t>
            </a:r>
            <a:endParaRPr lang="ru-RU" sz="15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55576" y="1916832"/>
            <a:ext cx="741682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См. правила страхования конкретной страховой компании</a:t>
            </a:r>
            <a:endParaRPr lang="ru-RU" sz="16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C:\Users\UserOK\Desktop\4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7463"/>
            <a:ext cx="9143999" cy="6840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124744"/>
            <a:ext cx="8301608" cy="432048"/>
          </a:xfrm>
        </p:spPr>
        <p:txBody>
          <a:bodyPr/>
          <a:lstStyle/>
          <a:p>
            <a:pPr algn="l"/>
            <a:r>
              <a:rPr lang="ru-RU" dirty="0" smtClean="0"/>
              <a:t>Автомобильное страхование</a:t>
            </a:r>
            <a:endParaRPr lang="ru-RU" dirty="0"/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467544" y="1772816"/>
            <a:ext cx="2808312" cy="792088"/>
          </a:xfrm>
          <a:prstGeom prst="roundRect">
            <a:avLst/>
          </a:prstGeom>
          <a:solidFill>
            <a:srgbClr val="EB5A5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ОСАГО</a:t>
            </a:r>
            <a:endParaRPr lang="ru-RU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5220072" y="1772816"/>
            <a:ext cx="2808312" cy="792088"/>
          </a:xfrm>
          <a:prstGeom prst="roundRect">
            <a:avLst/>
          </a:prstGeom>
          <a:solidFill>
            <a:srgbClr val="00CC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КАСКО</a:t>
            </a:r>
            <a:endParaRPr lang="ru-RU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67544" y="2984172"/>
            <a:ext cx="3672408" cy="28931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6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Обязательное страхование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6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Страхование ответственности (страхуется ответственность  автовладельца перед третьими лицами)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6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Компенсируется  ущерб, нанесенный другим участникам аварии (сам автовладелец ничего  от страховщика не получает)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6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Тарифы сравнительно невелики  (4-5-6 тыс.рублей)</a:t>
            </a:r>
            <a:endParaRPr lang="ru-RU" sz="16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716016" y="2962106"/>
            <a:ext cx="3816424" cy="23391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6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Добровольное страхование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6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Имущественное страхование (страхуется ущерб автовладельца из-за повреждения или утраты автомобиля)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6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Компенсируется ущерб самому автовладельцу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6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Тарифы гораздо выше, чем по ОСАГО (50-100 тыс.рублей)</a:t>
            </a:r>
            <a:endParaRPr lang="ru-RU" sz="16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644008" y="5445224"/>
            <a:ext cx="424847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solidFill>
                  <a:srgbClr val="00CC99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 каких случаях имеет смысл</a:t>
            </a:r>
            <a:r>
              <a:rPr lang="ru-RU" sz="1600" dirty="0" smtClean="0">
                <a:solidFill>
                  <a:srgbClr val="00CC99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:</a:t>
            </a:r>
          </a:p>
          <a:p>
            <a:r>
              <a:rPr lang="ru-RU" sz="16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Если автомобиль дорогой, сравнительно  новый (его ремонт, даже несущественный, будет дорогим для собственника)</a:t>
            </a:r>
            <a:endParaRPr lang="ru-RU" sz="16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9872" y="1795994"/>
            <a:ext cx="1584176" cy="10569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72802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C:\Users\UserOK\Desktop\4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7384"/>
            <a:ext cx="9143999" cy="6840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196752"/>
            <a:ext cx="8568952" cy="360040"/>
          </a:xfrm>
        </p:spPr>
        <p:txBody>
          <a:bodyPr>
            <a:noAutofit/>
          </a:bodyPr>
          <a:lstStyle/>
          <a:p>
            <a:pPr algn="l"/>
            <a:r>
              <a:rPr lang="ru-RU" dirty="0" smtClean="0"/>
              <a:t>Действия при страховом случае</a:t>
            </a:r>
            <a:r>
              <a:rPr lang="en-US" dirty="0" smtClean="0"/>
              <a:t> </a:t>
            </a:r>
            <a:r>
              <a:rPr lang="ru-RU" dirty="0" smtClean="0"/>
              <a:t>(автострахование)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51520" y="2049810"/>
            <a:ext cx="8640960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ru-RU" sz="1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КАК ПРИ ОБЫЧНОМ ИМУЩЕСТВЕННОМ СТРАХОВАНИИ:</a:t>
            </a:r>
          </a:p>
          <a:p>
            <a:pPr>
              <a:spcAft>
                <a:spcPts val="600"/>
              </a:spcAft>
            </a:pPr>
            <a:endParaRPr lang="ru-RU" sz="1400" b="1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>
              <a:spcAft>
                <a:spcPts val="600"/>
              </a:spcAft>
              <a:buFont typeface="Arial" pitchFamily="34" charset="0"/>
              <a:buChar char="•"/>
            </a:pPr>
            <a:r>
              <a:rPr lang="ru-RU" sz="1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ru-RU" sz="1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  Принять </a:t>
            </a:r>
            <a:r>
              <a:rPr lang="ru-RU" sz="1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разумные меры по уменьшению убытков (по спасению имущества, предотвращению дальнейшего повреждения, устранению причин повреждения)</a:t>
            </a:r>
          </a:p>
          <a:p>
            <a:pPr>
              <a:spcAft>
                <a:spcPts val="600"/>
              </a:spcAft>
              <a:buFont typeface="Arial" pitchFamily="34" charset="0"/>
              <a:buChar char="•"/>
            </a:pPr>
            <a:r>
              <a:rPr lang="ru-RU" sz="1400" dirty="0">
                <a:solidFill>
                  <a:srgbClr val="00CC99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</a:t>
            </a:r>
            <a:r>
              <a:rPr lang="ru-RU" sz="1400" dirty="0" smtClean="0">
                <a:solidFill>
                  <a:srgbClr val="00CC99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Незамедлительно  </a:t>
            </a:r>
            <a:r>
              <a:rPr lang="ru-RU" sz="1400" dirty="0">
                <a:solidFill>
                  <a:srgbClr val="00CC99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зафиксировать ситуацию,  для чего обратиться в компетентные органы  (ГИБДД)</a:t>
            </a:r>
          </a:p>
          <a:p>
            <a:pPr>
              <a:spcAft>
                <a:spcPts val="600"/>
              </a:spcAft>
              <a:buFont typeface="Arial" pitchFamily="34" charset="0"/>
              <a:buChar char="•"/>
            </a:pPr>
            <a:r>
              <a:rPr lang="ru-RU" sz="1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 </a:t>
            </a:r>
            <a:r>
              <a:rPr lang="ru-RU" sz="1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 Сделать </a:t>
            </a:r>
            <a:r>
              <a:rPr lang="ru-RU" sz="1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фотографии или видео поврежденных объектов (возможно, пригласить свидетелей)</a:t>
            </a:r>
          </a:p>
          <a:p>
            <a:pPr indent="-285750">
              <a:spcAft>
                <a:spcPts val="600"/>
              </a:spcAft>
              <a:buFont typeface="Arial" pitchFamily="34" charset="0"/>
              <a:buChar char="•"/>
            </a:pPr>
            <a:r>
              <a:rPr lang="ru-RU" sz="1400" dirty="0" smtClean="0">
                <a:solidFill>
                  <a:srgbClr val="00CC99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Незамедлительно  </a:t>
            </a:r>
            <a:r>
              <a:rPr lang="ru-RU" sz="1400" dirty="0">
                <a:solidFill>
                  <a:srgbClr val="00CC99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(не позднее 3 дней рабочих дней с даты, когда стало известно о причинении ущерба имуществу) сообщить о страховом случае  страховщику (например, по телефону, факсом, телеграммой) с указанием,  где и при каких обстоятельствах произошел страховой случай, с перечислением поврежденных объектов е страхования, указанием реквизитов страхового договора (номера полиса)</a:t>
            </a:r>
          </a:p>
          <a:p>
            <a:pPr>
              <a:spcAft>
                <a:spcPts val="600"/>
              </a:spcAft>
              <a:buFont typeface="Arial" pitchFamily="34" charset="0"/>
              <a:buChar char="•"/>
            </a:pPr>
            <a:r>
              <a:rPr lang="ru-RU" sz="1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ru-RU" sz="1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  </a:t>
            </a:r>
            <a:r>
              <a:rPr lang="ru-RU" sz="1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Следовать указаниям страховщика по уменьшению убытков</a:t>
            </a:r>
          </a:p>
          <a:p>
            <a:pPr indent="-285750">
              <a:spcAft>
                <a:spcPts val="600"/>
              </a:spcAft>
              <a:buFont typeface="Arial" pitchFamily="34" charset="0"/>
              <a:buChar char="•"/>
            </a:pPr>
            <a:r>
              <a:rPr lang="ru-RU" sz="1400" dirty="0" smtClean="0">
                <a:solidFill>
                  <a:srgbClr val="00CC99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Сохранить </a:t>
            </a:r>
            <a:r>
              <a:rPr lang="ru-RU" sz="1400" dirty="0">
                <a:solidFill>
                  <a:srgbClr val="00CC99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поврежденное имущество для его осмотра выехавшим на место представителем страховщика (аварийным комиссаром)  и составлении </a:t>
            </a:r>
            <a:r>
              <a:rPr lang="ru-RU" sz="1400" dirty="0">
                <a:solidFill>
                  <a:srgbClr val="00CC99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Акта </a:t>
            </a:r>
            <a:r>
              <a:rPr lang="ru-RU" sz="1400" dirty="0">
                <a:solidFill>
                  <a:srgbClr val="00CC99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осмотра</a:t>
            </a:r>
          </a:p>
          <a:p>
            <a:pPr>
              <a:spcAft>
                <a:spcPts val="600"/>
              </a:spcAft>
              <a:buFont typeface="Arial" pitchFamily="34" charset="0"/>
              <a:buChar char="•"/>
            </a:pPr>
            <a:r>
              <a:rPr lang="ru-RU" sz="1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ru-RU" sz="1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  </a:t>
            </a:r>
            <a:r>
              <a:rPr lang="ru-RU" sz="1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Письменно обратиться за страховой выплатой (с указанием размера причиненного ущерба)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51520" y="1578278"/>
            <a:ext cx="864096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См. правила страхования конкретной страховой компании</a:t>
            </a:r>
            <a:endParaRPr lang="ru-RU" sz="16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UserOK\Desktop\4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7384"/>
            <a:ext cx="9143999" cy="6840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Заголовок 1"/>
          <p:cNvSpPr txBox="1">
            <a:spLocks/>
          </p:cNvSpPr>
          <p:nvPr/>
        </p:nvSpPr>
        <p:spPr>
          <a:xfrm>
            <a:off x="251520" y="1052736"/>
            <a:ext cx="8568952" cy="720080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sz="20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ОФОРМЛЕНИЕ АВАРИЙ «ПО ЕВРОПРОТОКОЛУ»</a:t>
            </a:r>
          </a:p>
          <a:p>
            <a:pPr algn="l"/>
            <a:r>
              <a:rPr lang="ru-RU" sz="20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(АВТОСТРАХОВАНИЕ)</a:t>
            </a:r>
            <a:endParaRPr lang="ru-RU" sz="20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211960" y="3429000"/>
            <a:ext cx="4627189" cy="1656184"/>
          </a:xfrm>
          <a:prstGeom prst="rect">
            <a:avLst/>
          </a:prstGeom>
          <a:noFill/>
          <a:ln>
            <a:solidFill>
              <a:srgbClr val="EB5A58"/>
            </a:solidFill>
          </a:ln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Водители НЕ обращаются в ГИБДД (даже не звонят)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Сами оформляют фиксируют условия ДТП (общий план, следы торможения и обломки деталей, разбитые элементы, оба автомобиля-участника ДТА и их номера) и повреждения (фото) 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Обращаются в страховые компании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54918" y="1804650"/>
            <a:ext cx="8637562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 01.07.2015 водители могут оформлять мелкие аварии без пострадавших оформлять </a:t>
            </a:r>
          </a:p>
          <a:p>
            <a:r>
              <a:rPr lang="ru-RU" sz="14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без вызова инспектора ГИБДД. </a:t>
            </a:r>
          </a:p>
          <a:p>
            <a:r>
              <a:rPr lang="ru-RU" sz="1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Они могут сами: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Сообщить об аварии в ГИБДД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Сделать фото / видеозапись с места происшествия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Заполнить бланк извещения и самостоятельно прибыть на пост ГИБДД для оформления документов</a:t>
            </a:r>
            <a:endParaRPr lang="ru-RU" sz="14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54918" y="3429927"/>
            <a:ext cx="4173066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solidFill>
                  <a:srgbClr val="EB5A58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Условия применения: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только 2 участника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нет пострадавших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н</a:t>
            </a:r>
            <a:r>
              <a:rPr lang="ru-RU" sz="1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ет разногласий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ответственность по ОСАГО застрахована, водители вписаны в полисы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ущерб </a:t>
            </a:r>
            <a:r>
              <a:rPr lang="ru-RU" sz="14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до</a:t>
            </a:r>
            <a:r>
              <a:rPr lang="ru-RU" sz="1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14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50 </a:t>
            </a:r>
            <a:r>
              <a:rPr lang="ru-RU" sz="1400" b="1" dirty="0" err="1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тыс.руб</a:t>
            </a:r>
            <a:r>
              <a:rPr lang="ru-RU" sz="1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endParaRPr lang="ru-RU" sz="14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675066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2" descr="C:\Users\UserOK\Desktop\4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7463"/>
            <a:ext cx="9143999" cy="6840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124744"/>
            <a:ext cx="8661648" cy="432048"/>
          </a:xfrm>
        </p:spPr>
        <p:txBody>
          <a:bodyPr/>
          <a:lstStyle/>
          <a:p>
            <a:pPr algn="l"/>
            <a:r>
              <a:rPr lang="ru-RU" dirty="0" smtClean="0"/>
              <a:t>сельскохозяйственное страхование</a:t>
            </a:r>
            <a:endParaRPr lang="ru-RU" dirty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539552" y="1844824"/>
            <a:ext cx="3600400" cy="1008112"/>
          </a:xfrm>
          <a:prstGeom prst="roundRect">
            <a:avLst/>
          </a:prstGeom>
          <a:solidFill>
            <a:srgbClr val="00CC99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Страхование </a:t>
            </a:r>
          </a:p>
          <a:p>
            <a:pPr algn="ctr"/>
            <a:r>
              <a:rPr lang="ru-RU" sz="16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с предоставлением государственной поддержки</a:t>
            </a:r>
            <a:endParaRPr lang="ru-RU" sz="12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5364088" y="1844824"/>
            <a:ext cx="3168352" cy="1440160"/>
          </a:xfrm>
          <a:prstGeom prst="roundRect">
            <a:avLst/>
          </a:prstGeom>
          <a:solidFill>
            <a:srgbClr val="5785B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Страхование</a:t>
            </a:r>
          </a:p>
          <a:p>
            <a:pPr algn="ctr"/>
            <a:r>
              <a:rPr lang="ru-RU" sz="16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без предоставления государственной поддержки</a:t>
            </a:r>
          </a:p>
          <a:p>
            <a:pPr algn="ctr"/>
            <a:r>
              <a:rPr lang="ru-RU" sz="16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(«обычное» страхование)</a:t>
            </a:r>
            <a:endParaRPr lang="ru-RU" sz="16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51520" y="2996952"/>
            <a:ext cx="489654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2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Из бюджета субсидируется часть  страховых премий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2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Федеральным законом определены объекты страхования, ставки субсидий, страховые суммы, сроки страхования и т.п.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2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Утрата (гибель) урожая – снижение на 20 % и более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2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Утрата (гибель) многолетних насаждений – потеря  30% и более от площади посадки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2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Утрата (гибель) животных – падеж или </a:t>
            </a:r>
            <a:r>
              <a:rPr lang="ru-RU" sz="1200" dirty="0" err="1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уборй</a:t>
            </a:r>
            <a:endParaRPr lang="ru-RU" sz="12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2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Ограничен состав страховых компаний</a:t>
            </a:r>
            <a:endParaRPr lang="ru-RU" sz="12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graphicFrame>
        <p:nvGraphicFramePr>
          <p:cNvPr id="11" name="Диаграмма 10"/>
          <p:cNvGraphicFramePr/>
          <p:nvPr>
            <p:extLst>
              <p:ext uri="{D42A27DB-BD31-4B8C-83A1-F6EECF244321}">
                <p14:modId xmlns:p14="http://schemas.microsoft.com/office/powerpoint/2010/main" val="1633001659"/>
              </p:ext>
            </p:extLst>
          </p:nvPr>
        </p:nvGraphicFramePr>
        <p:xfrm>
          <a:off x="0" y="4941168"/>
          <a:ext cx="4130030" cy="19168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251520" y="4581128"/>
            <a:ext cx="381642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Количество страховых компаний, занятых сельскохозяйственным страхованием к концу 2015 г., шт. </a:t>
            </a:r>
            <a:endParaRPr lang="ru-RU" sz="14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148064" y="3501008"/>
            <a:ext cx="37444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2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Больше свободы в выборе объектов страхования, страховых суммах и т.п.; можно лучше учесть потребности  страхователей</a:t>
            </a:r>
            <a:endParaRPr lang="ru-RU" sz="12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graphicFrame>
        <p:nvGraphicFramePr>
          <p:cNvPr id="14" name="Диаграмма 13"/>
          <p:cNvGraphicFramePr/>
          <p:nvPr>
            <p:extLst>
              <p:ext uri="{D42A27DB-BD31-4B8C-83A1-F6EECF244321}">
                <p14:modId xmlns:p14="http://schemas.microsoft.com/office/powerpoint/2010/main" val="3985926615"/>
              </p:ext>
            </p:extLst>
          </p:nvPr>
        </p:nvGraphicFramePr>
        <p:xfrm>
          <a:off x="4869954" y="4869160"/>
          <a:ext cx="3806502" cy="19888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4932040" y="4581128"/>
            <a:ext cx="381642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Объем страховой премии по сельскохозяйственному страхованию за 2015 год, млрд.рублей</a:t>
            </a:r>
            <a:endParaRPr lang="ru-RU" sz="14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:\Users\UserOK\Desktop\4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7463"/>
            <a:ext cx="9143999" cy="6840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124744"/>
            <a:ext cx="8229600" cy="504056"/>
          </a:xfrm>
        </p:spPr>
        <p:txBody>
          <a:bodyPr>
            <a:normAutofit/>
          </a:bodyPr>
          <a:lstStyle/>
          <a:p>
            <a:pPr algn="l"/>
            <a:r>
              <a:rPr lang="ru-RU" dirty="0" smtClean="0"/>
              <a:t>Объекты сельскохозяйственного страхования</a:t>
            </a:r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30956061"/>
              </p:ext>
            </p:extLst>
          </p:nvPr>
        </p:nvGraphicFramePr>
        <p:xfrm>
          <a:off x="251520" y="1648544"/>
          <a:ext cx="8640960" cy="4608552"/>
        </p:xfrm>
        <a:graphic>
          <a:graphicData uri="http://schemas.openxmlformats.org/drawingml/2006/table">
            <a:tbl>
              <a:tblPr firstRow="1" bandRow="1">
                <a:tableStyleId>{FABFCF23-3B69-468F-B69F-88F6DE6A72F2}</a:tableStyleId>
              </a:tblPr>
              <a:tblGrid>
                <a:gridCol w="6970858"/>
                <a:gridCol w="1670102"/>
              </a:tblGrid>
              <a:tr h="388625">
                <a:tc>
                  <a:txBody>
                    <a:bodyPr/>
                    <a:lstStyle/>
                    <a:p>
                      <a:pPr algn="ctr"/>
                      <a:r>
                        <a:rPr lang="ru-RU" sz="1600" b="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Объекты страхования</a:t>
                      </a:r>
                      <a:endParaRPr lang="ru-RU" sz="1600" b="0" dirty="0">
                        <a:solidFill>
                          <a:srgbClr val="FF5050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anchor="ctr">
                    <a:lnB w="12700" cmpd="sng">
                      <a:noFill/>
                    </a:lnB>
                    <a:solidFill>
                      <a:srgbClr val="3399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Сроки заключения договора (при господдержке)</a:t>
                      </a:r>
                      <a:endParaRPr lang="ru-RU" sz="1200" b="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anchor="ctr">
                    <a:lnB w="12700" cmpd="sng">
                      <a:noFill/>
                    </a:lnB>
                    <a:solidFill>
                      <a:srgbClr val="339966"/>
                    </a:solidFill>
                  </a:tcPr>
                </a:tc>
              </a:tr>
              <a:tr h="104239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kern="12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Урожай одного или нескольких видов сельскохозяйственных культур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i="0" kern="120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(зерновых, зернобобовых,</a:t>
                      </a:r>
                      <a:r>
                        <a:rPr lang="ru-RU" sz="1200" i="0" kern="1200" baseline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масличных, технических, кормовых, бахчевых культур, картофеля, овощей, виноградников, плодовых, ягодных, орехоплодных насаждений, плантаций хмеля, чая)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kern="1200" baseline="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ru-RU" sz="1200" kern="12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на всей площади земельных участков, на которых выращиваются эти культуры</a:t>
                      </a:r>
                      <a:endParaRPr lang="ru-RU" sz="1200" kern="1200" dirty="0">
                        <a:solidFill>
                          <a:schemeClr val="dk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kern="12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Не позднее чем в течение 15 календарных дней после окончания их сева / посадки</a:t>
                      </a:r>
                      <a:endParaRPr lang="ru-RU" sz="1200" kern="1200" dirty="0">
                        <a:solidFill>
                          <a:schemeClr val="dk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67077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i="0" kern="120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Сельскохозяйственные животные: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ru-RU" sz="1200" i="0" kern="120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крупный</a:t>
                      </a:r>
                      <a:r>
                        <a:rPr lang="ru-RU" sz="1200" i="0" kern="1200" baseline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рогатый скот (буйволы, быки, волы, коровы, яки);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ru-RU" sz="1200" i="0" kern="1200" baseline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мелкий рогатый скот (козы, овцы);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ru-RU" sz="1200" i="0" kern="1200" baseline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свиньи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ru-RU" sz="1200" i="0" kern="120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лошади, лошаки, мулы, ослы;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ru-RU" sz="1200" i="0" kern="120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верблюды;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ru-RU" sz="1200" i="0" kern="120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олени</a:t>
                      </a:r>
                      <a:r>
                        <a:rPr lang="ru-RU" sz="1200" i="0" kern="1200" baseline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(маралы, пятнистые олени, северные олени);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ru-RU" sz="1200" i="0" kern="1200" baseline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кролики, пушные звери;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ru-RU" sz="1200" i="0" kern="1200" baseline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птицы яйценоских и мясных пород (гуси, индейки, куры, перепелки, утки, цесарки), цыплята-бройлеры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ru-RU" sz="1200" i="0" kern="1200" baseline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семьи пчел</a:t>
                      </a:r>
                      <a:endParaRPr lang="ru-RU" sz="1200" b="0" i="0" kern="120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kern="12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На срок не менее 1 года</a:t>
                      </a:r>
                      <a:endParaRPr lang="ru-RU" sz="1200" kern="1200" dirty="0">
                        <a:solidFill>
                          <a:schemeClr val="dk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67077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i="0" kern="120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Посадки многолетних насаждений (виноградники,</a:t>
                      </a:r>
                      <a:r>
                        <a:rPr lang="ru-RU" sz="1200" i="0" kern="1200" baseline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плодовые, ягодные, орехоплодные насаждения, плантации хмеля, чая)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i="0" kern="120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на всей площади земельных участков, на которых выращиваются данные многолетние насаждения</a:t>
                      </a:r>
                      <a:endParaRPr lang="ru-RU" sz="1200" i="0" kern="120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kern="12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До момента прекращения их вегетации</a:t>
                      </a:r>
                      <a:endParaRPr lang="ru-RU" sz="1200" kern="1200" dirty="0">
                        <a:solidFill>
                          <a:schemeClr val="dk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395536" y="6309320"/>
            <a:ext cx="8352928" cy="276999"/>
          </a:xfrm>
          <a:prstGeom prst="rect">
            <a:avLst/>
          </a:prstGeom>
          <a:solidFill>
            <a:srgbClr val="FF5050"/>
          </a:solidFill>
        </p:spPr>
        <p:txBody>
          <a:bodyPr wrap="square" rtlCol="0">
            <a:spAutoFit/>
          </a:bodyPr>
          <a:lstStyle/>
          <a:p>
            <a:r>
              <a:rPr lang="ru-RU" sz="1200" b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Ежегодно устанавливаются в  Плане сельскохозяйственного страхования, утв.Минсельхозом России</a:t>
            </a:r>
            <a:endParaRPr lang="ru-RU" sz="1200" b="1" dirty="0">
              <a:solidFill>
                <a:schemeClr val="bg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072670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2" descr="C:\Users\UserOK\Desktop\4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7463"/>
            <a:ext cx="9143999" cy="6840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124744"/>
            <a:ext cx="8640960" cy="648072"/>
          </a:xfrm>
        </p:spPr>
        <p:txBody>
          <a:bodyPr>
            <a:noAutofit/>
          </a:bodyPr>
          <a:lstStyle/>
          <a:p>
            <a:pPr algn="l"/>
            <a:r>
              <a:rPr lang="ru-RU" dirty="0" smtClean="0"/>
              <a:t>Страховые риски при сельскохозяйственном страховании с государственной поддержкой</a:t>
            </a:r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395536" y="2996952"/>
            <a:ext cx="28083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Утрата (гибель) посадок многолетних насаждений</a:t>
            </a:r>
            <a:endParaRPr lang="ru-RU" sz="16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275856" y="2132856"/>
            <a:ext cx="5760640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Причины:</a:t>
            </a:r>
          </a:p>
          <a:p>
            <a:pPr>
              <a:buFont typeface="Arial" pitchFamily="34" charset="0"/>
              <a:buChar char="•"/>
            </a:pPr>
            <a:r>
              <a:rPr lang="ru-RU" sz="12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воздействие опасных природных явлений (атмосферная, почвенная засуха, суховей, заморозки, вымерзание, </a:t>
            </a:r>
            <a:r>
              <a:rPr lang="ru-RU" sz="1200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выпревание</a:t>
            </a:r>
            <a:r>
              <a:rPr lang="ru-RU" sz="12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, градобитие, пыльная буря, ледяная корка, половодье, наводнение, подтопление, паводок, оползень, переувлажнение почвы, сильный ветер, землетрясение, лавина, сель, природный пожар;</a:t>
            </a:r>
          </a:p>
          <a:p>
            <a:pPr>
              <a:buFont typeface="Arial" pitchFamily="34" charset="0"/>
              <a:buChar char="•"/>
            </a:pPr>
            <a:r>
              <a:rPr lang="ru-RU" sz="12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проникновение и(или) распространение вредных организмов (если это носит </a:t>
            </a:r>
            <a:r>
              <a:rPr lang="ru-RU" sz="1200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эпифитотический</a:t>
            </a:r>
            <a:r>
              <a:rPr lang="ru-RU" sz="12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характер)</a:t>
            </a:r>
          </a:p>
          <a:p>
            <a:pPr>
              <a:buFont typeface="Arial" pitchFamily="34" charset="0"/>
              <a:buChar char="•"/>
            </a:pPr>
            <a:r>
              <a:rPr lang="ru-RU" sz="12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нарушение </a:t>
            </a:r>
            <a:r>
              <a:rPr lang="ru-RU" sz="1200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электро</a:t>
            </a:r>
            <a:r>
              <a:rPr lang="ru-RU" sz="12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-, тепло-, водоснабжения в результате  стихийных бедствий при страховании культур, выращиваемых в защищенном грунте или на мелиорируемых землях</a:t>
            </a:r>
            <a:endParaRPr lang="ru-RU" sz="12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95536" y="4869160"/>
            <a:ext cx="280831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Утрата (гибель) </a:t>
            </a:r>
            <a:endParaRPr lang="ru-RU" sz="1600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r>
              <a:rPr lang="ru-RU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сельско-хозяйственных </a:t>
            </a:r>
            <a:r>
              <a:rPr lang="ru-RU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животных</a:t>
            </a:r>
            <a:endParaRPr lang="ru-RU" sz="16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275856" y="4581128"/>
            <a:ext cx="561662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Причины:</a:t>
            </a:r>
          </a:p>
          <a:p>
            <a:pPr>
              <a:buFont typeface="Arial" pitchFamily="34" charset="0"/>
              <a:buChar char="•"/>
            </a:pPr>
            <a:r>
              <a:rPr lang="ru-RU" sz="12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заразные болезни животных, включенные в Перечень, массовые отравления</a:t>
            </a:r>
          </a:p>
          <a:p>
            <a:pPr>
              <a:buFont typeface="Arial" pitchFamily="34" charset="0"/>
              <a:buChar char="•"/>
            </a:pPr>
            <a:r>
              <a:rPr lang="ru-RU" sz="12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стихийные бедствия (удар молнии, землетрясение, пыльная буря, ураганный ветер, сильная метель, буран, наводнение, обвал, лавина, сель, оползень)</a:t>
            </a:r>
          </a:p>
          <a:p>
            <a:pPr>
              <a:buFont typeface="Arial" pitchFamily="34" charset="0"/>
              <a:buChar char="•"/>
            </a:pPr>
            <a:r>
              <a:rPr lang="ru-RU" sz="12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нарушение электро-, тепло-, водоснабжения в результате стихийных бедствий, если условия содержания животных предусматривают обязательное использование электрической, тепловой энергии, воды</a:t>
            </a:r>
          </a:p>
          <a:p>
            <a:pPr>
              <a:buFont typeface="Arial" pitchFamily="34" charset="0"/>
              <a:buChar char="•"/>
            </a:pPr>
            <a:r>
              <a:rPr lang="ru-RU" sz="12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пожар </a:t>
            </a:r>
            <a:endParaRPr lang="ru-RU" sz="12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95536" y="2132856"/>
            <a:ext cx="26642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Утрата (гибель) урожая</a:t>
            </a: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179512" y="2060848"/>
            <a:ext cx="8784976" cy="2376264"/>
          </a:xfrm>
          <a:prstGeom prst="roundRect">
            <a:avLst/>
          </a:prstGeom>
          <a:noFill/>
          <a:ln>
            <a:solidFill>
              <a:srgbClr val="00CC99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179512" y="4581128"/>
            <a:ext cx="8784976" cy="2088232"/>
          </a:xfrm>
          <a:prstGeom prst="round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C:\Users\UserOK\Desktop\4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7384"/>
            <a:ext cx="9143999" cy="6840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124744"/>
            <a:ext cx="8301608" cy="576064"/>
          </a:xfrm>
        </p:spPr>
        <p:txBody>
          <a:bodyPr>
            <a:noAutofit/>
          </a:bodyPr>
          <a:lstStyle/>
          <a:p>
            <a:pPr algn="l"/>
            <a:r>
              <a:rPr lang="ru-RU" dirty="0" smtClean="0"/>
              <a:t>Предварительная выплата  при страховании с государственной поддержкой</a:t>
            </a:r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251520" y="2348880"/>
            <a:ext cx="2736304" cy="25299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ru-RU" sz="1600" b="1" dirty="0" smtClean="0">
                <a:solidFill>
                  <a:srgbClr val="EB5A58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В случаях:</a:t>
            </a:r>
          </a:p>
          <a:p>
            <a:pPr>
              <a:lnSpc>
                <a:spcPct val="110000"/>
              </a:lnSpc>
              <a:buFont typeface="Arial" pitchFamily="34" charset="0"/>
              <a:buChar char="•"/>
            </a:pPr>
            <a:r>
              <a:rPr lang="ru-RU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утраты (гибели) посадок многолетних насаждений</a:t>
            </a:r>
          </a:p>
          <a:p>
            <a:pPr>
              <a:lnSpc>
                <a:spcPct val="110000"/>
              </a:lnSpc>
              <a:buFont typeface="Arial" pitchFamily="34" charset="0"/>
              <a:buChar char="•"/>
            </a:pPr>
            <a:r>
              <a:rPr lang="ru-RU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утраты (гибели) сельскохозяйственных животных</a:t>
            </a:r>
          </a:p>
          <a:p>
            <a:pPr>
              <a:lnSpc>
                <a:spcPct val="110000"/>
              </a:lnSpc>
              <a:buFont typeface="Arial" pitchFamily="34" charset="0"/>
              <a:buChar char="•"/>
            </a:pPr>
            <a:r>
              <a:rPr lang="ru-RU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наличия признаков значительного ущерба от наступлений рисков </a:t>
            </a:r>
            <a:endParaRPr lang="ru-RU" sz="16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131840" y="2276872"/>
            <a:ext cx="5544616" cy="9048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ru-RU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Возможно направить страховщику </a:t>
            </a:r>
            <a:r>
              <a:rPr lang="ru-RU" sz="1600" b="1" dirty="0" smtClean="0">
                <a:solidFill>
                  <a:srgbClr val="00CC99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ЗАЯВЛЕНИЕ </a:t>
            </a:r>
            <a:r>
              <a:rPr lang="ru-RU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об осуществлении части страховой выплаты до истечения «обычного» срока осуществления страховой выплаты</a:t>
            </a:r>
            <a:endParaRPr lang="ru-RU" sz="1600" dirty="0">
              <a:solidFill>
                <a:srgbClr val="FF505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203848" y="3284984"/>
            <a:ext cx="5688632" cy="2259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ru-RU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Страховщик  в течение </a:t>
            </a:r>
            <a:r>
              <a:rPr lang="ru-RU" sz="16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30 дней </a:t>
            </a:r>
            <a:r>
              <a:rPr lang="ru-RU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после получения ЗАЯВЛЕНИЯ </a:t>
            </a:r>
          </a:p>
          <a:p>
            <a:pPr>
              <a:lnSpc>
                <a:spcPct val="110000"/>
              </a:lnSpc>
            </a:pPr>
            <a:r>
              <a:rPr lang="ru-RU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выплачивает в счет страховой выплаты – </a:t>
            </a:r>
            <a:r>
              <a:rPr lang="ru-RU" sz="1600" b="1" dirty="0" smtClean="0">
                <a:solidFill>
                  <a:srgbClr val="00CC99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«ПРЕДВАРИТЕЛЬНУЮ ВЫПЛАТУ</a:t>
            </a:r>
            <a:r>
              <a:rPr lang="ru-RU" sz="1600" dirty="0" smtClean="0">
                <a:solidFill>
                  <a:srgbClr val="00CC99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»:</a:t>
            </a:r>
            <a:r>
              <a:rPr lang="ru-RU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сумму, равную  расходам на приобретение семян, посадочного материала, пересев, подсев, выкорчевку погибших и посадку новых многолетних насаждений (не менее 30% от страховой выплаты)  </a:t>
            </a:r>
            <a:endParaRPr lang="ru-RU" sz="1600" dirty="0">
              <a:solidFill>
                <a:srgbClr val="FF505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755576" y="5661248"/>
            <a:ext cx="7632848" cy="1008112"/>
          </a:xfrm>
          <a:prstGeom prst="roundRect">
            <a:avLst/>
          </a:prstGeom>
          <a:solidFill>
            <a:srgbClr val="5785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Возможно оперативно получить денежные средства для устранения проблем в текущем году и обеспечения урожая,  даже при неудачном стечении обстоятельств на начальном этапе</a:t>
            </a:r>
            <a:endParaRPr lang="ru-RU" sz="16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179512" y="2204864"/>
            <a:ext cx="2736304" cy="2880320"/>
          </a:xfrm>
          <a:prstGeom prst="roundRect">
            <a:avLst/>
          </a:prstGeom>
          <a:noFill/>
          <a:ln>
            <a:solidFill>
              <a:srgbClr val="EB5A5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528211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2" descr="C:\Users\UserOK\Desktop\4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-24850"/>
            <a:ext cx="9143999" cy="6840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124744"/>
            <a:ext cx="8712968" cy="720080"/>
          </a:xfrm>
        </p:spPr>
        <p:txBody>
          <a:bodyPr/>
          <a:lstStyle/>
          <a:p>
            <a:pPr algn="l"/>
            <a:r>
              <a:rPr lang="ru-RU" dirty="0" smtClean="0"/>
              <a:t>Страховые компании в сфере сельскохозяйственного страхования с государственной поддержкой</a:t>
            </a:r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611560" y="1916832"/>
            <a:ext cx="78843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solidFill>
                  <a:srgbClr val="00CC99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Национальный союз </a:t>
            </a:r>
            <a:r>
              <a:rPr lang="ru-RU" sz="1600" b="1" dirty="0" err="1" smtClean="0">
                <a:solidFill>
                  <a:srgbClr val="00CC99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агростраховщиков</a:t>
            </a:r>
            <a:r>
              <a:rPr lang="ru-RU" sz="1600" b="1" dirty="0" smtClean="0">
                <a:solidFill>
                  <a:srgbClr val="00CC99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(НСА) </a:t>
            </a:r>
          </a:p>
          <a:p>
            <a:pPr algn="ctr"/>
            <a:r>
              <a:rPr lang="en-US" sz="1600" b="1" dirty="0" smtClean="0">
                <a:solidFill>
                  <a:srgbClr val="00CC99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www.naai.ru</a:t>
            </a:r>
            <a:endParaRPr lang="ru-RU" sz="1600" b="1" dirty="0">
              <a:solidFill>
                <a:srgbClr val="00CC99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88032" y="2492896"/>
            <a:ext cx="3563888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ЗАО «СГ АВАНГАРД-ГАРАНТ»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4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ОАО «</a:t>
            </a:r>
            <a:r>
              <a:rPr lang="ru-RU" sz="1400" b="1" dirty="0" err="1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АльфаСтрахование</a:t>
            </a:r>
            <a:r>
              <a:rPr lang="ru-RU" sz="14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» *)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1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ООО «БАЛТ-страхование»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САО «ВСК»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ЗАО «ГУТА-Страхование»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ЗАО «МАКС»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ОАО «НАСКО»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СПАО «РЕСО-Гарантия»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4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ПАО «</a:t>
            </a:r>
            <a:r>
              <a:rPr lang="ru-RU" sz="1400" b="1" dirty="0" err="1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Росгосстрах</a:t>
            </a:r>
            <a:r>
              <a:rPr lang="ru-RU" sz="14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» *)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4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ЗАО МК «</a:t>
            </a:r>
            <a:r>
              <a:rPr lang="ru-RU" sz="1400" b="1" dirty="0" err="1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РСХБ-Страхование</a:t>
            </a:r>
            <a:r>
              <a:rPr lang="ru-RU" sz="14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» *)</a:t>
            </a:r>
            <a:endParaRPr lang="ru-RU" sz="14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331640" y="5229200"/>
            <a:ext cx="6768752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 smtClean="0">
                <a:solidFill>
                  <a:srgbClr val="FF505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Защита страхователей: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2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единые правила работы;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2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 случае банкротства  страховой компании выплаты производятся из  </a:t>
            </a:r>
            <a:r>
              <a:rPr lang="ru-RU" sz="1200" b="1" dirty="0" smtClean="0">
                <a:solidFill>
                  <a:srgbClr val="FF505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КОМПЕНСАЦИОННОГО ФОНДА,  </a:t>
            </a:r>
            <a:r>
              <a:rPr lang="ru-RU" sz="12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созданного Национальным союзом </a:t>
            </a:r>
            <a:r>
              <a:rPr lang="ru-RU" sz="1200" dirty="0" err="1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агростраховщиков</a:t>
            </a:r>
            <a:endParaRPr lang="ru-RU" sz="12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51520" y="4869160"/>
            <a:ext cx="518457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solidFill>
                  <a:srgbClr val="00CC99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ИТОГО: 21 страховщик (к апрелю 2016 года)</a:t>
            </a:r>
            <a:endParaRPr lang="ru-RU" sz="1400" b="1" dirty="0">
              <a:solidFill>
                <a:srgbClr val="00CC99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779912" y="2478955"/>
            <a:ext cx="3312368" cy="24622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АО «СОГАЗ»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ООО «СК «Согласие»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СО «СО «Талисман»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ОАО «САК «</a:t>
            </a:r>
            <a:r>
              <a:rPr lang="ru-RU" sz="1400" dirty="0" err="1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Энергогарант</a:t>
            </a:r>
            <a:r>
              <a:rPr lang="ru-RU" sz="1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»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ОАО СК «ЭНИ»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ООО «СО «Верна»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АО «СК «Опора»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ОАО «СК «Европа»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ООО «ЦСО»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АО «РСК «</a:t>
            </a:r>
            <a:r>
              <a:rPr lang="ru-RU" sz="1400" dirty="0" err="1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Стерх</a:t>
            </a:r>
            <a:r>
              <a:rPr lang="ru-RU" sz="1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»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ООО «МСК «Страж» им.С.Живаго</a:t>
            </a:r>
            <a:endParaRPr lang="ru-RU" sz="14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51520" y="6237312"/>
            <a:ext cx="864096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*) Крупнейшие компании в сфере сельскохозяйственного страхования с </a:t>
            </a:r>
            <a:r>
              <a:rPr lang="ru-RU" sz="1200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гос.поддержкой</a:t>
            </a:r>
            <a:endParaRPr lang="ru-RU" sz="12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288032" y="5229200"/>
            <a:ext cx="8604448" cy="936104"/>
          </a:xfrm>
          <a:prstGeom prst="roundRect">
            <a:avLst/>
          </a:prstGeom>
          <a:noFill/>
          <a:ln>
            <a:solidFill>
              <a:srgbClr val="FF505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600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6613326" y="2478955"/>
            <a:ext cx="22860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>
                <a:latin typeface="Tahoma" pitchFamily="34" charset="0"/>
                <a:ea typeface="Tahoma" pitchFamily="34" charset="0"/>
                <a:cs typeface="Tahoma" pitchFamily="34" charset="0"/>
              </a:rPr>
              <a:t>Только компании, входящие в НСА, занимаются </a:t>
            </a:r>
            <a:r>
              <a:rPr lang="ru-RU" sz="16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сельхоз-страхованием </a:t>
            </a:r>
            <a:r>
              <a:rPr lang="ru-RU" sz="1600" b="1" dirty="0">
                <a:latin typeface="Tahoma" pitchFamily="34" charset="0"/>
                <a:ea typeface="Tahoma" pitchFamily="34" charset="0"/>
                <a:cs typeface="Tahoma" pitchFamily="34" charset="0"/>
              </a:rPr>
              <a:t>с господдержкой</a:t>
            </a:r>
            <a:endParaRPr lang="ru-RU" sz="1600" b="1" dirty="0">
              <a:solidFill>
                <a:srgbClr val="C0000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Picture 2" descr="C:\Users\UserOK\Desktop\4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7463"/>
            <a:ext cx="9143999" cy="6840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9" name="Прямая со стрелкой 8"/>
          <p:cNvCxnSpPr/>
          <p:nvPr/>
        </p:nvCxnSpPr>
        <p:spPr>
          <a:xfrm flipV="1">
            <a:off x="5868144" y="5062825"/>
            <a:ext cx="695775" cy="454408"/>
          </a:xfrm>
          <a:prstGeom prst="straightConnector1">
            <a:avLst/>
          </a:prstGeom>
          <a:ln w="19050">
            <a:solidFill>
              <a:srgbClr val="00CC99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 flipH="1" flipV="1">
            <a:off x="2591780" y="5013370"/>
            <a:ext cx="828092" cy="503862"/>
          </a:xfrm>
          <a:prstGeom prst="straightConnector1">
            <a:avLst/>
          </a:prstGeom>
          <a:ln w="19050">
            <a:solidFill>
              <a:srgbClr val="00CC99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3770" y="1171810"/>
            <a:ext cx="8514693" cy="384982"/>
          </a:xfrm>
        </p:spPr>
        <p:txBody>
          <a:bodyPr>
            <a:normAutofit fontScale="90000"/>
          </a:bodyPr>
          <a:lstStyle/>
          <a:p>
            <a:pPr algn="l"/>
            <a:r>
              <a:rPr lang="ru-RU" dirty="0"/>
              <a:t>Участники</a:t>
            </a:r>
            <a:r>
              <a:rPr lang="ru-RU" dirty="0" smtClean="0"/>
              <a:t> рынка страховых услуг </a:t>
            </a:r>
            <a:r>
              <a:rPr lang="ru-RU" sz="1300" dirty="0" smtClean="0"/>
              <a:t>*)</a:t>
            </a:r>
            <a:endParaRPr lang="ru-RU" sz="1300" dirty="0"/>
          </a:p>
        </p:txBody>
      </p:sp>
      <p:sp>
        <p:nvSpPr>
          <p:cNvPr id="3" name="TextBox 2"/>
          <p:cNvSpPr txBox="1"/>
          <p:nvPr/>
        </p:nvSpPr>
        <p:spPr>
          <a:xfrm>
            <a:off x="805678" y="3176231"/>
            <a:ext cx="1872208" cy="646331"/>
          </a:xfrm>
          <a:prstGeom prst="rect">
            <a:avLst/>
          </a:prstGeom>
          <a:solidFill>
            <a:srgbClr val="00CC99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bg1"/>
                </a:solidFill>
              </a:rPr>
              <a:t>Страховая организация ААА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300192" y="3140968"/>
            <a:ext cx="1470045" cy="646331"/>
          </a:xfrm>
          <a:prstGeom prst="rect">
            <a:avLst/>
          </a:prstGeom>
          <a:noFill/>
          <a:ln>
            <a:solidFill>
              <a:srgbClr val="00CC99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00CC99"/>
                </a:solidFill>
              </a:rPr>
              <a:t>Страховой агент</a:t>
            </a:r>
            <a:endParaRPr lang="ru-RU" b="1" dirty="0">
              <a:solidFill>
                <a:srgbClr val="00CC99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699792" y="4149080"/>
            <a:ext cx="122413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05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Общение при наступлении страхового случая</a:t>
            </a:r>
            <a:endParaRPr lang="ru-RU" sz="105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436096" y="4149080"/>
            <a:ext cx="127339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05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Общение при приобретении страхового полиса</a:t>
            </a:r>
            <a:endParaRPr lang="ru-RU" sz="105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219942" y="2450495"/>
            <a:ext cx="1872208" cy="646331"/>
          </a:xfrm>
          <a:prstGeom prst="rect">
            <a:avLst/>
          </a:prstGeom>
          <a:solidFill>
            <a:srgbClr val="EB5A58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bg1"/>
                </a:solidFill>
              </a:rPr>
              <a:t>Страховая организация БББ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196174" y="1945541"/>
            <a:ext cx="1872208" cy="646331"/>
          </a:xfrm>
          <a:prstGeom prst="rect">
            <a:avLst/>
          </a:prstGeom>
          <a:solidFill>
            <a:srgbClr val="5785B1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bg1"/>
                </a:solidFill>
              </a:rPr>
              <a:t>Страховая организация ВВВ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156176" y="1484784"/>
            <a:ext cx="1872208" cy="646331"/>
          </a:xfrm>
          <a:prstGeom prst="rect">
            <a:avLst/>
          </a:prstGeom>
          <a:solidFill>
            <a:srgbClr val="F8DFBE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Страховая организация ГГГ</a:t>
            </a:r>
            <a:endParaRPr lang="ru-RU" dirty="0"/>
          </a:p>
        </p:txBody>
      </p:sp>
      <p:cxnSp>
        <p:nvCxnSpPr>
          <p:cNvPr id="19" name="Прямая со стрелкой 18"/>
          <p:cNvCxnSpPr>
            <a:stCxn id="3" idx="3"/>
            <a:endCxn id="4" idx="1"/>
          </p:cNvCxnSpPr>
          <p:nvPr/>
        </p:nvCxnSpPr>
        <p:spPr>
          <a:xfrm flipV="1">
            <a:off x="2677886" y="3464134"/>
            <a:ext cx="3622306" cy="35263"/>
          </a:xfrm>
          <a:prstGeom prst="straightConnector1">
            <a:avLst/>
          </a:prstGeom>
          <a:ln w="19050">
            <a:solidFill>
              <a:srgbClr val="00CC99"/>
            </a:solidFill>
            <a:headEnd type="arrow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>
            <a:stCxn id="15" idx="3"/>
          </p:cNvCxnSpPr>
          <p:nvPr/>
        </p:nvCxnSpPr>
        <p:spPr>
          <a:xfrm>
            <a:off x="4092150" y="2773661"/>
            <a:ext cx="2640090" cy="7267"/>
          </a:xfrm>
          <a:prstGeom prst="straightConnector1">
            <a:avLst/>
          </a:prstGeom>
          <a:ln w="19050">
            <a:solidFill>
              <a:srgbClr val="FF5050"/>
            </a:solidFill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 стрелкой 22"/>
          <p:cNvCxnSpPr/>
          <p:nvPr/>
        </p:nvCxnSpPr>
        <p:spPr>
          <a:xfrm>
            <a:off x="6051970" y="2453257"/>
            <a:ext cx="1023898" cy="0"/>
          </a:xfrm>
          <a:prstGeom prst="straightConnector1">
            <a:avLst/>
          </a:prstGeom>
          <a:ln w="19050"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 стрелкой 25"/>
          <p:cNvCxnSpPr/>
          <p:nvPr/>
        </p:nvCxnSpPr>
        <p:spPr>
          <a:xfrm flipH="1">
            <a:off x="7065304" y="2420888"/>
            <a:ext cx="26976" cy="491383"/>
          </a:xfrm>
          <a:prstGeom prst="straightConnector1">
            <a:avLst/>
          </a:prstGeom>
          <a:ln w="190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 стрелкой 32"/>
          <p:cNvCxnSpPr/>
          <p:nvPr/>
        </p:nvCxnSpPr>
        <p:spPr>
          <a:xfrm>
            <a:off x="6732240" y="2780928"/>
            <a:ext cx="0" cy="347489"/>
          </a:xfrm>
          <a:prstGeom prst="straightConnector1">
            <a:avLst/>
          </a:prstGeom>
          <a:ln w="19050">
            <a:solidFill>
              <a:srgbClr val="FF5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 стрелкой 37"/>
          <p:cNvCxnSpPr/>
          <p:nvPr/>
        </p:nvCxnSpPr>
        <p:spPr>
          <a:xfrm>
            <a:off x="7380312" y="2131115"/>
            <a:ext cx="0" cy="1009853"/>
          </a:xfrm>
          <a:prstGeom prst="straightConnector1">
            <a:avLst/>
          </a:prstGeom>
          <a:ln w="19050">
            <a:solidFill>
              <a:schemeClr val="accent6">
                <a:lumMod val="60000"/>
                <a:lumOff val="4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TextBox 39"/>
          <p:cNvSpPr txBox="1"/>
          <p:nvPr/>
        </p:nvSpPr>
        <p:spPr>
          <a:xfrm>
            <a:off x="6588224" y="4149080"/>
            <a:ext cx="237626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Реализация страховых полисов </a:t>
            </a:r>
            <a:endParaRPr lang="en-GB" sz="1200" b="1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endParaRPr lang="en-GB" sz="12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r>
              <a:rPr lang="ru-RU" sz="12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Заинтересован: </a:t>
            </a:r>
          </a:p>
          <a:p>
            <a:pPr>
              <a:buFont typeface="Arial" pitchFamily="34" charset="0"/>
              <a:buChar char="•"/>
            </a:pPr>
            <a:r>
              <a:rPr lang="ru-RU" sz="12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в продаже большего числа полисов</a:t>
            </a:r>
          </a:p>
          <a:p>
            <a:pPr>
              <a:buFont typeface="Arial" pitchFamily="34" charset="0"/>
              <a:buChar char="•"/>
            </a:pPr>
            <a:r>
              <a:rPr lang="ru-RU" sz="12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в получении большей агентской комиссии</a:t>
            </a:r>
          </a:p>
          <a:p>
            <a:pPr>
              <a:buFont typeface="Arial" pitchFamily="34" charset="0"/>
              <a:buChar char="•"/>
            </a:pPr>
            <a:r>
              <a:rPr lang="ru-RU" sz="12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в сохранении и расширении клиентской базы</a:t>
            </a:r>
            <a:endParaRPr lang="ru-RU" sz="12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5724128" y="3140968"/>
            <a:ext cx="432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00CC99"/>
                </a:solidFill>
              </a:rPr>
              <a:t>%</a:t>
            </a:r>
            <a:endParaRPr lang="ru-RU" dirty="0">
              <a:solidFill>
                <a:srgbClr val="00CC99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6156176" y="2492896"/>
            <a:ext cx="432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FF5050"/>
                </a:solidFill>
              </a:rPr>
              <a:t>%</a:t>
            </a:r>
            <a:endParaRPr lang="ru-RU" dirty="0">
              <a:solidFill>
                <a:srgbClr val="FF5050"/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6732240" y="2132856"/>
            <a:ext cx="432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5785B1"/>
                </a:solidFill>
              </a:rPr>
              <a:t>%</a:t>
            </a:r>
            <a:endParaRPr lang="ru-RU" dirty="0">
              <a:solidFill>
                <a:srgbClr val="5785B1"/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7380312" y="2348880"/>
            <a:ext cx="432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%</a:t>
            </a:r>
            <a:endParaRPr lang="ru-RU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3779912" y="4427820"/>
            <a:ext cx="16561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граждане</a:t>
            </a:r>
            <a:endParaRPr lang="ru-RU" dirty="0"/>
          </a:p>
        </p:txBody>
      </p:sp>
      <p:sp>
        <p:nvSpPr>
          <p:cNvPr id="58" name="TextBox 57"/>
          <p:cNvSpPr txBox="1"/>
          <p:nvPr/>
        </p:nvSpPr>
        <p:spPr>
          <a:xfrm>
            <a:off x="5940152" y="6093296"/>
            <a:ext cx="309634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000" dirty="0" smtClean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*) в данной схеме отражено взаимодействие, участниками которого являются физические лица (вариант со страхователем-организацией здесь не показан)</a:t>
            </a:r>
            <a:endParaRPr lang="ru-RU" sz="1000" dirty="0">
              <a:solidFill>
                <a:schemeClr val="bg1">
                  <a:lumMod val="50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251520" y="4149080"/>
            <a:ext cx="242636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Разрабатывает страховые программы</a:t>
            </a:r>
          </a:p>
          <a:p>
            <a:endParaRPr lang="ru-RU" sz="12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r>
              <a:rPr lang="ru-RU" sz="12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Заинтересована:</a:t>
            </a:r>
          </a:p>
          <a:p>
            <a:pPr>
              <a:buFont typeface="Arial" pitchFamily="34" charset="0"/>
              <a:buChar char="•"/>
            </a:pPr>
            <a:r>
              <a:rPr lang="ru-RU" sz="12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в минимизации страховых выплат и максимизации сбора страховых взносов</a:t>
            </a:r>
          </a:p>
          <a:p>
            <a:pPr>
              <a:buFont typeface="Arial" pitchFamily="34" charset="0"/>
              <a:buChar char="•"/>
            </a:pPr>
            <a:r>
              <a:rPr lang="ru-RU" sz="12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в сохранении и расширении клиентской базы</a:t>
            </a:r>
            <a:endParaRPr lang="ru-RU" sz="12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1880" y="5013370"/>
            <a:ext cx="2304256" cy="1537371"/>
          </a:xfrm>
          <a:prstGeom prst="rect">
            <a:avLst/>
          </a:prstGeom>
        </p:spPr>
      </p:pic>
      <p:sp>
        <p:nvSpPr>
          <p:cNvPr id="20" name="Овал 19"/>
          <p:cNvSpPr/>
          <p:nvPr/>
        </p:nvSpPr>
        <p:spPr>
          <a:xfrm>
            <a:off x="355480" y="2854548"/>
            <a:ext cx="760136" cy="718468"/>
          </a:xfrm>
          <a:prstGeom prst="ellipse">
            <a:avLst/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5694" y="2986688"/>
            <a:ext cx="523875" cy="400050"/>
          </a:xfrm>
          <a:prstGeom prst="rect">
            <a:avLst/>
          </a:prstGeom>
        </p:spPr>
      </p:pic>
      <p:sp>
        <p:nvSpPr>
          <p:cNvPr id="41" name="Овал 40"/>
          <p:cNvSpPr/>
          <p:nvPr/>
        </p:nvSpPr>
        <p:spPr>
          <a:xfrm>
            <a:off x="1839874" y="2062460"/>
            <a:ext cx="760136" cy="718468"/>
          </a:xfrm>
          <a:prstGeom prst="ellipse">
            <a:avLst/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58004" y="2220863"/>
            <a:ext cx="523875" cy="400050"/>
          </a:xfrm>
          <a:prstGeom prst="rect">
            <a:avLst/>
          </a:prstGeom>
        </p:spPr>
      </p:pic>
      <p:sp>
        <p:nvSpPr>
          <p:cNvPr id="43" name="Овал 42"/>
          <p:cNvSpPr/>
          <p:nvPr/>
        </p:nvSpPr>
        <p:spPr>
          <a:xfrm>
            <a:off x="3758112" y="1543057"/>
            <a:ext cx="760136" cy="718468"/>
          </a:xfrm>
          <a:prstGeom prst="ellipse">
            <a:avLst/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04109" y="1700808"/>
            <a:ext cx="523875" cy="400050"/>
          </a:xfrm>
          <a:prstGeom prst="rect">
            <a:avLst/>
          </a:prstGeom>
        </p:spPr>
      </p:pic>
      <p:sp>
        <p:nvSpPr>
          <p:cNvPr id="45" name="Овал 44"/>
          <p:cNvSpPr/>
          <p:nvPr/>
        </p:nvSpPr>
        <p:spPr>
          <a:xfrm>
            <a:off x="5756080" y="1182365"/>
            <a:ext cx="760136" cy="718468"/>
          </a:xfrm>
          <a:prstGeom prst="ellipse">
            <a:avLst/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6" name="Рисунок 3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8144" y="1340768"/>
            <a:ext cx="523875" cy="400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71230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UserOK\Desktop\4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7463"/>
            <a:ext cx="9143999" cy="6840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097360"/>
            <a:ext cx="8229600" cy="531440"/>
          </a:xfrm>
        </p:spPr>
        <p:txBody>
          <a:bodyPr/>
          <a:lstStyle/>
          <a:p>
            <a:pPr algn="l"/>
            <a:r>
              <a:rPr lang="ru-RU" dirty="0" smtClean="0"/>
              <a:t>Личная (семейная) программа страхования</a:t>
            </a:r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251520" y="1589672"/>
            <a:ext cx="8532947" cy="50937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200"/>
              </a:spcAft>
            </a:pPr>
            <a:r>
              <a:rPr lang="ru-RU" sz="13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1. Определить </a:t>
            </a:r>
            <a:r>
              <a:rPr lang="ru-RU" sz="13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состав «кормильцев» семьи</a:t>
            </a:r>
          </a:p>
          <a:p>
            <a:pPr>
              <a:spcAft>
                <a:spcPts val="200"/>
              </a:spcAft>
            </a:pPr>
            <a:r>
              <a:rPr lang="ru-RU" sz="1300" b="1" dirty="0">
                <a:solidFill>
                  <a:srgbClr val="00CC99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2. Выяснить, что у кого уже застраховано в обязательном порядке </a:t>
            </a:r>
            <a:r>
              <a:rPr lang="ru-RU" sz="1200" dirty="0">
                <a:latin typeface="Tahoma" pitchFamily="34" charset="0"/>
                <a:ea typeface="Tahoma" pitchFamily="34" charset="0"/>
                <a:cs typeface="Tahoma" pitchFamily="34" charset="0"/>
              </a:rPr>
              <a:t>(ОСАГО? КАСКО? Жизнь из-за полученного крупного кредита?)</a:t>
            </a:r>
          </a:p>
          <a:p>
            <a:pPr>
              <a:spcAft>
                <a:spcPts val="200"/>
              </a:spcAft>
            </a:pPr>
            <a:r>
              <a:rPr lang="ru-RU" sz="1300" b="1" dirty="0">
                <a:solidFill>
                  <a:srgbClr val="00CC99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3. Выяснить, какое страхование предоставляет работодатель </a:t>
            </a:r>
            <a:r>
              <a:rPr lang="ru-RU" sz="12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(ДМС? Пенсионное страхование? Страхование лиц определенных профессий?)</a:t>
            </a:r>
          </a:p>
          <a:p>
            <a:pPr>
              <a:spcAft>
                <a:spcPts val="200"/>
              </a:spcAft>
            </a:pPr>
            <a:r>
              <a:rPr lang="ru-RU" sz="1300" b="1" dirty="0">
                <a:solidFill>
                  <a:srgbClr val="00CC99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4. Выяснить, возможно ли в выбранной негосударственной медицинской организации обслуживаться по полису ОМС</a:t>
            </a:r>
          </a:p>
          <a:p>
            <a:pPr>
              <a:spcAft>
                <a:spcPts val="200"/>
              </a:spcAft>
            </a:pPr>
            <a:r>
              <a:rPr lang="ru-RU" sz="1300" b="1" dirty="0">
                <a:solidFill>
                  <a:srgbClr val="00CC99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5. Составить набор значимых параметров:</a:t>
            </a:r>
          </a:p>
          <a:p>
            <a:pPr marL="285750" indent="-285750">
              <a:spcAft>
                <a:spcPts val="200"/>
              </a:spcAft>
              <a:buFont typeface="Arial" panose="020B0604020202020204" pitchFamily="34" charset="0"/>
              <a:buChar char="•"/>
            </a:pPr>
            <a:r>
              <a:rPr lang="ru-RU" sz="12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Возраст «кормильцев» (влияет на целесообразность накопительного страхования)</a:t>
            </a:r>
          </a:p>
          <a:p>
            <a:pPr marL="285750" indent="-285750">
              <a:spcAft>
                <a:spcPts val="200"/>
              </a:spcAft>
              <a:buFont typeface="Arial" panose="020B0604020202020204" pitchFamily="34" charset="0"/>
              <a:buChar char="•"/>
            </a:pPr>
            <a:r>
              <a:rPr lang="ru-RU" sz="12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Уровень доходов «кормильцев» (годовой), желательно страховаться так, чтобы  при наступлении страхового случая получить 3-5 годовых доходов «кормильца»</a:t>
            </a:r>
          </a:p>
          <a:p>
            <a:pPr marL="285750" indent="-285750">
              <a:spcAft>
                <a:spcPts val="200"/>
              </a:spcAft>
              <a:buFont typeface="Arial" panose="020B0604020202020204" pitchFamily="34" charset="0"/>
              <a:buChar char="•"/>
            </a:pPr>
            <a:r>
              <a:rPr lang="ru-RU" sz="12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Наличие собственных детей  (их необходимо обеспечивать средствами, вероятно, платить за образование)</a:t>
            </a:r>
          </a:p>
          <a:p>
            <a:pPr marL="285750" indent="-285750">
              <a:spcAft>
                <a:spcPts val="200"/>
              </a:spcAft>
              <a:buFont typeface="Arial" panose="020B0604020202020204" pitchFamily="34" charset="0"/>
              <a:buChar char="•"/>
            </a:pPr>
            <a:r>
              <a:rPr lang="ru-RU" sz="12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Наличие престарелых членов семьи (потенциальные иждивенцы)</a:t>
            </a:r>
          </a:p>
          <a:p>
            <a:pPr>
              <a:spcAft>
                <a:spcPts val="200"/>
              </a:spcAft>
            </a:pPr>
            <a:r>
              <a:rPr lang="ru-RU" sz="1300" b="1" dirty="0">
                <a:solidFill>
                  <a:srgbClr val="00CC99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6. Определить, каковы потенциальные риски, от которых страховой защиты еще нет</a:t>
            </a:r>
            <a:r>
              <a:rPr lang="en-US" sz="1300" b="1" dirty="0">
                <a:solidFill>
                  <a:srgbClr val="00CC99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                 </a:t>
            </a:r>
            <a:r>
              <a:rPr lang="ru-RU" sz="1300" b="1" dirty="0">
                <a:solidFill>
                  <a:srgbClr val="00CC99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</a:p>
          <a:p>
            <a:pPr>
              <a:spcAft>
                <a:spcPts val="200"/>
              </a:spcAft>
            </a:pPr>
            <a:r>
              <a:rPr lang="ru-RU" sz="12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(например, смерть, инвалидность, потеря трудоспособности – особенно при условии наличия иждивенцев,  повреждение автомобиля , утрата жилья,  урожай / многолетние насаждений / животные) </a:t>
            </a:r>
          </a:p>
          <a:p>
            <a:pPr>
              <a:spcAft>
                <a:spcPts val="200"/>
              </a:spcAft>
            </a:pPr>
            <a:r>
              <a:rPr lang="ru-RU" sz="1300" b="1" dirty="0">
                <a:solidFill>
                  <a:srgbClr val="00CC99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7. Оценить целесообразность накопительного страхования  </a:t>
            </a:r>
          </a:p>
          <a:p>
            <a:pPr>
              <a:spcAft>
                <a:spcPts val="200"/>
              </a:spcAft>
            </a:pPr>
            <a:r>
              <a:rPr lang="ru-RU" sz="12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(исходя из желаемого уровня дополнительной пенсии, размера необходимых выплат с учетом возраста, оставшегося до пенсии, и альтернативных  накопительному страхованию способов получения доходов на пенсии )</a:t>
            </a:r>
          </a:p>
          <a:p>
            <a:pPr>
              <a:spcAft>
                <a:spcPts val="200"/>
              </a:spcAft>
            </a:pPr>
            <a:r>
              <a:rPr lang="ru-RU" sz="1300" b="1" dirty="0">
                <a:solidFill>
                  <a:srgbClr val="00CC99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8. Выбрать желаемую комбинацию приобретаемых страховых  услуг  </a:t>
            </a:r>
          </a:p>
          <a:p>
            <a:pPr>
              <a:spcAft>
                <a:spcPts val="200"/>
              </a:spcAft>
            </a:pPr>
            <a:r>
              <a:rPr lang="ru-RU" sz="12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(исходя из рисков, желаемого уровня дополнительной пенсии, размера необходимых выплат с учетом возраста, оставшегося до пенсии, и альтернативных  накопительному страхованию способов получения доходов на пенсии )</a:t>
            </a:r>
          </a:p>
          <a:p>
            <a:pPr>
              <a:spcAft>
                <a:spcPts val="200"/>
              </a:spcAft>
            </a:pPr>
            <a:r>
              <a:rPr lang="ru-RU" sz="1300" b="1" dirty="0">
                <a:solidFill>
                  <a:srgbClr val="00CC99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9. Обратиться в страховую компанию (к страховому агенту) для приобретения страховых полисов</a:t>
            </a:r>
            <a:endParaRPr lang="ru-RU" sz="1300" b="1" dirty="0">
              <a:solidFill>
                <a:srgbClr val="00CC99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C:\Users\UserOK\Desktop\4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7463"/>
            <a:ext cx="9143999" cy="6840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159148"/>
            <a:ext cx="8657458" cy="397644"/>
          </a:xfrm>
        </p:spPr>
        <p:txBody>
          <a:bodyPr/>
          <a:lstStyle/>
          <a:p>
            <a:pPr algn="l"/>
            <a:r>
              <a:rPr lang="ru-RU" dirty="0" smtClean="0"/>
              <a:t>Как выбрать страховую компанию и агента</a:t>
            </a:r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3131840" y="2564904"/>
            <a:ext cx="576064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Главный вопрос – как компании работают при наступлении страхового случая и выплачивают страховое возмещение: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личный опыт;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мнение </a:t>
            </a:r>
            <a:r>
              <a:rPr lang="ru-RU" sz="1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знакомых;</a:t>
            </a:r>
            <a:endParaRPr lang="ru-RU" sz="14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отзывы в Интернете</a:t>
            </a:r>
          </a:p>
          <a:p>
            <a:endParaRPr lang="ru-RU" sz="14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611560" y="1700808"/>
            <a:ext cx="2160240" cy="720080"/>
          </a:xfrm>
          <a:prstGeom prst="roundRect">
            <a:avLst/>
          </a:prstGeom>
          <a:solidFill>
            <a:srgbClr val="00CC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Надежность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611560" y="2924944"/>
            <a:ext cx="2160240" cy="720080"/>
          </a:xfrm>
          <a:prstGeom prst="roundRect">
            <a:avLst/>
          </a:prstGeom>
          <a:solidFill>
            <a:srgbClr val="EB5A5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Сервис</a:t>
            </a:r>
            <a:endParaRPr lang="ru-RU" b="1" dirty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611560" y="4221088"/>
            <a:ext cx="2160240" cy="720080"/>
          </a:xfrm>
          <a:prstGeom prst="roundRect">
            <a:avLst/>
          </a:prstGeom>
          <a:solidFill>
            <a:srgbClr val="5785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Цена</a:t>
            </a:r>
            <a:endParaRPr lang="ru-RU" b="1" dirty="0"/>
          </a:p>
        </p:txBody>
      </p:sp>
      <p:sp>
        <p:nvSpPr>
          <p:cNvPr id="7" name="TextBox 6"/>
          <p:cNvSpPr txBox="1"/>
          <p:nvPr/>
        </p:nvSpPr>
        <p:spPr>
          <a:xfrm>
            <a:off x="3131840" y="1628800"/>
            <a:ext cx="483548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Изучить рейтинги страховых компаний, выбрать НЕСКОЛЬКО крупных, с большим уставным капиталом, диверсифицированным страховым портфелем, давно работающих на рынке и представленных в крае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131840" y="3789040"/>
            <a:ext cx="590465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Самостоятельно сравнить тарифы страховых компаний (например, по информации с сайта компании) СЛОЖНО, многое рассчитывается индивидуально</a:t>
            </a:r>
          </a:p>
          <a:p>
            <a:r>
              <a:rPr lang="ru-RU" sz="1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Целесообразно обратиться в несколько компаний (или к агенту) с просьбой рассчитать тарифы для вашей ситуации (с учетом размера страховых выплат, возможных скидок)</a:t>
            </a: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251520" y="5229200"/>
            <a:ext cx="8657458" cy="1280911"/>
          </a:xfrm>
          <a:prstGeom prst="roundRect">
            <a:avLst/>
          </a:prstGeom>
          <a:noFill/>
          <a:ln>
            <a:solidFill>
              <a:srgbClr val="00CC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rgbClr val="00CC99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ВЗАИМОДЕЙСТВИЕ С АГЕНТОМ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400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Проверить документы агента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400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Задать ему все интересующие вопросы по продукту (включая вопрос об опыте и  надежности компании, вероятности  получения страховой выплаты)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400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Проверить полисы (оригиналы, не подделка)</a:t>
            </a:r>
            <a:endParaRPr lang="ru-RU" sz="1400" dirty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738277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UserOK\Desktop\4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7463"/>
            <a:ext cx="9143999" cy="6840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196752"/>
            <a:ext cx="8445624" cy="648072"/>
          </a:xfrm>
        </p:spPr>
        <p:txBody>
          <a:bodyPr>
            <a:noAutofit/>
          </a:bodyPr>
          <a:lstStyle/>
          <a:p>
            <a:pPr algn="l"/>
            <a:r>
              <a:rPr lang="ru-RU" dirty="0" smtClean="0"/>
              <a:t>Выбор страховщика для сельскохозяйственного страхования и дальнейшие действия агрария</a:t>
            </a:r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611560" y="2132856"/>
            <a:ext cx="7848872" cy="42114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spcAft>
                <a:spcPts val="200"/>
              </a:spcAft>
              <a:buAutoNum type="arabicPeriod"/>
            </a:pPr>
            <a:r>
              <a:rPr lang="ru-RU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Решите, какое именно страхование интересует, с государственной поддержкой, «обычное» или оба варианта</a:t>
            </a:r>
          </a:p>
          <a:p>
            <a:pPr marL="342900" indent="-342900">
              <a:spcAft>
                <a:spcPts val="200"/>
              </a:spcAft>
              <a:buFontTx/>
              <a:buAutoNum type="arabicPeriod"/>
            </a:pPr>
            <a:r>
              <a:rPr lang="ru-RU" sz="1500" dirty="0">
                <a:solidFill>
                  <a:srgbClr val="00CC99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Если вам нужно</a:t>
            </a:r>
            <a:r>
              <a:rPr lang="en-US" sz="1500" dirty="0">
                <a:solidFill>
                  <a:srgbClr val="00CC99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ru-RU" sz="1500" dirty="0">
                <a:solidFill>
                  <a:srgbClr val="00CC99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страхование с государственной поддержкой, то на сайте Национального союза </a:t>
            </a:r>
            <a:r>
              <a:rPr lang="ru-RU" sz="1500" dirty="0" err="1">
                <a:solidFill>
                  <a:srgbClr val="00CC99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агростраховщиков</a:t>
            </a:r>
            <a:r>
              <a:rPr lang="ru-RU" sz="1500" dirty="0">
                <a:solidFill>
                  <a:srgbClr val="00CC99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(</a:t>
            </a:r>
            <a:r>
              <a:rPr lang="en-US" sz="1500" b="1" dirty="0">
                <a:solidFill>
                  <a:srgbClr val="00CC99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www.naai.ru</a:t>
            </a:r>
            <a:r>
              <a:rPr lang="ru-RU" sz="1500" b="1" dirty="0">
                <a:solidFill>
                  <a:srgbClr val="00CC99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)</a:t>
            </a:r>
            <a:r>
              <a:rPr lang="en-US" sz="1500" dirty="0">
                <a:solidFill>
                  <a:srgbClr val="00CC99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ru-RU" sz="1500" dirty="0">
                <a:solidFill>
                  <a:srgbClr val="00CC99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определите актуальный состав  страховых компаний-членов НСА</a:t>
            </a:r>
          </a:p>
          <a:p>
            <a:pPr marL="342900" indent="-342900">
              <a:spcAft>
                <a:spcPts val="200"/>
              </a:spcAft>
              <a:buFontTx/>
              <a:buAutoNum type="arabicPeriod"/>
            </a:pPr>
            <a:r>
              <a:rPr lang="ru-RU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Выберите из всех известных страховых компаний либо из списка с сайта НСА самые крупные компании, с прозрачной отчетностью, с хорошими отзывами, представленные в крае, со стабильными объемами выплат по </a:t>
            </a:r>
            <a:r>
              <a:rPr lang="ru-RU" sz="1600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агрострахованию</a:t>
            </a:r>
            <a:r>
              <a:rPr lang="ru-RU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(использовать Интернет, советы знакомых)</a:t>
            </a:r>
          </a:p>
          <a:p>
            <a:pPr marL="342900" indent="-342900">
              <a:spcAft>
                <a:spcPts val="200"/>
              </a:spcAft>
              <a:buFontTx/>
              <a:buAutoNum type="arabicPeriod"/>
            </a:pPr>
            <a:r>
              <a:rPr lang="ru-RU" sz="1500" dirty="0">
                <a:solidFill>
                  <a:srgbClr val="00CC99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Относитесь с осторожностью к страховым компаниям, у которых:</a:t>
            </a:r>
          </a:p>
          <a:p>
            <a:pPr marL="628650" indent="-285750">
              <a:spcAft>
                <a:spcPts val="200"/>
              </a:spcAft>
              <a:buFont typeface="Arial" panose="020B0604020202020204" pitchFamily="34" charset="0"/>
              <a:buChar char="•"/>
            </a:pPr>
            <a:r>
              <a:rPr lang="ru-RU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Полис можно приобрести очень быстро («за час»)</a:t>
            </a:r>
          </a:p>
          <a:p>
            <a:pPr marL="628650" indent="-285750">
              <a:spcAft>
                <a:spcPts val="200"/>
              </a:spcAft>
              <a:buFont typeface="Arial" panose="020B0604020202020204" pitchFamily="34" charset="0"/>
              <a:buChar char="•"/>
            </a:pPr>
            <a:r>
              <a:rPr lang="ru-RU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Преобладают положительные, избыточно  хвалебные отзывы, а отрицательных отзывов нет </a:t>
            </a:r>
          </a:p>
          <a:p>
            <a:pPr marL="342900" indent="-342900">
              <a:spcAft>
                <a:spcPts val="200"/>
              </a:spcAft>
            </a:pPr>
            <a:r>
              <a:rPr lang="ru-RU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5. </a:t>
            </a:r>
            <a:r>
              <a:rPr lang="ru-RU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 Внимательно </a:t>
            </a:r>
            <a:r>
              <a:rPr lang="ru-RU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изучите порядок действий при наступлении страхового случая</a:t>
            </a:r>
          </a:p>
          <a:p>
            <a:pPr>
              <a:spcAft>
                <a:spcPts val="200"/>
              </a:spcAft>
            </a:pPr>
            <a:r>
              <a:rPr lang="ru-RU" sz="1500" dirty="0">
                <a:solidFill>
                  <a:srgbClr val="00CC99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6. </a:t>
            </a:r>
            <a:r>
              <a:rPr lang="ru-RU" sz="1500" dirty="0" smtClean="0">
                <a:solidFill>
                  <a:srgbClr val="00CC99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Даже </a:t>
            </a:r>
            <a:r>
              <a:rPr lang="ru-RU" sz="1500" dirty="0">
                <a:solidFill>
                  <a:srgbClr val="00CC99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после оформления полиса продолжайте заботиться об урожае, многолетних насаждениях, сельскохозяйственных животных</a:t>
            </a:r>
            <a:endParaRPr lang="ru-RU" sz="1500" dirty="0">
              <a:solidFill>
                <a:srgbClr val="00CC99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UserOK\Desktop\4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7463"/>
            <a:ext cx="9143999" cy="6840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124744"/>
            <a:ext cx="8445624" cy="432048"/>
          </a:xfrm>
        </p:spPr>
        <p:txBody>
          <a:bodyPr/>
          <a:lstStyle/>
          <a:p>
            <a:pPr algn="l"/>
            <a:r>
              <a:rPr lang="ru-RU" dirty="0" smtClean="0"/>
              <a:t>Некоторые Практические хитрости</a:t>
            </a:r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323528" y="1916832"/>
            <a:ext cx="8424936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6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Дешевле покупать все полисы у одного страховщика (больше скидок, получается на 5-30 % дешевле)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600" dirty="0" smtClean="0">
                <a:solidFill>
                  <a:srgbClr val="5785B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Лучше, если полисы ДМС предоставляет работодатель (приобретение сразу нескольких полисов обходится дешевле)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6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Если есть сомнения в надежности страховой компании и ее уровне сервиса, лучше выбрать вариант уплаты страховых взносов по этапам (это позволит в случае ухудшения работы выбранной компании сменить страховщика)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600" dirty="0" smtClean="0">
                <a:solidFill>
                  <a:srgbClr val="5785B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При страховании от несчастного случая лучше сразу оформить полис на длительный срок (а не на год): это позволит зафиксировать размер взносов на весь срок договора и не проходить ежегодно </a:t>
            </a:r>
            <a:r>
              <a:rPr lang="ru-RU" sz="1600" dirty="0" err="1" smtClean="0">
                <a:solidFill>
                  <a:srgbClr val="5785B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медобследование</a:t>
            </a:r>
            <a:endParaRPr lang="ru-RU" sz="1600" dirty="0" smtClean="0">
              <a:solidFill>
                <a:srgbClr val="5785B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6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При страховании жизни и здоровья необходимо честно заполнять сведения о состоянии здоровья застрахованного, не скрывать заболевания и травмы (иначе могут отказать в выплатах, ссылаясь на сообщение клиентом ложных сведений)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600" dirty="0" smtClean="0">
                <a:solidFill>
                  <a:srgbClr val="5785B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Для экономии на страховых взносах можно ввести в договор франшизу (мелкие убытки покрывает сам гражданин), это дает существенную скидку в тарифе</a:t>
            </a:r>
            <a:endParaRPr lang="ru-RU" sz="1600" dirty="0">
              <a:solidFill>
                <a:srgbClr val="5785B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:\Users\UserOK\Desktop\4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17463"/>
            <a:ext cx="9143999" cy="6840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124744"/>
            <a:ext cx="8373616" cy="432048"/>
          </a:xfrm>
        </p:spPr>
        <p:txBody>
          <a:bodyPr/>
          <a:lstStyle/>
          <a:p>
            <a:pPr algn="l"/>
            <a:r>
              <a:rPr lang="ru-RU" dirty="0" smtClean="0"/>
              <a:t>страхование : нужно или нет?</a:t>
            </a:r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683568" y="1700808"/>
            <a:ext cx="4176464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Современные риски:</a:t>
            </a:r>
          </a:p>
          <a:p>
            <a:r>
              <a:rPr lang="ru-RU" b="1" dirty="0" smtClean="0">
                <a:solidFill>
                  <a:srgbClr val="00CC99"/>
                </a:solidFill>
              </a:rPr>
              <a:t>1. Касающиеся лично человека: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/>
              <a:t> Тяжелая болезнь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/>
              <a:t> Утрата трудоспособности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/>
              <a:t> Достижение определенного возраста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/>
              <a:t> Старость 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/>
              <a:t> Смерть </a:t>
            </a:r>
          </a:p>
          <a:p>
            <a:endParaRPr lang="ru-RU" dirty="0" smtClean="0"/>
          </a:p>
          <a:p>
            <a:r>
              <a:rPr lang="ru-RU" b="1" dirty="0" smtClean="0">
                <a:solidFill>
                  <a:srgbClr val="00CC99"/>
                </a:solidFill>
              </a:rPr>
              <a:t>2. Касающиеся имущества 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/>
              <a:t> Повреждение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/>
              <a:t> Уничтожение / утрата</a:t>
            </a:r>
          </a:p>
          <a:p>
            <a:endParaRPr lang="ru-RU" dirty="0" smtClean="0"/>
          </a:p>
          <a:p>
            <a:r>
              <a:rPr lang="ru-RU" b="1" dirty="0" smtClean="0">
                <a:solidFill>
                  <a:srgbClr val="00CC99"/>
                </a:solidFill>
              </a:rPr>
              <a:t>3. Касающиеся последствий своих действий для других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/>
              <a:t> Попали в автомобильную аварию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/>
              <a:t> В многоквартирном доме залили соседей снизу</a:t>
            </a:r>
            <a:endParaRPr lang="ru-RU" dirty="0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5292080" y="2348880"/>
            <a:ext cx="3528392" cy="1224136"/>
          </a:xfrm>
          <a:prstGeom prst="roundRect">
            <a:avLst/>
          </a:prstGeom>
          <a:solidFill>
            <a:srgbClr val="E8F9ED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Часть перечисленных рисков может не наступить никогда, а часть, скорее всего, наступит </a:t>
            </a: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5292080" y="4149080"/>
            <a:ext cx="3600400" cy="2232248"/>
          </a:xfrm>
          <a:prstGeom prst="roundRect">
            <a:avLst/>
          </a:prstGeom>
          <a:solidFill>
            <a:srgbClr val="F8DFBE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Страхование подразделяют на: </a:t>
            </a:r>
          </a:p>
          <a:p>
            <a:pPr algn="ctr">
              <a:buFont typeface="Arial" pitchFamily="34" charset="0"/>
              <a:buChar char="•"/>
            </a:pPr>
            <a:r>
              <a:rPr lang="ru-RU" sz="1600" b="1" dirty="0" smtClean="0">
                <a:solidFill>
                  <a:schemeClr val="tx1"/>
                </a:solidFill>
              </a:rPr>
              <a:t>«рисковое» </a:t>
            </a:r>
            <a:r>
              <a:rPr lang="ru-RU" sz="1600" dirty="0" smtClean="0">
                <a:solidFill>
                  <a:schemeClr val="tx1"/>
                </a:solidFill>
              </a:rPr>
              <a:t>– помощь, если произошла неприятность</a:t>
            </a:r>
          </a:p>
          <a:p>
            <a:pPr algn="ctr">
              <a:buFont typeface="Arial" pitchFamily="34" charset="0"/>
              <a:buChar char="•"/>
            </a:pPr>
            <a:r>
              <a:rPr lang="ru-RU" sz="1600" dirty="0" smtClean="0">
                <a:solidFill>
                  <a:schemeClr val="tx1"/>
                </a:solidFill>
              </a:rPr>
              <a:t> </a:t>
            </a:r>
            <a:r>
              <a:rPr lang="ru-RU" sz="1600" b="1" dirty="0" smtClean="0">
                <a:solidFill>
                  <a:schemeClr val="tx1"/>
                </a:solidFill>
              </a:rPr>
              <a:t>«накопительное» </a:t>
            </a:r>
            <a:r>
              <a:rPr lang="ru-RU" sz="1600" dirty="0" smtClean="0">
                <a:solidFill>
                  <a:schemeClr val="tx1"/>
                </a:solidFill>
              </a:rPr>
              <a:t>– как способ накопить (например, дополнительную пенсию на старость)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2" descr="C:\Users\UserOK\Desktop\4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44847"/>
            <a:ext cx="9143999" cy="6840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124744"/>
            <a:ext cx="8445624" cy="432048"/>
          </a:xfrm>
        </p:spPr>
        <p:txBody>
          <a:bodyPr/>
          <a:lstStyle/>
          <a:p>
            <a:pPr algn="l"/>
            <a:r>
              <a:rPr lang="ru-RU" dirty="0" smtClean="0"/>
              <a:t>Добровольное и обязательное страхование</a:t>
            </a:r>
            <a:endParaRPr lang="ru-RU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395536" y="1628800"/>
            <a:ext cx="2736304" cy="432048"/>
          </a:xfrm>
          <a:prstGeom prst="roundRect">
            <a:avLst/>
          </a:prstGeom>
          <a:solidFill>
            <a:srgbClr val="5785B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Добровольное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5868144" y="1628800"/>
            <a:ext cx="2808312" cy="432048"/>
          </a:xfrm>
          <a:prstGeom prst="roundRect">
            <a:avLst/>
          </a:prstGeom>
          <a:solidFill>
            <a:srgbClr val="EB5A58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Обязательное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95536" y="2276872"/>
            <a:ext cx="3960440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ru-RU" sz="1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Осуществляется по собственному решению лица</a:t>
            </a:r>
          </a:p>
          <a:p>
            <a:pPr>
              <a:buFont typeface="Arial" pitchFamily="34" charset="0"/>
              <a:buChar char="•"/>
            </a:pPr>
            <a:r>
              <a:rPr lang="ru-RU" sz="1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Параметры страхования (размер взносов, премий и т.п.) определяется в законодательстве</a:t>
            </a:r>
            <a:endParaRPr lang="ru-RU" sz="14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788024" y="2276872"/>
            <a:ext cx="4104456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Установлено в законодательстве:</a:t>
            </a:r>
          </a:p>
          <a:p>
            <a:pPr>
              <a:buFontTx/>
              <a:buChar char="-"/>
            </a:pPr>
            <a:r>
              <a:rPr lang="ru-RU" sz="1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за чей счет (кто страхователь);</a:t>
            </a:r>
          </a:p>
          <a:p>
            <a:pPr>
              <a:buFontTx/>
              <a:buChar char="-"/>
            </a:pPr>
            <a:r>
              <a:rPr lang="ru-RU" sz="14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ru-RU" sz="1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страховые случаи;</a:t>
            </a:r>
          </a:p>
          <a:p>
            <a:pPr>
              <a:buFontTx/>
              <a:buChar char="-"/>
            </a:pPr>
            <a:r>
              <a:rPr lang="ru-RU" sz="14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ru-RU" sz="1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размер страховой премии;</a:t>
            </a:r>
          </a:p>
          <a:p>
            <a:pPr>
              <a:buFontTx/>
              <a:buChar char="-"/>
            </a:pPr>
            <a:r>
              <a:rPr lang="ru-RU" sz="14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ru-RU" sz="1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размер (порядок определения) страхового тарифа</a:t>
            </a:r>
          </a:p>
          <a:p>
            <a:pPr>
              <a:buFontTx/>
              <a:buChar char="-"/>
            </a:pPr>
            <a:r>
              <a:rPr lang="ru-RU" sz="14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ru-RU" sz="1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последствия  отказа от страхования</a:t>
            </a:r>
            <a:endParaRPr lang="ru-RU" sz="14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788024" y="3831431"/>
            <a:ext cx="41044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Tx/>
              <a:buChar char="-"/>
            </a:pPr>
            <a:r>
              <a:rPr lang="ru-RU" sz="1200" dirty="0" smtClean="0">
                <a:solidFill>
                  <a:srgbClr val="EB5A58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ОСАГО</a:t>
            </a:r>
          </a:p>
          <a:p>
            <a:pPr>
              <a:buFontTx/>
              <a:buChar char="-"/>
            </a:pPr>
            <a:r>
              <a:rPr lang="ru-RU" sz="1200" dirty="0" smtClean="0">
                <a:solidFill>
                  <a:srgbClr val="FF505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страхование ответственности аудитора, оценщика</a:t>
            </a:r>
            <a:endParaRPr lang="ru-RU" sz="1200" dirty="0">
              <a:solidFill>
                <a:srgbClr val="FF505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2771800" y="4437112"/>
            <a:ext cx="3384376" cy="720080"/>
          </a:xfrm>
          <a:prstGeom prst="roundRect">
            <a:avLst/>
          </a:prstGeom>
          <a:solidFill>
            <a:srgbClr val="00CC99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</a:pPr>
            <a:r>
              <a:rPr lang="ru-RU" b="1" dirty="0" smtClean="0">
                <a:solidFill>
                  <a:schemeClr val="bg1"/>
                </a:solidFill>
              </a:rPr>
              <a:t>Не обязательное, но без него  трудно обойтись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51520" y="5246529"/>
            <a:ext cx="88924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ru-RU" sz="1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По законодательству не обязательно (т.е. добровольное)</a:t>
            </a:r>
          </a:p>
          <a:p>
            <a:pPr>
              <a:buFont typeface="Arial" pitchFamily="34" charset="0"/>
              <a:buChar char="•"/>
            </a:pPr>
            <a:r>
              <a:rPr lang="ru-RU" sz="1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Приобретение  полиса является условием получения других услуг (предоставления скидки) </a:t>
            </a:r>
            <a:endParaRPr lang="ru-RU" sz="14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4572000" y="2204864"/>
            <a:ext cx="4320480" cy="2160240"/>
          </a:xfrm>
          <a:prstGeom prst="roundRect">
            <a:avLst/>
          </a:prstGeom>
          <a:noFill/>
          <a:ln>
            <a:solidFill>
              <a:srgbClr val="EB5A5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251520" y="2204864"/>
            <a:ext cx="4104456" cy="2160240"/>
          </a:xfrm>
          <a:prstGeom prst="round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363191" y="5733256"/>
            <a:ext cx="74168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Tx/>
              <a:buChar char="-"/>
            </a:pPr>
            <a:r>
              <a:rPr lang="ru-RU" sz="1200" dirty="0" smtClean="0">
                <a:solidFill>
                  <a:srgbClr val="00CC99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страхование жизни заемщика  по банковскому кредиту на покупку автомобиля, машины</a:t>
            </a:r>
          </a:p>
          <a:p>
            <a:pPr>
              <a:buFontTx/>
              <a:buChar char="-"/>
            </a:pPr>
            <a:r>
              <a:rPr lang="ru-RU" sz="1200" dirty="0" smtClean="0">
                <a:solidFill>
                  <a:srgbClr val="00CC99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страхование имущества, приобретаемого за счет кредита</a:t>
            </a:r>
          </a:p>
          <a:p>
            <a:pPr>
              <a:buFontTx/>
              <a:buChar char="-"/>
            </a:pPr>
            <a:r>
              <a:rPr lang="ru-RU" sz="1200" dirty="0" smtClean="0">
                <a:solidFill>
                  <a:srgbClr val="00CC99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страхование при поездках в опасные районы, в отдельные страны</a:t>
            </a:r>
            <a:endParaRPr lang="ru-RU" sz="1200" dirty="0">
              <a:solidFill>
                <a:srgbClr val="00CC99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95536" y="3501008"/>
            <a:ext cx="37444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Tx/>
              <a:buChar char="-"/>
            </a:pPr>
            <a:r>
              <a:rPr lang="ru-RU" sz="1200" dirty="0" smtClean="0">
                <a:solidFill>
                  <a:srgbClr val="00B0F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добровольное страхование жизни</a:t>
            </a:r>
          </a:p>
          <a:p>
            <a:pPr>
              <a:buFontTx/>
              <a:buChar char="-"/>
            </a:pPr>
            <a:r>
              <a:rPr lang="ru-RU" sz="1200" dirty="0" smtClean="0">
                <a:solidFill>
                  <a:srgbClr val="00B0F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добровольное страхование имущества</a:t>
            </a:r>
          </a:p>
          <a:p>
            <a:pPr>
              <a:buFontTx/>
              <a:buChar char="-"/>
            </a:pPr>
            <a:r>
              <a:rPr lang="ru-RU" sz="1200" dirty="0" smtClean="0">
                <a:solidFill>
                  <a:srgbClr val="00B0F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добровольное медицинское страхование</a:t>
            </a:r>
            <a:endParaRPr lang="ru-RU" sz="1200" dirty="0">
              <a:solidFill>
                <a:srgbClr val="00B0F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251520" y="5229200"/>
            <a:ext cx="8784976" cy="1224136"/>
          </a:xfrm>
          <a:prstGeom prst="roundRect">
            <a:avLst/>
          </a:prstGeom>
          <a:noFill/>
          <a:ln>
            <a:solidFill>
              <a:srgbClr val="00CC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UserOK\Desktop\4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17463"/>
            <a:ext cx="9143999" cy="6840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124744"/>
            <a:ext cx="8517632" cy="432048"/>
          </a:xfrm>
        </p:spPr>
        <p:txBody>
          <a:bodyPr/>
          <a:lstStyle/>
          <a:p>
            <a:pPr algn="l"/>
            <a:r>
              <a:rPr lang="ru-RU" dirty="0" smtClean="0"/>
              <a:t>Почему россияне  мало страхуются добровольно?</a:t>
            </a:r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05950719"/>
              </p:ext>
            </p:extLst>
          </p:nvPr>
        </p:nvGraphicFramePr>
        <p:xfrm>
          <a:off x="323528" y="1628800"/>
          <a:ext cx="8424936" cy="4937760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3816424"/>
                <a:gridCol w="4608512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Возможные</a:t>
                      </a:r>
                      <a:r>
                        <a:rPr lang="ru-RU" sz="1600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причины отказа от страхования</a:t>
                      </a:r>
                      <a:endParaRPr lang="ru-RU" sz="16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solidFill>
                      <a:srgbClr val="3399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Комментарии и возражения</a:t>
                      </a:r>
                      <a:endParaRPr lang="ru-RU" sz="16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solidFill>
                      <a:srgbClr val="339966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Со мной ничего плохого не случится,</a:t>
                      </a:r>
                      <a:r>
                        <a:rPr lang="ru-RU" sz="1600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не буду об этом думать</a:t>
                      </a:r>
                      <a:endParaRPr lang="ru-RU" sz="16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Никогда нельзя быть уверенным в том, что будет завтра </a:t>
                      </a:r>
                      <a:r>
                        <a:rPr lang="ru-RU" sz="1600" i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(ежегодно</a:t>
                      </a:r>
                      <a:r>
                        <a:rPr lang="ru-RU" sz="1600" i="0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от несчастных случаев погибают около 350 тыс.чел., </a:t>
                      </a:r>
                    </a:p>
                    <a:p>
                      <a:r>
                        <a:rPr lang="ru-RU" sz="1600" i="0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640 тыс.чел.</a:t>
                      </a:r>
                      <a:r>
                        <a:rPr lang="en-US" sz="1600" i="0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ru-RU" sz="1600" i="0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получают травмы)</a:t>
                      </a:r>
                      <a:endParaRPr lang="ru-RU" sz="1600" i="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У меня нет лишних денег, чтобы тратить их на страховку</a:t>
                      </a:r>
                      <a:endParaRPr lang="ru-RU" sz="16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Страховые взносы не очень значительны</a:t>
                      </a:r>
                      <a:endParaRPr lang="ru-RU" sz="16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Кажется,</a:t>
                      </a:r>
                      <a:r>
                        <a:rPr lang="ru-RU" sz="1600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что при продаже полиса мне навязывают что-то ненужное; самому сложно разобраться, а объясняют непонятно</a:t>
                      </a:r>
                      <a:endParaRPr lang="ru-RU" sz="16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Действительно, разобраться самому бывает</a:t>
                      </a:r>
                      <a:r>
                        <a:rPr lang="ru-RU" sz="1600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сложно, и агенту довольно просто ввести человека в заблуждение</a:t>
                      </a:r>
                      <a:endParaRPr lang="ru-RU" sz="16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Если что и случится,</a:t>
                      </a:r>
                      <a:r>
                        <a:rPr lang="ru-RU" sz="1600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то выплата страховки мне не поможет</a:t>
                      </a:r>
                      <a:endParaRPr lang="ru-RU" sz="16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Это зависит от условий</a:t>
                      </a:r>
                      <a:r>
                        <a:rPr lang="ru-RU" sz="1600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договора страхования. Страховая выплата может быть существенной</a:t>
                      </a:r>
                      <a:endParaRPr lang="ru-RU" sz="16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Страховую выплату </a:t>
                      </a:r>
                      <a:r>
                        <a:rPr lang="ru-RU" sz="1600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получить очень трудно</a:t>
                      </a:r>
                      <a:endParaRPr lang="ru-RU" sz="16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Да, для получения страховой выплаты нужно приложить определенные</a:t>
                      </a:r>
                      <a:r>
                        <a:rPr lang="ru-RU" sz="1600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усилия. </a:t>
                      </a:r>
                    </a:p>
                    <a:p>
                      <a:r>
                        <a:rPr lang="ru-RU" sz="1600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Нужно внимательно читать договор, соблюдать процедуры и формы документов</a:t>
                      </a:r>
                      <a:endParaRPr lang="ru-RU" sz="16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2" descr="C:\Users\UserOK\Desktop\4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17463"/>
            <a:ext cx="9143999" cy="6840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124744"/>
            <a:ext cx="8445624" cy="360040"/>
          </a:xfrm>
        </p:spPr>
        <p:txBody>
          <a:bodyPr>
            <a:normAutofit fontScale="90000"/>
          </a:bodyPr>
          <a:lstStyle/>
          <a:p>
            <a:pPr algn="l"/>
            <a:r>
              <a:rPr lang="ru-RU" dirty="0" smtClean="0"/>
              <a:t>Виды страхования</a:t>
            </a:r>
            <a:endParaRPr lang="ru-RU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1475656" y="2132856"/>
            <a:ext cx="2304256" cy="1080120"/>
          </a:xfrm>
          <a:prstGeom prst="roundRect">
            <a:avLst/>
          </a:prstGeom>
          <a:solidFill>
            <a:srgbClr val="00CC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ЛИЧНОЕ</a:t>
            </a:r>
            <a:endParaRPr lang="ru-RU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5076056" y="2132856"/>
            <a:ext cx="2664296" cy="1080120"/>
          </a:xfrm>
          <a:prstGeom prst="roundRect">
            <a:avLst/>
          </a:prstGeom>
          <a:solidFill>
            <a:srgbClr val="5785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ИМУЩЕСТВЕННОЕ</a:t>
            </a:r>
            <a:endParaRPr lang="ru-RU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3131840" y="4725144"/>
            <a:ext cx="2808312" cy="936104"/>
          </a:xfrm>
          <a:prstGeom prst="roundRect">
            <a:avLst/>
          </a:prstGeom>
          <a:solidFill>
            <a:srgbClr val="EB5A5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ОТВЕТСТВЕННОСТИ</a:t>
            </a:r>
            <a:endParaRPr lang="ru-RU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11560" y="3212976"/>
            <a:ext cx="388843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ru-RU" sz="1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Жизни на  случай смерти</a:t>
            </a:r>
          </a:p>
          <a:p>
            <a:pPr>
              <a:buFont typeface="Arial" pitchFamily="34" charset="0"/>
              <a:buChar char="•"/>
            </a:pPr>
            <a:r>
              <a:rPr lang="ru-RU" sz="1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От несчастных случаев и болезней</a:t>
            </a:r>
          </a:p>
          <a:p>
            <a:pPr>
              <a:buFont typeface="Arial" pitchFamily="34" charset="0"/>
              <a:buChar char="•"/>
            </a:pPr>
            <a:r>
              <a:rPr lang="ru-RU" sz="1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Жизни на случай дожития</a:t>
            </a:r>
          </a:p>
          <a:p>
            <a:pPr>
              <a:buFont typeface="Arial" pitchFamily="34" charset="0"/>
              <a:buChar char="•"/>
            </a:pPr>
            <a:r>
              <a:rPr lang="ru-RU" sz="1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Жизни с условием периодических выплат (пенсионное)</a:t>
            </a:r>
          </a:p>
          <a:p>
            <a:pPr>
              <a:buFont typeface="Arial" pitchFamily="34" charset="0"/>
              <a:buChar char="•"/>
            </a:pPr>
            <a:r>
              <a:rPr lang="ru-RU" sz="1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Медицинское страхование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004048" y="3212976"/>
            <a:ext cx="3594121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ru-RU" sz="1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Транспортных средств (в т.ч. КАСКО) </a:t>
            </a:r>
          </a:p>
          <a:p>
            <a:pPr>
              <a:buFont typeface="Arial" pitchFamily="34" charset="0"/>
              <a:buChar char="•"/>
            </a:pPr>
            <a:r>
              <a:rPr lang="ru-RU" sz="1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Зданий, сооружений, иного имущества</a:t>
            </a:r>
          </a:p>
          <a:p>
            <a:pPr>
              <a:buFont typeface="Arial" pitchFamily="34" charset="0"/>
              <a:buChar char="•"/>
            </a:pPr>
            <a:r>
              <a:rPr lang="ru-RU" sz="1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 Грузов </a:t>
            </a:r>
          </a:p>
          <a:p>
            <a:pPr>
              <a:buFont typeface="Arial" pitchFamily="34" charset="0"/>
              <a:buChar char="•"/>
            </a:pPr>
            <a:r>
              <a:rPr lang="ru-RU" sz="1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Сельскохозяйственное</a:t>
            </a:r>
          </a:p>
          <a:p>
            <a:pPr>
              <a:buFont typeface="Arial" pitchFamily="34" charset="0"/>
              <a:buChar char="•"/>
            </a:pPr>
            <a:r>
              <a:rPr lang="ru-RU" sz="1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Предпринимательских рисков</a:t>
            </a:r>
            <a:endParaRPr lang="ru-RU" sz="14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843808" y="5642664"/>
            <a:ext cx="438642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ru-RU" sz="1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Профессиональной ответственности владельцев транспортных средств (в т.ч. ОСАГО) </a:t>
            </a:r>
          </a:p>
          <a:p>
            <a:pPr>
              <a:buFont typeface="Arial" pitchFamily="34" charset="0"/>
              <a:buChar char="•"/>
            </a:pPr>
            <a:r>
              <a:rPr lang="ru-RU" sz="1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Профессиональной ответственности туроператора, оценщика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2263341"/>
            <a:ext cx="933450" cy="819150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0352" y="2132856"/>
            <a:ext cx="1260827" cy="1065673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8164" y="4653136"/>
            <a:ext cx="1357494" cy="1234976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01535" y="4836008"/>
            <a:ext cx="1028700" cy="714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36069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2" descr="C:\Users\UserOK\Desktop\4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17463"/>
            <a:ext cx="9143999" cy="6840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124744"/>
            <a:ext cx="8517632" cy="360040"/>
          </a:xfrm>
        </p:spPr>
        <p:txBody>
          <a:bodyPr>
            <a:normAutofit fontScale="90000"/>
          </a:bodyPr>
          <a:lstStyle/>
          <a:p>
            <a:pPr algn="l"/>
            <a:r>
              <a:rPr lang="ru-RU" dirty="0" smtClean="0"/>
              <a:t>Страхование жизни и здоровья</a:t>
            </a:r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251520" y="2276872"/>
            <a:ext cx="3240360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solidFill>
                  <a:srgbClr val="EB5A58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Страховой случай: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sz="1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несчастный случай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sz="1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болезнь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sz="1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смерть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004048" y="4293096"/>
            <a:ext cx="3528392" cy="14157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solidFill>
                  <a:srgbClr val="5785B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В каких случаях имеет смысл: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sz="1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способ  накопления денег 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sz="1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способ обеспечить себе выплаты к определенному событию в жизни или возрасту (например, дополнительную пенсию)</a:t>
            </a:r>
            <a:endParaRPr lang="ru-RU" sz="16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331640" y="1700808"/>
            <a:ext cx="1944216" cy="576064"/>
          </a:xfrm>
          <a:prstGeom prst="roundRect">
            <a:avLst/>
          </a:prstGeom>
          <a:solidFill>
            <a:srgbClr val="EB5A58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Рисковое</a:t>
            </a:r>
            <a:endParaRPr lang="ru-RU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6012160" y="1700808"/>
            <a:ext cx="1944216" cy="576064"/>
          </a:xfrm>
          <a:prstGeom prst="roundRect">
            <a:avLst/>
          </a:prstGeom>
          <a:solidFill>
            <a:srgbClr val="5785B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Накопительное</a:t>
            </a:r>
            <a:endParaRPr lang="ru-RU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004048" y="2420888"/>
            <a:ext cx="36004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solidFill>
                  <a:srgbClr val="5785B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Страховой случай: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sz="1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дожитие до определенного возраста, события</a:t>
            </a:r>
            <a:endParaRPr lang="ru-RU" sz="14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51520" y="3861048"/>
            <a:ext cx="4608512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solidFill>
                  <a:srgbClr val="EB5A58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В каких случаях имеет смысл: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sz="1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в семье один кормилец и много иждивенцев (страховать жизнь и здоровье кормильца)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sz="1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работа / отдых сопряжены с риском (альпинист, охранник)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sz="1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есть необходимость пользоваться платными медицинскими услугами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sz="1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банк  требует страховать  жизнь и здоровье  заемщика </a:t>
            </a: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1619672" y="5877272"/>
            <a:ext cx="6480720" cy="864096"/>
          </a:xfrm>
          <a:prstGeom prst="roundRect">
            <a:avLst/>
          </a:prstGeom>
          <a:solidFill>
            <a:srgbClr val="00CC99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Возможна комбинация (рисковое + накопительное):</a:t>
            </a:r>
          </a:p>
          <a:p>
            <a:pPr algn="ctr"/>
            <a:r>
              <a:rPr lang="ru-RU" sz="16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- выплата накопленной суммы по окончанию договора;</a:t>
            </a:r>
            <a:br>
              <a:rPr lang="ru-RU" sz="16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ru-RU" sz="16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- выплата при несчастном случае, инвалидности, смерти</a:t>
            </a:r>
            <a:endParaRPr lang="ru-RU" sz="16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51520" y="3284984"/>
            <a:ext cx="403244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solidFill>
                  <a:srgbClr val="EB5A58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Как получаем страховую выплату: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sz="1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одной суммой 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5004048" y="3284984"/>
            <a:ext cx="4032448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solidFill>
                  <a:srgbClr val="5785B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Как получаем страховую выплату: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sz="1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одной суммой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sz="1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в виде регулярных платежей (например, пенсии)</a:t>
            </a:r>
          </a:p>
        </p:txBody>
      </p:sp>
    </p:spTree>
    <p:extLst>
      <p:ext uri="{BB962C8B-B14F-4D97-AF65-F5344CB8AC3E}">
        <p14:creationId xmlns:p14="http://schemas.microsoft.com/office/powerpoint/2010/main" val="17570624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2" descr="C:\Users\UserOK\Desktop\4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5798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052736"/>
            <a:ext cx="8517632" cy="360040"/>
          </a:xfrm>
        </p:spPr>
        <p:txBody>
          <a:bodyPr>
            <a:normAutofit fontScale="90000"/>
          </a:bodyPr>
          <a:lstStyle/>
          <a:p>
            <a:pPr algn="l"/>
            <a:r>
              <a:rPr lang="ru-RU" dirty="0" smtClean="0"/>
              <a:t>Содержание договора страхования жизни</a:t>
            </a:r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251520" y="1468522"/>
            <a:ext cx="6912768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Существенные условия договора  личного страхования </a:t>
            </a:r>
          </a:p>
          <a:p>
            <a:r>
              <a:rPr lang="ru-RU" sz="14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(п.ст.942  ГК  РФ):</a:t>
            </a:r>
          </a:p>
          <a:p>
            <a:pPr>
              <a:buFont typeface="Arial" pitchFamily="34" charset="0"/>
              <a:buChar char="•"/>
            </a:pPr>
            <a:r>
              <a:rPr lang="ru-RU" sz="1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сведения о застрахованном лице;</a:t>
            </a:r>
          </a:p>
          <a:p>
            <a:pPr>
              <a:buFont typeface="Arial" pitchFamily="34" charset="0"/>
              <a:buChar char="•"/>
            </a:pPr>
            <a:r>
              <a:rPr lang="ru-RU" sz="1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сведения о характере страхового случая (причинение вреда жизни или здоровью, смерть, дожитие до определенного возраста);</a:t>
            </a:r>
          </a:p>
          <a:p>
            <a:pPr>
              <a:buFont typeface="Arial" pitchFamily="34" charset="0"/>
              <a:buChar char="•"/>
            </a:pPr>
            <a:r>
              <a:rPr lang="ru-RU" sz="1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размер страховой суммы (в ее пределах выплачивается возмещение);</a:t>
            </a:r>
          </a:p>
          <a:p>
            <a:pPr>
              <a:buFont typeface="Arial" pitchFamily="34" charset="0"/>
              <a:buChar char="•"/>
            </a:pPr>
            <a:r>
              <a:rPr lang="ru-RU" sz="1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срок действия договора </a:t>
            </a:r>
            <a:endParaRPr lang="ru-RU" sz="14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88032" y="3158966"/>
            <a:ext cx="7524328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Также в договор страхования жизни целесообразно включать</a:t>
            </a:r>
            <a:r>
              <a:rPr lang="ru-RU" sz="12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:</a:t>
            </a:r>
          </a:p>
          <a:p>
            <a:pPr>
              <a:buFont typeface="Arial" pitchFamily="34" charset="0"/>
              <a:buChar char="•"/>
            </a:pPr>
            <a:r>
              <a:rPr lang="ru-RU" sz="12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сведения о выгодоприобретателе при наступлении страхового случая (супруг, родители, дети, при страховании на дожитие-застрахованное лицо);</a:t>
            </a:r>
          </a:p>
          <a:p>
            <a:pPr>
              <a:buFont typeface="Arial" pitchFamily="34" charset="0"/>
              <a:buChar char="•"/>
            </a:pPr>
            <a:r>
              <a:rPr lang="ru-RU" sz="1200" b="1" dirty="0" smtClean="0">
                <a:solidFill>
                  <a:srgbClr val="FF505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случаи, не признаваемые страховыми </a:t>
            </a:r>
            <a:r>
              <a:rPr lang="ru-RU" sz="12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(самоубийство застрахованного, смерть в результате народных волнений и т.д.;</a:t>
            </a:r>
          </a:p>
          <a:p>
            <a:pPr>
              <a:buFont typeface="Arial" pitchFamily="34" charset="0"/>
              <a:buChar char="•"/>
            </a:pPr>
            <a:r>
              <a:rPr lang="ru-RU" sz="12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сведения о страховой премии (страховых взносах), ее размерах, сроках и порядке внесения (в рассрочку или разовым платежом, наличными деньгами или безналичным способом);</a:t>
            </a:r>
          </a:p>
          <a:p>
            <a:pPr>
              <a:buFont typeface="Arial" pitchFamily="34" charset="0"/>
              <a:buChar char="•"/>
            </a:pPr>
            <a:r>
              <a:rPr lang="ru-RU" sz="12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сведения о сроках и порядке выплаты страховой суммы при наступлении страхового случая;</a:t>
            </a:r>
          </a:p>
          <a:p>
            <a:pPr>
              <a:buFont typeface="Arial" pitchFamily="34" charset="0"/>
              <a:buChar char="•"/>
            </a:pPr>
            <a:r>
              <a:rPr lang="ru-RU" sz="12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ru-RU" sz="1200" b="1" dirty="0" smtClean="0">
                <a:solidFill>
                  <a:srgbClr val="FF505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перечень документов, представляемых страховщику при наступлении страхового случая;</a:t>
            </a:r>
          </a:p>
          <a:p>
            <a:pPr>
              <a:buFont typeface="Arial" pitchFamily="34" charset="0"/>
              <a:buChar char="•"/>
            </a:pPr>
            <a:r>
              <a:rPr lang="ru-RU" sz="1200" b="1" dirty="0" smtClean="0">
                <a:solidFill>
                  <a:srgbClr val="EB5A58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сведения об оформлении факта наступления страхового случая - например, о составлении страхового акта страховщиком, сроках составления</a:t>
            </a:r>
            <a:endParaRPr lang="ru-RU" sz="1200" dirty="0" smtClean="0">
              <a:solidFill>
                <a:srgbClr val="EB5A58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>
              <a:buFont typeface="Arial" pitchFamily="34" charset="0"/>
              <a:buChar char="•"/>
            </a:pPr>
            <a:r>
              <a:rPr lang="ru-RU" sz="12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условия об ответственности страховщика и страхователя за нарушение сроков внесения страховой премии страхователем, выплаты страхового возмещения страховщиком;</a:t>
            </a:r>
          </a:p>
          <a:p>
            <a:pPr>
              <a:buFont typeface="Arial" pitchFamily="34" charset="0"/>
              <a:buChar char="•"/>
            </a:pPr>
            <a:r>
              <a:rPr lang="ru-RU" sz="12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сведения о правилах страхования у страховщика – неотъемлемая часть договора.</a:t>
            </a:r>
            <a:endParaRPr lang="ru-RU" sz="12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7236296" y="1628800"/>
            <a:ext cx="1584176" cy="1368152"/>
          </a:xfrm>
          <a:prstGeom prst="roundRect">
            <a:avLst/>
          </a:prstGeom>
          <a:solidFill>
            <a:srgbClr val="00CC99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Без них договор считается недействительным (нельзя будет получить выплаты)</a:t>
            </a:r>
            <a:endParaRPr lang="ru-RU" sz="12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 rot="16200000">
            <a:off x="6993850" y="4411851"/>
            <a:ext cx="2736303" cy="338554"/>
          </a:xfrm>
          <a:prstGeom prst="rect">
            <a:avLst/>
          </a:prstGeom>
          <a:solidFill>
            <a:srgbClr val="EB5A58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!!!    ВАЖНО   !!!</a:t>
            </a:r>
            <a:endParaRPr lang="ru-RU" sz="1600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cxnSp>
        <p:nvCxnSpPr>
          <p:cNvPr id="9" name="Прямая со стрелкой 8"/>
          <p:cNvCxnSpPr/>
          <p:nvPr/>
        </p:nvCxnSpPr>
        <p:spPr>
          <a:xfrm flipH="1">
            <a:off x="7673279" y="3645025"/>
            <a:ext cx="432048" cy="0"/>
          </a:xfrm>
          <a:prstGeom prst="straightConnector1">
            <a:avLst/>
          </a:prstGeom>
          <a:ln w="28575">
            <a:solidFill>
              <a:srgbClr val="EB5A58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 flipH="1">
            <a:off x="7673279" y="5157193"/>
            <a:ext cx="432048" cy="0"/>
          </a:xfrm>
          <a:prstGeom prst="straightConnector1">
            <a:avLst/>
          </a:prstGeom>
          <a:ln w="28575">
            <a:solidFill>
              <a:srgbClr val="EB5A58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 flipH="1">
            <a:off x="7673279" y="5805265"/>
            <a:ext cx="432048" cy="0"/>
          </a:xfrm>
          <a:prstGeom prst="straightConnector1">
            <a:avLst/>
          </a:prstGeom>
          <a:ln w="28575">
            <a:solidFill>
              <a:srgbClr val="EB5A58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8065</TotalTime>
  <Words>4681</Words>
  <Application>Microsoft Office PowerPoint</Application>
  <PresentationFormat>Экран (4:3)</PresentationFormat>
  <Paragraphs>581</Paragraphs>
  <Slides>33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33</vt:i4>
      </vt:variant>
    </vt:vector>
  </HeadingPairs>
  <TitlesOfParts>
    <vt:vector size="34" baseType="lpstr">
      <vt:lpstr>Тема Office</vt:lpstr>
      <vt:lpstr>Презентация PowerPoint</vt:lpstr>
      <vt:lpstr>Основные понятия и термины</vt:lpstr>
      <vt:lpstr>Участники рынка страховых услуг *)</vt:lpstr>
      <vt:lpstr>страхование : нужно или нет?</vt:lpstr>
      <vt:lpstr>Добровольное и обязательное страхование</vt:lpstr>
      <vt:lpstr>Почему россияне  мало страхуются добровольно?</vt:lpstr>
      <vt:lpstr>Виды страхования</vt:lpstr>
      <vt:lpstr>Страхование жизни и здоровья</vt:lpstr>
      <vt:lpstr>Содержание договора страхования жизни</vt:lpstr>
      <vt:lpstr>В каких случаях жизнь и здоровье не страхуют</vt:lpstr>
      <vt:lpstr>Что не является страховым случаем при рисковом страховании  (страховую выплату не заплатят)</vt:lpstr>
      <vt:lpstr>Примерные расценки при рисковом страховании жизни</vt:lpstr>
      <vt:lpstr>Примерные расценки при накопительном страховании</vt:lpstr>
      <vt:lpstr>Банковский вклад или накопительное страхование?</vt:lpstr>
      <vt:lpstr>Добровольное медицинское страхование</vt:lpstr>
      <vt:lpstr>Примерные Расценки на дмс</vt:lpstr>
      <vt:lpstr>Страхование имущества</vt:lpstr>
      <vt:lpstr>Исключения из страховых случаев</vt:lpstr>
      <vt:lpstr>Причины отказа в страховой выплате</vt:lpstr>
      <vt:lpstr>Примерные расценки при страховании имущества</vt:lpstr>
      <vt:lpstr>Действия при наступлении страхового случая  при страховании имущества</vt:lpstr>
      <vt:lpstr>Автомобильное страхование</vt:lpstr>
      <vt:lpstr>Действия при страховом случае (автострахование)</vt:lpstr>
      <vt:lpstr>Презентация PowerPoint</vt:lpstr>
      <vt:lpstr>сельскохозяйственное страхование</vt:lpstr>
      <vt:lpstr>Объекты сельскохозяйственного страхования</vt:lpstr>
      <vt:lpstr>Страховые риски при сельскохозяйственном страховании с государственной поддержкой</vt:lpstr>
      <vt:lpstr>Предварительная выплата  при страховании с государственной поддержкой</vt:lpstr>
      <vt:lpstr>Страховые компании в сфере сельскохозяйственного страхования с государственной поддержкой</vt:lpstr>
      <vt:lpstr>Личная (семейная) программа страхования</vt:lpstr>
      <vt:lpstr>Как выбрать страховую компанию и агента</vt:lpstr>
      <vt:lpstr>Выбор страховщика для сельскохозяйственного страхования и дальнейшие действия агрария</vt:lpstr>
      <vt:lpstr>Некоторые Практические хитрости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Klishina</dc:creator>
  <cp:lastModifiedBy>HomeGroupUser$</cp:lastModifiedBy>
  <cp:revision>256</cp:revision>
  <dcterms:created xsi:type="dcterms:W3CDTF">2016-04-10T14:28:00Z</dcterms:created>
  <dcterms:modified xsi:type="dcterms:W3CDTF">2016-09-22T07:42:01Z</dcterms:modified>
</cp:coreProperties>
</file>