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8" r:id="rId3"/>
    <p:sldId id="286" r:id="rId4"/>
    <p:sldId id="259" r:id="rId5"/>
    <p:sldId id="279" r:id="rId6"/>
    <p:sldId id="280" r:id="rId7"/>
    <p:sldId id="281" r:id="rId8"/>
    <p:sldId id="282" r:id="rId9"/>
    <p:sldId id="285" r:id="rId10"/>
    <p:sldId id="287" r:id="rId11"/>
    <p:sldId id="290" r:id="rId12"/>
    <p:sldId id="291" r:id="rId13"/>
    <p:sldId id="293" r:id="rId14"/>
    <p:sldId id="295" r:id="rId15"/>
    <p:sldId id="292" r:id="rId16"/>
    <p:sldId id="297" r:id="rId17"/>
    <p:sldId id="294" r:id="rId18"/>
    <p:sldId id="296" r:id="rId19"/>
    <p:sldId id="299" r:id="rId20"/>
    <p:sldId id="298" r:id="rId21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9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A197D5-B413-4B2C-B0CC-98F9E5AB37C1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EA78B8-2F46-4024-A3C7-F8196CE7E478}">
      <dgm:prSet phldrT="[Текст]"/>
      <dgm:spPr/>
      <dgm:t>
        <a:bodyPr/>
        <a:lstStyle/>
        <a:p>
          <a:r>
            <a:rPr lang="en-US" dirty="0" smtClean="0"/>
            <a:t>I</a:t>
          </a:r>
          <a:r>
            <a:rPr lang="ru-RU" dirty="0" smtClean="0"/>
            <a:t>. Потерпевший обязан представить ТС* на осмотр страховщику</a:t>
          </a:r>
          <a:endParaRPr lang="ru-RU" dirty="0"/>
        </a:p>
      </dgm:t>
    </dgm:pt>
    <dgm:pt modelId="{E4793E98-3C72-4B66-8774-7434A91E3FE7}" type="parTrans" cxnId="{C6A3941B-EB5A-48BE-B3DD-08AFF81DBB28}">
      <dgm:prSet/>
      <dgm:spPr/>
      <dgm:t>
        <a:bodyPr/>
        <a:lstStyle/>
        <a:p>
          <a:endParaRPr lang="ru-RU"/>
        </a:p>
      </dgm:t>
    </dgm:pt>
    <dgm:pt modelId="{BD55EBA0-0CA3-4E3A-84F4-9EB0100A7CB1}" type="sibTrans" cxnId="{C6A3941B-EB5A-48BE-B3DD-08AFF81DBB28}">
      <dgm:prSet/>
      <dgm:spPr/>
      <dgm:t>
        <a:bodyPr/>
        <a:lstStyle/>
        <a:p>
          <a:endParaRPr lang="ru-RU" dirty="0"/>
        </a:p>
      </dgm:t>
    </dgm:pt>
    <dgm:pt modelId="{32DF8A47-A402-49BE-9F5A-00318B7FD17A}">
      <dgm:prSet phldrT="[Текст]"/>
      <dgm:spPr/>
      <dgm:t>
        <a:bodyPr/>
        <a:lstStyle/>
        <a:p>
          <a:r>
            <a:rPr lang="en-US" dirty="0" smtClean="0"/>
            <a:t>II</a:t>
          </a:r>
          <a:r>
            <a:rPr lang="ru-RU" dirty="0" smtClean="0"/>
            <a:t>. Страховщик обязан организовать осмотр и/или ТЭ** ТС в течение 5 дней со дня поступления заявления</a:t>
          </a:r>
          <a:endParaRPr lang="ru-RU" dirty="0"/>
        </a:p>
      </dgm:t>
    </dgm:pt>
    <dgm:pt modelId="{D0EB406F-E1B1-439C-AEDF-481806C55139}" type="parTrans" cxnId="{44BD3EDD-0234-4906-B202-7F373560C590}">
      <dgm:prSet/>
      <dgm:spPr/>
      <dgm:t>
        <a:bodyPr/>
        <a:lstStyle/>
        <a:p>
          <a:endParaRPr lang="ru-RU"/>
        </a:p>
      </dgm:t>
    </dgm:pt>
    <dgm:pt modelId="{3F53E792-BD17-43F7-960F-A2F548F7DF1C}" type="sibTrans" cxnId="{44BD3EDD-0234-4906-B202-7F373560C590}">
      <dgm:prSet/>
      <dgm:spPr/>
      <dgm:t>
        <a:bodyPr/>
        <a:lstStyle/>
        <a:p>
          <a:endParaRPr lang="ru-RU" dirty="0"/>
        </a:p>
      </dgm:t>
    </dgm:pt>
    <dgm:pt modelId="{566FDAAA-D974-46A3-A74B-B46C50C4AC55}">
      <dgm:prSet phldrT="[Текст]"/>
      <dgm:spPr/>
      <dgm:t>
        <a:bodyPr/>
        <a:lstStyle/>
        <a:p>
          <a:r>
            <a:rPr lang="en-US" dirty="0" smtClean="0"/>
            <a:t>III</a:t>
          </a:r>
          <a:r>
            <a:rPr lang="ru-RU" dirty="0" smtClean="0"/>
            <a:t>. Если </a:t>
          </a:r>
          <a:r>
            <a:rPr lang="en-US" dirty="0" smtClean="0"/>
            <a:t>I </a:t>
          </a:r>
          <a:r>
            <a:rPr lang="ru-RU" dirty="0" smtClean="0"/>
            <a:t>не обеспечено, и  страхователь  организовал независимую ТЭ, ее результаты не принимаются для определения страхового возмещения</a:t>
          </a:r>
          <a:endParaRPr lang="ru-RU" dirty="0"/>
        </a:p>
      </dgm:t>
    </dgm:pt>
    <dgm:pt modelId="{87D1A13D-96FB-445D-9F8A-1E89FA1EA3AE}" type="parTrans" cxnId="{08626AFA-FA62-4775-B68C-16CE0542AFD1}">
      <dgm:prSet/>
      <dgm:spPr/>
      <dgm:t>
        <a:bodyPr/>
        <a:lstStyle/>
        <a:p>
          <a:endParaRPr lang="ru-RU"/>
        </a:p>
      </dgm:t>
    </dgm:pt>
    <dgm:pt modelId="{9B905731-D2A3-4D79-8017-5BA24D292211}" type="sibTrans" cxnId="{08626AFA-FA62-4775-B68C-16CE0542AFD1}">
      <dgm:prSet/>
      <dgm:spPr/>
      <dgm:t>
        <a:bodyPr/>
        <a:lstStyle/>
        <a:p>
          <a:endParaRPr lang="ru-RU" dirty="0"/>
        </a:p>
      </dgm:t>
    </dgm:pt>
    <dgm:pt modelId="{9963D834-B0B7-4B2C-8E0F-3755E2B4106D}">
      <dgm:prSet phldrT="[Текст]"/>
      <dgm:spPr/>
      <dgm:t>
        <a:bodyPr/>
        <a:lstStyle/>
        <a:p>
          <a:r>
            <a:rPr lang="en-US" dirty="0" smtClean="0"/>
            <a:t>IV</a:t>
          </a:r>
          <a:r>
            <a:rPr lang="ru-RU" dirty="0" smtClean="0"/>
            <a:t>. Если </a:t>
          </a:r>
          <a:r>
            <a:rPr lang="en-US" dirty="0" smtClean="0"/>
            <a:t>III</a:t>
          </a:r>
          <a:r>
            <a:rPr lang="ru-RU" dirty="0" smtClean="0"/>
            <a:t>, то страховщик имеет право вернуть заявление страхователю</a:t>
          </a:r>
          <a:endParaRPr lang="ru-RU" dirty="0"/>
        </a:p>
      </dgm:t>
    </dgm:pt>
    <dgm:pt modelId="{2CBA0AB7-3741-47F6-9484-043AA3960F50}" type="parTrans" cxnId="{C148D386-BC9C-4D04-87F1-9EA15288F0EB}">
      <dgm:prSet/>
      <dgm:spPr/>
      <dgm:t>
        <a:bodyPr/>
        <a:lstStyle/>
        <a:p>
          <a:endParaRPr lang="ru-RU"/>
        </a:p>
      </dgm:t>
    </dgm:pt>
    <dgm:pt modelId="{0A0B3FF3-90B4-42D5-A20B-1BC8706E4D6B}" type="sibTrans" cxnId="{C148D386-BC9C-4D04-87F1-9EA15288F0EB}">
      <dgm:prSet/>
      <dgm:spPr/>
      <dgm:t>
        <a:bodyPr/>
        <a:lstStyle/>
        <a:p>
          <a:endParaRPr lang="ru-RU" dirty="0"/>
        </a:p>
      </dgm:t>
    </dgm:pt>
    <dgm:pt modelId="{AC1C05F8-608B-494A-B4D9-D809788CA9BC}">
      <dgm:prSet phldrT="[Текст]"/>
      <dgm:spPr/>
      <dgm:t>
        <a:bodyPr/>
        <a:lstStyle/>
        <a:p>
          <a:r>
            <a:rPr lang="en-US" dirty="0" smtClean="0"/>
            <a:t>V</a:t>
          </a:r>
          <a:r>
            <a:rPr lang="ru-RU" dirty="0" smtClean="0"/>
            <a:t>. Если </a:t>
          </a:r>
          <a:r>
            <a:rPr lang="en-US" dirty="0" smtClean="0"/>
            <a:t>IV</a:t>
          </a:r>
          <a:r>
            <a:rPr lang="ru-RU" dirty="0" smtClean="0"/>
            <a:t>, то страхователь вправе еще раз подать заявление с учетом </a:t>
          </a:r>
          <a:r>
            <a:rPr lang="en-US" dirty="0" smtClean="0"/>
            <a:t>I</a:t>
          </a:r>
          <a:endParaRPr lang="ru-RU" dirty="0"/>
        </a:p>
      </dgm:t>
    </dgm:pt>
    <dgm:pt modelId="{949139AE-71AD-4AA4-A57A-BDBCADC1E47A}" type="parTrans" cxnId="{8CFBA3C2-47B7-4589-A275-B0AEB8D0CD51}">
      <dgm:prSet/>
      <dgm:spPr/>
      <dgm:t>
        <a:bodyPr/>
        <a:lstStyle/>
        <a:p>
          <a:endParaRPr lang="ru-RU"/>
        </a:p>
      </dgm:t>
    </dgm:pt>
    <dgm:pt modelId="{543EC2F6-9A67-4465-B322-B4792AF12673}" type="sibTrans" cxnId="{8CFBA3C2-47B7-4589-A275-B0AEB8D0CD51}">
      <dgm:prSet/>
      <dgm:spPr/>
      <dgm:t>
        <a:bodyPr/>
        <a:lstStyle/>
        <a:p>
          <a:endParaRPr lang="ru-RU"/>
        </a:p>
      </dgm:t>
    </dgm:pt>
    <dgm:pt modelId="{7CC3C953-7E79-4E2F-A6A8-7EB5ACB428B2}" type="pres">
      <dgm:prSet presAssocID="{61A197D5-B413-4B2C-B0CC-98F9E5AB37C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F84EAA-5866-455B-A39A-E81035BB6CB5}" type="pres">
      <dgm:prSet presAssocID="{92EA78B8-2F46-4024-A3C7-F8196CE7E47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951EE4-82F3-4F95-9917-C49B9DA6EFA3}" type="pres">
      <dgm:prSet presAssocID="{BD55EBA0-0CA3-4E3A-84F4-9EB0100A7CB1}" presName="sibTrans" presStyleLbl="sibTrans1D1" presStyleIdx="0" presStyleCnt="4"/>
      <dgm:spPr/>
      <dgm:t>
        <a:bodyPr/>
        <a:lstStyle/>
        <a:p>
          <a:endParaRPr lang="ru-RU"/>
        </a:p>
      </dgm:t>
    </dgm:pt>
    <dgm:pt modelId="{11261BD6-F960-4484-A8C3-F20384F6189A}" type="pres">
      <dgm:prSet presAssocID="{BD55EBA0-0CA3-4E3A-84F4-9EB0100A7CB1}" presName="connectorText" presStyleLbl="sibTrans1D1" presStyleIdx="0" presStyleCnt="4"/>
      <dgm:spPr/>
      <dgm:t>
        <a:bodyPr/>
        <a:lstStyle/>
        <a:p>
          <a:endParaRPr lang="ru-RU"/>
        </a:p>
      </dgm:t>
    </dgm:pt>
    <dgm:pt modelId="{535E2462-ECCE-4DDC-9353-FECCFEE4476B}" type="pres">
      <dgm:prSet presAssocID="{32DF8A47-A402-49BE-9F5A-00318B7FD17A}" presName="node" presStyleLbl="node1" presStyleIdx="1" presStyleCnt="5" custLinFactNeighborX="-7" custLinFactNeighborY="-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F3342D-7AC3-4F6B-A615-193A7B33AB19}" type="pres">
      <dgm:prSet presAssocID="{3F53E792-BD17-43F7-960F-A2F548F7DF1C}" presName="sibTrans" presStyleLbl="sibTrans1D1" presStyleIdx="1" presStyleCnt="4"/>
      <dgm:spPr/>
      <dgm:t>
        <a:bodyPr/>
        <a:lstStyle/>
        <a:p>
          <a:endParaRPr lang="ru-RU"/>
        </a:p>
      </dgm:t>
    </dgm:pt>
    <dgm:pt modelId="{C18FD84F-284C-42D1-AA2D-1790C232B177}" type="pres">
      <dgm:prSet presAssocID="{3F53E792-BD17-43F7-960F-A2F548F7DF1C}" presName="connectorText" presStyleLbl="sibTrans1D1" presStyleIdx="1" presStyleCnt="4"/>
      <dgm:spPr/>
      <dgm:t>
        <a:bodyPr/>
        <a:lstStyle/>
        <a:p>
          <a:endParaRPr lang="ru-RU"/>
        </a:p>
      </dgm:t>
    </dgm:pt>
    <dgm:pt modelId="{B5936D9A-B543-44DE-85D5-ED8B386168C5}" type="pres">
      <dgm:prSet presAssocID="{566FDAAA-D974-46A3-A74B-B46C50C4AC5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73DBBB-A980-4F46-9A57-7B0712F643B6}" type="pres">
      <dgm:prSet presAssocID="{9B905731-D2A3-4D79-8017-5BA24D292211}" presName="sibTrans" presStyleLbl="sibTrans1D1" presStyleIdx="2" presStyleCnt="4"/>
      <dgm:spPr/>
      <dgm:t>
        <a:bodyPr/>
        <a:lstStyle/>
        <a:p>
          <a:endParaRPr lang="ru-RU"/>
        </a:p>
      </dgm:t>
    </dgm:pt>
    <dgm:pt modelId="{5C275A81-7CF5-4443-88B0-005E730200BD}" type="pres">
      <dgm:prSet presAssocID="{9B905731-D2A3-4D79-8017-5BA24D292211}" presName="connectorText" presStyleLbl="sibTrans1D1" presStyleIdx="2" presStyleCnt="4"/>
      <dgm:spPr/>
      <dgm:t>
        <a:bodyPr/>
        <a:lstStyle/>
        <a:p>
          <a:endParaRPr lang="ru-RU"/>
        </a:p>
      </dgm:t>
    </dgm:pt>
    <dgm:pt modelId="{0FB6E309-37B8-4C68-B6E8-68814A5FE2D8}" type="pres">
      <dgm:prSet presAssocID="{9963D834-B0B7-4B2C-8E0F-3755E2B4106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85A50A-DF35-4FA3-8ACB-0EC289BB62F9}" type="pres">
      <dgm:prSet presAssocID="{0A0B3FF3-90B4-42D5-A20B-1BC8706E4D6B}" presName="sibTrans" presStyleLbl="sibTrans1D1" presStyleIdx="3" presStyleCnt="4"/>
      <dgm:spPr/>
      <dgm:t>
        <a:bodyPr/>
        <a:lstStyle/>
        <a:p>
          <a:endParaRPr lang="ru-RU"/>
        </a:p>
      </dgm:t>
    </dgm:pt>
    <dgm:pt modelId="{52799BA1-17F7-4065-B1AF-0963FFA2A856}" type="pres">
      <dgm:prSet presAssocID="{0A0B3FF3-90B4-42D5-A20B-1BC8706E4D6B}" presName="connectorText" presStyleLbl="sibTrans1D1" presStyleIdx="3" presStyleCnt="4"/>
      <dgm:spPr/>
      <dgm:t>
        <a:bodyPr/>
        <a:lstStyle/>
        <a:p>
          <a:endParaRPr lang="ru-RU"/>
        </a:p>
      </dgm:t>
    </dgm:pt>
    <dgm:pt modelId="{07DBF591-BEFA-42C4-B7B1-25E004A1207B}" type="pres">
      <dgm:prSet presAssocID="{AC1C05F8-608B-494A-B4D9-D809788CA9B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2B6020-9DB0-490F-B361-E4C0471D488B}" type="presOf" srcId="{3F53E792-BD17-43F7-960F-A2F548F7DF1C}" destId="{21F3342D-7AC3-4F6B-A615-193A7B33AB19}" srcOrd="0" destOrd="0" presId="urn:microsoft.com/office/officeart/2005/8/layout/bProcess3"/>
    <dgm:cxn modelId="{4F409B55-3E4D-440D-9530-36C9AB0AB8B4}" type="presOf" srcId="{9B905731-D2A3-4D79-8017-5BA24D292211}" destId="{5C275A81-7CF5-4443-88B0-005E730200BD}" srcOrd="1" destOrd="0" presId="urn:microsoft.com/office/officeart/2005/8/layout/bProcess3"/>
    <dgm:cxn modelId="{C6A3941B-EB5A-48BE-B3DD-08AFF81DBB28}" srcId="{61A197D5-B413-4B2C-B0CC-98F9E5AB37C1}" destId="{92EA78B8-2F46-4024-A3C7-F8196CE7E478}" srcOrd="0" destOrd="0" parTransId="{E4793E98-3C72-4B66-8774-7434A91E3FE7}" sibTransId="{BD55EBA0-0CA3-4E3A-84F4-9EB0100A7CB1}"/>
    <dgm:cxn modelId="{48257CF9-DD94-4BBB-A1D5-9564D68CC612}" type="presOf" srcId="{0A0B3FF3-90B4-42D5-A20B-1BC8706E4D6B}" destId="{52799BA1-17F7-4065-B1AF-0963FFA2A856}" srcOrd="1" destOrd="0" presId="urn:microsoft.com/office/officeart/2005/8/layout/bProcess3"/>
    <dgm:cxn modelId="{C148D386-BC9C-4D04-87F1-9EA15288F0EB}" srcId="{61A197D5-B413-4B2C-B0CC-98F9E5AB37C1}" destId="{9963D834-B0B7-4B2C-8E0F-3755E2B4106D}" srcOrd="3" destOrd="0" parTransId="{2CBA0AB7-3741-47F6-9484-043AA3960F50}" sibTransId="{0A0B3FF3-90B4-42D5-A20B-1BC8706E4D6B}"/>
    <dgm:cxn modelId="{CF50899A-9525-4265-913C-4BB6A76732BC}" type="presOf" srcId="{0A0B3FF3-90B4-42D5-A20B-1BC8706E4D6B}" destId="{E485A50A-DF35-4FA3-8ACB-0EC289BB62F9}" srcOrd="0" destOrd="0" presId="urn:microsoft.com/office/officeart/2005/8/layout/bProcess3"/>
    <dgm:cxn modelId="{7A826392-2DBA-4EA4-A9EE-64EC922CD54F}" type="presOf" srcId="{9963D834-B0B7-4B2C-8E0F-3755E2B4106D}" destId="{0FB6E309-37B8-4C68-B6E8-68814A5FE2D8}" srcOrd="0" destOrd="0" presId="urn:microsoft.com/office/officeart/2005/8/layout/bProcess3"/>
    <dgm:cxn modelId="{44BD3EDD-0234-4906-B202-7F373560C590}" srcId="{61A197D5-B413-4B2C-B0CC-98F9E5AB37C1}" destId="{32DF8A47-A402-49BE-9F5A-00318B7FD17A}" srcOrd="1" destOrd="0" parTransId="{D0EB406F-E1B1-439C-AEDF-481806C55139}" sibTransId="{3F53E792-BD17-43F7-960F-A2F548F7DF1C}"/>
    <dgm:cxn modelId="{4BB343C7-E7D1-478E-96B4-030491F0BDF5}" type="presOf" srcId="{32DF8A47-A402-49BE-9F5A-00318B7FD17A}" destId="{535E2462-ECCE-4DDC-9353-FECCFEE4476B}" srcOrd="0" destOrd="0" presId="urn:microsoft.com/office/officeart/2005/8/layout/bProcess3"/>
    <dgm:cxn modelId="{8CFBA3C2-47B7-4589-A275-B0AEB8D0CD51}" srcId="{61A197D5-B413-4B2C-B0CC-98F9E5AB37C1}" destId="{AC1C05F8-608B-494A-B4D9-D809788CA9BC}" srcOrd="4" destOrd="0" parTransId="{949139AE-71AD-4AA4-A57A-BDBCADC1E47A}" sibTransId="{543EC2F6-9A67-4465-B322-B4792AF12673}"/>
    <dgm:cxn modelId="{284D3D0F-93E4-4751-9567-193058EB5FB3}" type="presOf" srcId="{92EA78B8-2F46-4024-A3C7-F8196CE7E478}" destId="{03F84EAA-5866-455B-A39A-E81035BB6CB5}" srcOrd="0" destOrd="0" presId="urn:microsoft.com/office/officeart/2005/8/layout/bProcess3"/>
    <dgm:cxn modelId="{E6E5E30D-5F4F-4728-8883-818E6DDCD502}" type="presOf" srcId="{BD55EBA0-0CA3-4E3A-84F4-9EB0100A7CB1}" destId="{11261BD6-F960-4484-A8C3-F20384F6189A}" srcOrd="1" destOrd="0" presId="urn:microsoft.com/office/officeart/2005/8/layout/bProcess3"/>
    <dgm:cxn modelId="{E33D8D11-C627-44A8-9ECB-0708937AAA01}" type="presOf" srcId="{AC1C05F8-608B-494A-B4D9-D809788CA9BC}" destId="{07DBF591-BEFA-42C4-B7B1-25E004A1207B}" srcOrd="0" destOrd="0" presId="urn:microsoft.com/office/officeart/2005/8/layout/bProcess3"/>
    <dgm:cxn modelId="{8E70C1E4-4173-4819-BC8E-D1BF238E7D94}" type="presOf" srcId="{3F53E792-BD17-43F7-960F-A2F548F7DF1C}" destId="{C18FD84F-284C-42D1-AA2D-1790C232B177}" srcOrd="1" destOrd="0" presId="urn:microsoft.com/office/officeart/2005/8/layout/bProcess3"/>
    <dgm:cxn modelId="{13D9024E-FFFC-4272-960C-675C344A7811}" type="presOf" srcId="{61A197D5-B413-4B2C-B0CC-98F9E5AB37C1}" destId="{7CC3C953-7E79-4E2F-A6A8-7EB5ACB428B2}" srcOrd="0" destOrd="0" presId="urn:microsoft.com/office/officeart/2005/8/layout/bProcess3"/>
    <dgm:cxn modelId="{08626AFA-FA62-4775-B68C-16CE0542AFD1}" srcId="{61A197D5-B413-4B2C-B0CC-98F9E5AB37C1}" destId="{566FDAAA-D974-46A3-A74B-B46C50C4AC55}" srcOrd="2" destOrd="0" parTransId="{87D1A13D-96FB-445D-9F8A-1E89FA1EA3AE}" sibTransId="{9B905731-D2A3-4D79-8017-5BA24D292211}"/>
    <dgm:cxn modelId="{E2D56A78-2CA9-4596-BC5C-884F8FEF6A23}" type="presOf" srcId="{566FDAAA-D974-46A3-A74B-B46C50C4AC55}" destId="{B5936D9A-B543-44DE-85D5-ED8B386168C5}" srcOrd="0" destOrd="0" presId="urn:microsoft.com/office/officeart/2005/8/layout/bProcess3"/>
    <dgm:cxn modelId="{C78E5365-5953-4D04-8097-6CB0E62D0409}" type="presOf" srcId="{9B905731-D2A3-4D79-8017-5BA24D292211}" destId="{2473DBBB-A980-4F46-9A57-7B0712F643B6}" srcOrd="0" destOrd="0" presId="urn:microsoft.com/office/officeart/2005/8/layout/bProcess3"/>
    <dgm:cxn modelId="{4C31CC81-EFAA-4B8F-8666-72E4660D27AC}" type="presOf" srcId="{BD55EBA0-0CA3-4E3A-84F4-9EB0100A7CB1}" destId="{F2951EE4-82F3-4F95-9917-C49B9DA6EFA3}" srcOrd="0" destOrd="0" presId="urn:microsoft.com/office/officeart/2005/8/layout/bProcess3"/>
    <dgm:cxn modelId="{547B033E-265F-407C-A8A7-FEBA5A6A5F5B}" type="presParOf" srcId="{7CC3C953-7E79-4E2F-A6A8-7EB5ACB428B2}" destId="{03F84EAA-5866-455B-A39A-E81035BB6CB5}" srcOrd="0" destOrd="0" presId="urn:microsoft.com/office/officeart/2005/8/layout/bProcess3"/>
    <dgm:cxn modelId="{DE08B020-7BD8-4B49-8AD8-88804D08F9B3}" type="presParOf" srcId="{7CC3C953-7E79-4E2F-A6A8-7EB5ACB428B2}" destId="{F2951EE4-82F3-4F95-9917-C49B9DA6EFA3}" srcOrd="1" destOrd="0" presId="urn:microsoft.com/office/officeart/2005/8/layout/bProcess3"/>
    <dgm:cxn modelId="{16037A2B-0F00-4BBD-B6A4-E87C202B02E5}" type="presParOf" srcId="{F2951EE4-82F3-4F95-9917-C49B9DA6EFA3}" destId="{11261BD6-F960-4484-A8C3-F20384F6189A}" srcOrd="0" destOrd="0" presId="urn:microsoft.com/office/officeart/2005/8/layout/bProcess3"/>
    <dgm:cxn modelId="{88749790-4A22-4A56-BFE6-E34583ABC174}" type="presParOf" srcId="{7CC3C953-7E79-4E2F-A6A8-7EB5ACB428B2}" destId="{535E2462-ECCE-4DDC-9353-FECCFEE4476B}" srcOrd="2" destOrd="0" presId="urn:microsoft.com/office/officeart/2005/8/layout/bProcess3"/>
    <dgm:cxn modelId="{C1A59DCE-8A75-40D4-8B5B-21C5DB02CECD}" type="presParOf" srcId="{7CC3C953-7E79-4E2F-A6A8-7EB5ACB428B2}" destId="{21F3342D-7AC3-4F6B-A615-193A7B33AB19}" srcOrd="3" destOrd="0" presId="urn:microsoft.com/office/officeart/2005/8/layout/bProcess3"/>
    <dgm:cxn modelId="{C42D91A3-0E81-45FC-9565-81B519F7EABB}" type="presParOf" srcId="{21F3342D-7AC3-4F6B-A615-193A7B33AB19}" destId="{C18FD84F-284C-42D1-AA2D-1790C232B177}" srcOrd="0" destOrd="0" presId="urn:microsoft.com/office/officeart/2005/8/layout/bProcess3"/>
    <dgm:cxn modelId="{90DFEB5B-2C66-4274-B578-7932605E1B96}" type="presParOf" srcId="{7CC3C953-7E79-4E2F-A6A8-7EB5ACB428B2}" destId="{B5936D9A-B543-44DE-85D5-ED8B386168C5}" srcOrd="4" destOrd="0" presId="urn:microsoft.com/office/officeart/2005/8/layout/bProcess3"/>
    <dgm:cxn modelId="{B6260947-2036-4373-9E35-89B4678236D1}" type="presParOf" srcId="{7CC3C953-7E79-4E2F-A6A8-7EB5ACB428B2}" destId="{2473DBBB-A980-4F46-9A57-7B0712F643B6}" srcOrd="5" destOrd="0" presId="urn:microsoft.com/office/officeart/2005/8/layout/bProcess3"/>
    <dgm:cxn modelId="{95CDFFB2-3254-4E31-869B-3F7D10D9C9C7}" type="presParOf" srcId="{2473DBBB-A980-4F46-9A57-7B0712F643B6}" destId="{5C275A81-7CF5-4443-88B0-005E730200BD}" srcOrd="0" destOrd="0" presId="urn:microsoft.com/office/officeart/2005/8/layout/bProcess3"/>
    <dgm:cxn modelId="{3AD711DD-4690-445C-8413-FCEB5B2A6984}" type="presParOf" srcId="{7CC3C953-7E79-4E2F-A6A8-7EB5ACB428B2}" destId="{0FB6E309-37B8-4C68-B6E8-68814A5FE2D8}" srcOrd="6" destOrd="0" presId="urn:microsoft.com/office/officeart/2005/8/layout/bProcess3"/>
    <dgm:cxn modelId="{97FBCBD3-2C77-4BB7-A7CA-621C00EC52B9}" type="presParOf" srcId="{7CC3C953-7E79-4E2F-A6A8-7EB5ACB428B2}" destId="{E485A50A-DF35-4FA3-8ACB-0EC289BB62F9}" srcOrd="7" destOrd="0" presId="urn:microsoft.com/office/officeart/2005/8/layout/bProcess3"/>
    <dgm:cxn modelId="{DCEE119C-F37C-41CE-A688-B3253660A74A}" type="presParOf" srcId="{E485A50A-DF35-4FA3-8ACB-0EC289BB62F9}" destId="{52799BA1-17F7-4065-B1AF-0963FFA2A856}" srcOrd="0" destOrd="0" presId="urn:microsoft.com/office/officeart/2005/8/layout/bProcess3"/>
    <dgm:cxn modelId="{AB27242E-EC06-4E81-B339-C71F8AD2B6CD}" type="presParOf" srcId="{7CC3C953-7E79-4E2F-A6A8-7EB5ACB428B2}" destId="{07DBF591-BEFA-42C4-B7B1-25E004A1207B}" srcOrd="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2C2465-2334-42F6-9097-DC0B2E182122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FF84A2-56BE-48AA-BB0B-9998ECE33BC6}">
      <dgm:prSet phldrT="[Текст]"/>
      <dgm:spPr/>
      <dgm:t>
        <a:bodyPr/>
        <a:lstStyle/>
        <a:p>
          <a:r>
            <a:rPr lang="ru-RU" dirty="0" smtClean="0"/>
            <a:t>страховщик</a:t>
          </a:r>
          <a:endParaRPr lang="ru-RU" dirty="0"/>
        </a:p>
      </dgm:t>
    </dgm:pt>
    <dgm:pt modelId="{707ABFE0-1DB2-4221-94BC-DF04FC02A1AB}" type="parTrans" cxnId="{CB17A9F4-6EE0-4225-86F3-8F6E3562C71A}">
      <dgm:prSet/>
      <dgm:spPr/>
      <dgm:t>
        <a:bodyPr/>
        <a:lstStyle/>
        <a:p>
          <a:endParaRPr lang="ru-RU"/>
        </a:p>
      </dgm:t>
    </dgm:pt>
    <dgm:pt modelId="{957B121C-CBC9-4F67-8B61-21C23E14774A}" type="sibTrans" cxnId="{CB17A9F4-6EE0-4225-86F3-8F6E3562C71A}">
      <dgm:prSet/>
      <dgm:spPr/>
      <dgm:t>
        <a:bodyPr/>
        <a:lstStyle/>
        <a:p>
          <a:endParaRPr lang="ru-RU"/>
        </a:p>
      </dgm:t>
    </dgm:pt>
    <dgm:pt modelId="{C8F57554-0F0E-4AF0-9D25-506C3BF27FE3}">
      <dgm:prSet phldrT="[Текст]"/>
      <dgm:spPr/>
      <dgm:t>
        <a:bodyPr/>
        <a:lstStyle/>
        <a:p>
          <a:r>
            <a:rPr lang="ru-RU" dirty="0" smtClean="0"/>
            <a:t>Проверить наличие лицензии о страховщика</a:t>
          </a:r>
          <a:endParaRPr lang="ru-RU" dirty="0"/>
        </a:p>
      </dgm:t>
    </dgm:pt>
    <dgm:pt modelId="{D87ABD74-ACAE-4EC4-82DD-A74F21C0FECE}" type="parTrans" cxnId="{B6043227-BF04-4313-9DB0-FD181C56F812}">
      <dgm:prSet/>
      <dgm:spPr/>
      <dgm:t>
        <a:bodyPr/>
        <a:lstStyle/>
        <a:p>
          <a:endParaRPr lang="ru-RU"/>
        </a:p>
      </dgm:t>
    </dgm:pt>
    <dgm:pt modelId="{1F413E6C-835D-4C62-BDAA-C5183A9B17F9}" type="sibTrans" cxnId="{B6043227-BF04-4313-9DB0-FD181C56F812}">
      <dgm:prSet/>
      <dgm:spPr/>
      <dgm:t>
        <a:bodyPr/>
        <a:lstStyle/>
        <a:p>
          <a:endParaRPr lang="ru-RU"/>
        </a:p>
      </dgm:t>
    </dgm:pt>
    <dgm:pt modelId="{7B1D3F8E-3446-4AAF-9B2F-2115BFC3A60E}">
      <dgm:prSet phldrT="[Текст]"/>
      <dgm:spPr/>
      <dgm:t>
        <a:bodyPr/>
        <a:lstStyle/>
        <a:p>
          <a:r>
            <a:rPr lang="ru-RU" dirty="0" smtClean="0"/>
            <a:t>агент</a:t>
          </a:r>
          <a:endParaRPr lang="ru-RU" dirty="0"/>
        </a:p>
      </dgm:t>
    </dgm:pt>
    <dgm:pt modelId="{0BA1AA54-EE7C-4B0B-8C3C-6088333DC771}" type="parTrans" cxnId="{009274FD-CC08-4125-B85F-89CF5BDFE505}">
      <dgm:prSet/>
      <dgm:spPr/>
      <dgm:t>
        <a:bodyPr/>
        <a:lstStyle/>
        <a:p>
          <a:endParaRPr lang="ru-RU"/>
        </a:p>
      </dgm:t>
    </dgm:pt>
    <dgm:pt modelId="{07CE9D4B-7FA6-4888-B7BD-1632D07DDD5A}" type="sibTrans" cxnId="{009274FD-CC08-4125-B85F-89CF5BDFE505}">
      <dgm:prSet/>
      <dgm:spPr/>
      <dgm:t>
        <a:bodyPr/>
        <a:lstStyle/>
        <a:p>
          <a:endParaRPr lang="ru-RU"/>
        </a:p>
      </dgm:t>
    </dgm:pt>
    <dgm:pt modelId="{75F976CE-2E83-401E-A661-D42DEB24DE9A}">
      <dgm:prSet phldrT="[Текст]"/>
      <dgm:spPr/>
      <dgm:t>
        <a:bodyPr/>
        <a:lstStyle/>
        <a:p>
          <a:r>
            <a:rPr lang="ru-RU" dirty="0" smtClean="0"/>
            <a:t>Проверить наличие агентского соглашения агента со страховщиком</a:t>
          </a:r>
          <a:endParaRPr lang="ru-RU" dirty="0"/>
        </a:p>
      </dgm:t>
    </dgm:pt>
    <dgm:pt modelId="{14922B76-4EC5-4CDB-A7EA-BC3EC597661F}" type="parTrans" cxnId="{DC628502-D849-403E-9EA6-346CCC6CC934}">
      <dgm:prSet/>
      <dgm:spPr/>
      <dgm:t>
        <a:bodyPr/>
        <a:lstStyle/>
        <a:p>
          <a:endParaRPr lang="ru-RU"/>
        </a:p>
      </dgm:t>
    </dgm:pt>
    <dgm:pt modelId="{D7DDBD1F-FD65-4C3A-AF1A-87548A26E6B2}" type="sibTrans" cxnId="{DC628502-D849-403E-9EA6-346CCC6CC934}">
      <dgm:prSet/>
      <dgm:spPr/>
      <dgm:t>
        <a:bodyPr/>
        <a:lstStyle/>
        <a:p>
          <a:endParaRPr lang="ru-RU"/>
        </a:p>
      </dgm:t>
    </dgm:pt>
    <dgm:pt modelId="{92781FD4-CE18-43D7-9AEC-C4CCA94865D1}" type="pres">
      <dgm:prSet presAssocID="{102C2465-2334-42F6-9097-DC0B2E1821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833C26-41E1-46DF-8285-4DCF0DC5BFE5}" type="pres">
      <dgm:prSet presAssocID="{89FF84A2-56BE-48AA-BB0B-9998ECE33BC6}" presName="compositeNode" presStyleCnt="0">
        <dgm:presLayoutVars>
          <dgm:bulletEnabled val="1"/>
        </dgm:presLayoutVars>
      </dgm:prSet>
      <dgm:spPr/>
    </dgm:pt>
    <dgm:pt modelId="{546A6C9C-CAC9-4D07-860F-2A373C0386DF}" type="pres">
      <dgm:prSet presAssocID="{89FF84A2-56BE-48AA-BB0B-9998ECE33BC6}" presName="bgRect" presStyleLbl="node1" presStyleIdx="0" presStyleCnt="2"/>
      <dgm:spPr/>
      <dgm:t>
        <a:bodyPr/>
        <a:lstStyle/>
        <a:p>
          <a:endParaRPr lang="ru-RU"/>
        </a:p>
      </dgm:t>
    </dgm:pt>
    <dgm:pt modelId="{698DBC59-ABA4-41C8-85B0-C5A97F6D0D22}" type="pres">
      <dgm:prSet presAssocID="{89FF84A2-56BE-48AA-BB0B-9998ECE33BC6}" presName="parentNode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A9691-C36D-42A5-97E1-EE770E2B5544}" type="pres">
      <dgm:prSet presAssocID="{89FF84A2-56BE-48AA-BB0B-9998ECE33BC6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4A10F-5413-4F5C-A1B5-2A3B32DCEED2}" type="pres">
      <dgm:prSet presAssocID="{957B121C-CBC9-4F67-8B61-21C23E14774A}" presName="hSp" presStyleCnt="0"/>
      <dgm:spPr/>
    </dgm:pt>
    <dgm:pt modelId="{7DB4A85D-9638-405E-89CD-1BFC9351EDAB}" type="pres">
      <dgm:prSet presAssocID="{957B121C-CBC9-4F67-8B61-21C23E14774A}" presName="vProcSp" presStyleCnt="0"/>
      <dgm:spPr/>
    </dgm:pt>
    <dgm:pt modelId="{5ED75481-0D22-476C-AF71-2336BD601732}" type="pres">
      <dgm:prSet presAssocID="{957B121C-CBC9-4F67-8B61-21C23E14774A}" presName="vSp1" presStyleCnt="0"/>
      <dgm:spPr/>
    </dgm:pt>
    <dgm:pt modelId="{5F9358B0-A992-4CA9-982E-0EE4DA3D7BA0}" type="pres">
      <dgm:prSet presAssocID="{957B121C-CBC9-4F67-8B61-21C23E14774A}" presName="simulatedConn" presStyleLbl="solidFgAcc1" presStyleIdx="0" presStyleCnt="1"/>
      <dgm:spPr/>
    </dgm:pt>
    <dgm:pt modelId="{882B0BCC-C29A-4638-81BD-5786ECCB9176}" type="pres">
      <dgm:prSet presAssocID="{957B121C-CBC9-4F67-8B61-21C23E14774A}" presName="vSp2" presStyleCnt="0"/>
      <dgm:spPr/>
    </dgm:pt>
    <dgm:pt modelId="{8D870573-98B6-4B63-B36D-6EAC81512A46}" type="pres">
      <dgm:prSet presAssocID="{957B121C-CBC9-4F67-8B61-21C23E14774A}" presName="sibTrans" presStyleCnt="0"/>
      <dgm:spPr/>
    </dgm:pt>
    <dgm:pt modelId="{A32C785E-1449-4598-B995-B1E402F36C70}" type="pres">
      <dgm:prSet presAssocID="{7B1D3F8E-3446-4AAF-9B2F-2115BFC3A60E}" presName="compositeNode" presStyleCnt="0">
        <dgm:presLayoutVars>
          <dgm:bulletEnabled val="1"/>
        </dgm:presLayoutVars>
      </dgm:prSet>
      <dgm:spPr/>
    </dgm:pt>
    <dgm:pt modelId="{5A8D241F-0AAA-4555-AD5E-E2C71AD85FD1}" type="pres">
      <dgm:prSet presAssocID="{7B1D3F8E-3446-4AAF-9B2F-2115BFC3A60E}" presName="bgRect" presStyleLbl="node1" presStyleIdx="1" presStyleCnt="2"/>
      <dgm:spPr/>
      <dgm:t>
        <a:bodyPr/>
        <a:lstStyle/>
        <a:p>
          <a:endParaRPr lang="ru-RU"/>
        </a:p>
      </dgm:t>
    </dgm:pt>
    <dgm:pt modelId="{02694B79-19E6-483B-B00F-C706CBB0D86E}" type="pres">
      <dgm:prSet presAssocID="{7B1D3F8E-3446-4AAF-9B2F-2115BFC3A60E}" presName="parentNode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35C973-98F2-4506-BDC0-E3AE2D25A9C6}" type="pres">
      <dgm:prSet presAssocID="{7B1D3F8E-3446-4AAF-9B2F-2115BFC3A60E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628502-D849-403E-9EA6-346CCC6CC934}" srcId="{7B1D3F8E-3446-4AAF-9B2F-2115BFC3A60E}" destId="{75F976CE-2E83-401E-A661-D42DEB24DE9A}" srcOrd="0" destOrd="0" parTransId="{14922B76-4EC5-4CDB-A7EA-BC3EC597661F}" sibTransId="{D7DDBD1F-FD65-4C3A-AF1A-87548A26E6B2}"/>
    <dgm:cxn modelId="{F41D3D9B-161D-47DA-B623-94EE8D2C305D}" type="presOf" srcId="{C8F57554-0F0E-4AF0-9D25-506C3BF27FE3}" destId="{646A9691-C36D-42A5-97E1-EE770E2B5544}" srcOrd="0" destOrd="0" presId="urn:microsoft.com/office/officeart/2005/8/layout/hProcess7"/>
    <dgm:cxn modelId="{009274FD-CC08-4125-B85F-89CF5BDFE505}" srcId="{102C2465-2334-42F6-9097-DC0B2E182122}" destId="{7B1D3F8E-3446-4AAF-9B2F-2115BFC3A60E}" srcOrd="1" destOrd="0" parTransId="{0BA1AA54-EE7C-4B0B-8C3C-6088333DC771}" sibTransId="{07CE9D4B-7FA6-4888-B7BD-1632D07DDD5A}"/>
    <dgm:cxn modelId="{B6043227-BF04-4313-9DB0-FD181C56F812}" srcId="{89FF84A2-56BE-48AA-BB0B-9998ECE33BC6}" destId="{C8F57554-0F0E-4AF0-9D25-506C3BF27FE3}" srcOrd="0" destOrd="0" parTransId="{D87ABD74-ACAE-4EC4-82DD-A74F21C0FECE}" sibTransId="{1F413E6C-835D-4C62-BDAA-C5183A9B17F9}"/>
    <dgm:cxn modelId="{CB17A9F4-6EE0-4225-86F3-8F6E3562C71A}" srcId="{102C2465-2334-42F6-9097-DC0B2E182122}" destId="{89FF84A2-56BE-48AA-BB0B-9998ECE33BC6}" srcOrd="0" destOrd="0" parTransId="{707ABFE0-1DB2-4221-94BC-DF04FC02A1AB}" sibTransId="{957B121C-CBC9-4F67-8B61-21C23E14774A}"/>
    <dgm:cxn modelId="{368DC23B-E88B-4805-A0E1-37712CAE21D7}" type="presOf" srcId="{7B1D3F8E-3446-4AAF-9B2F-2115BFC3A60E}" destId="{5A8D241F-0AAA-4555-AD5E-E2C71AD85FD1}" srcOrd="0" destOrd="0" presId="urn:microsoft.com/office/officeart/2005/8/layout/hProcess7"/>
    <dgm:cxn modelId="{18AC338D-4F13-4F3F-BDFF-23036251C17E}" type="presOf" srcId="{7B1D3F8E-3446-4AAF-9B2F-2115BFC3A60E}" destId="{02694B79-19E6-483B-B00F-C706CBB0D86E}" srcOrd="1" destOrd="0" presId="urn:microsoft.com/office/officeart/2005/8/layout/hProcess7"/>
    <dgm:cxn modelId="{E462F866-73AE-4B8E-BDEA-44AE3A9BF52D}" type="presOf" srcId="{102C2465-2334-42F6-9097-DC0B2E182122}" destId="{92781FD4-CE18-43D7-9AEC-C4CCA94865D1}" srcOrd="0" destOrd="0" presId="urn:microsoft.com/office/officeart/2005/8/layout/hProcess7"/>
    <dgm:cxn modelId="{A6DB07BE-93B6-4FFD-B689-2A5C7E18BFD2}" type="presOf" srcId="{75F976CE-2E83-401E-A661-D42DEB24DE9A}" destId="{9235C973-98F2-4506-BDC0-E3AE2D25A9C6}" srcOrd="0" destOrd="0" presId="urn:microsoft.com/office/officeart/2005/8/layout/hProcess7"/>
    <dgm:cxn modelId="{8FA1BF5C-1044-4C58-9486-0FF9DCBE2748}" type="presOf" srcId="{89FF84A2-56BE-48AA-BB0B-9998ECE33BC6}" destId="{698DBC59-ABA4-41C8-85B0-C5A97F6D0D22}" srcOrd="1" destOrd="0" presId="urn:microsoft.com/office/officeart/2005/8/layout/hProcess7"/>
    <dgm:cxn modelId="{09BD715E-A644-47D1-95A7-9B78519E4C06}" type="presOf" srcId="{89FF84A2-56BE-48AA-BB0B-9998ECE33BC6}" destId="{546A6C9C-CAC9-4D07-860F-2A373C0386DF}" srcOrd="0" destOrd="0" presId="urn:microsoft.com/office/officeart/2005/8/layout/hProcess7"/>
    <dgm:cxn modelId="{DE6B1494-8DAD-4B9C-A1A1-5D109561DF93}" type="presParOf" srcId="{92781FD4-CE18-43D7-9AEC-C4CCA94865D1}" destId="{C9833C26-41E1-46DF-8285-4DCF0DC5BFE5}" srcOrd="0" destOrd="0" presId="urn:microsoft.com/office/officeart/2005/8/layout/hProcess7"/>
    <dgm:cxn modelId="{68C51627-688C-41A6-ABDB-C1790E9FD3EF}" type="presParOf" srcId="{C9833C26-41E1-46DF-8285-4DCF0DC5BFE5}" destId="{546A6C9C-CAC9-4D07-860F-2A373C0386DF}" srcOrd="0" destOrd="0" presId="urn:microsoft.com/office/officeart/2005/8/layout/hProcess7"/>
    <dgm:cxn modelId="{98D8025F-6CF8-435F-A109-DBDFC01C72AD}" type="presParOf" srcId="{C9833C26-41E1-46DF-8285-4DCF0DC5BFE5}" destId="{698DBC59-ABA4-41C8-85B0-C5A97F6D0D22}" srcOrd="1" destOrd="0" presId="urn:microsoft.com/office/officeart/2005/8/layout/hProcess7"/>
    <dgm:cxn modelId="{94DDAC6E-17D2-42F6-ABFF-1444428D6117}" type="presParOf" srcId="{C9833C26-41E1-46DF-8285-4DCF0DC5BFE5}" destId="{646A9691-C36D-42A5-97E1-EE770E2B5544}" srcOrd="2" destOrd="0" presId="urn:microsoft.com/office/officeart/2005/8/layout/hProcess7"/>
    <dgm:cxn modelId="{7485C7DA-2D27-4EFC-8AAC-56A4D65FF3B7}" type="presParOf" srcId="{92781FD4-CE18-43D7-9AEC-C4CCA94865D1}" destId="{2414A10F-5413-4F5C-A1B5-2A3B32DCEED2}" srcOrd="1" destOrd="0" presId="urn:microsoft.com/office/officeart/2005/8/layout/hProcess7"/>
    <dgm:cxn modelId="{A48E69C4-6696-4DC1-B466-FBA050B2A334}" type="presParOf" srcId="{92781FD4-CE18-43D7-9AEC-C4CCA94865D1}" destId="{7DB4A85D-9638-405E-89CD-1BFC9351EDAB}" srcOrd="2" destOrd="0" presId="urn:microsoft.com/office/officeart/2005/8/layout/hProcess7"/>
    <dgm:cxn modelId="{40377AA8-E111-4AD5-B9C0-F5BBD693371C}" type="presParOf" srcId="{7DB4A85D-9638-405E-89CD-1BFC9351EDAB}" destId="{5ED75481-0D22-476C-AF71-2336BD601732}" srcOrd="0" destOrd="0" presId="urn:microsoft.com/office/officeart/2005/8/layout/hProcess7"/>
    <dgm:cxn modelId="{E72F1F15-8458-4961-B7B2-373BACE1112C}" type="presParOf" srcId="{7DB4A85D-9638-405E-89CD-1BFC9351EDAB}" destId="{5F9358B0-A992-4CA9-982E-0EE4DA3D7BA0}" srcOrd="1" destOrd="0" presId="urn:microsoft.com/office/officeart/2005/8/layout/hProcess7"/>
    <dgm:cxn modelId="{1B563CA5-F673-471C-87B3-41CDA6EBFB46}" type="presParOf" srcId="{7DB4A85D-9638-405E-89CD-1BFC9351EDAB}" destId="{882B0BCC-C29A-4638-81BD-5786ECCB9176}" srcOrd="2" destOrd="0" presId="urn:microsoft.com/office/officeart/2005/8/layout/hProcess7"/>
    <dgm:cxn modelId="{B142A3D8-9394-4D8E-BAC4-55563BBC8412}" type="presParOf" srcId="{92781FD4-CE18-43D7-9AEC-C4CCA94865D1}" destId="{8D870573-98B6-4B63-B36D-6EAC81512A46}" srcOrd="3" destOrd="0" presId="urn:microsoft.com/office/officeart/2005/8/layout/hProcess7"/>
    <dgm:cxn modelId="{14895E5F-36FA-4B91-952A-C832EA1FE49A}" type="presParOf" srcId="{92781FD4-CE18-43D7-9AEC-C4CCA94865D1}" destId="{A32C785E-1449-4598-B995-B1E402F36C70}" srcOrd="4" destOrd="0" presId="urn:microsoft.com/office/officeart/2005/8/layout/hProcess7"/>
    <dgm:cxn modelId="{6E9C25D2-800B-461B-82A2-D45FF87C3397}" type="presParOf" srcId="{A32C785E-1449-4598-B995-B1E402F36C70}" destId="{5A8D241F-0AAA-4555-AD5E-E2C71AD85FD1}" srcOrd="0" destOrd="0" presId="urn:microsoft.com/office/officeart/2005/8/layout/hProcess7"/>
    <dgm:cxn modelId="{BA47EF5A-0762-41B5-A0EA-A0BE44A14C9C}" type="presParOf" srcId="{A32C785E-1449-4598-B995-B1E402F36C70}" destId="{02694B79-19E6-483B-B00F-C706CBB0D86E}" srcOrd="1" destOrd="0" presId="urn:microsoft.com/office/officeart/2005/8/layout/hProcess7"/>
    <dgm:cxn modelId="{DA6B7396-AD5E-492F-ADF9-E941E0EB4A1E}" type="presParOf" srcId="{A32C785E-1449-4598-B995-B1E402F36C70}" destId="{9235C973-98F2-4506-BDC0-E3AE2D25A9C6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407063-3595-45D1-A383-14AD8DAA23D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9E4FE8-8AFA-4994-951A-7B42CB25BA88}">
      <dgm:prSet phldrT="[Текст]"/>
      <dgm:spPr/>
      <dgm:t>
        <a:bodyPr/>
        <a:lstStyle/>
        <a:p>
          <a:r>
            <a:rPr lang="ru-RU" dirty="0" smtClean="0"/>
            <a:t>Бесплатная помощь гарантирована </a:t>
          </a:r>
          <a:endParaRPr lang="ru-RU" dirty="0"/>
        </a:p>
      </dgm:t>
    </dgm:pt>
    <dgm:pt modelId="{6D1A5B8A-FC43-4906-9818-761338D4512E}" type="parTrans" cxnId="{AD9DF922-9889-4D08-8753-702B67746DB0}">
      <dgm:prSet/>
      <dgm:spPr/>
      <dgm:t>
        <a:bodyPr/>
        <a:lstStyle/>
        <a:p>
          <a:endParaRPr lang="ru-RU"/>
        </a:p>
      </dgm:t>
    </dgm:pt>
    <dgm:pt modelId="{3AD82710-F814-4B22-B0C4-188410BB77F4}" type="sibTrans" cxnId="{AD9DF922-9889-4D08-8753-702B67746DB0}">
      <dgm:prSet/>
      <dgm:spPr/>
      <dgm:t>
        <a:bodyPr/>
        <a:lstStyle/>
        <a:p>
          <a:endParaRPr lang="ru-RU"/>
        </a:p>
      </dgm:t>
    </dgm:pt>
    <dgm:pt modelId="{7064D0A7-4D4A-472E-95B1-95B5F7F339D8}">
      <dgm:prSet phldrT="[Текст]"/>
      <dgm:spPr/>
      <dgm:t>
        <a:bodyPr/>
        <a:lstStyle/>
        <a:p>
          <a:r>
            <a:rPr lang="ru-RU" dirty="0" smtClean="0"/>
            <a:t>В медицинской организации (МО), </a:t>
          </a:r>
          <a:r>
            <a:rPr lang="ru-RU" dirty="0" smtClean="0"/>
            <a:t>участвующей </a:t>
          </a:r>
          <a:r>
            <a:rPr lang="ru-RU" dirty="0" smtClean="0"/>
            <a:t>в реализации территориальной программы ОМС даже на территории другого региона</a:t>
          </a:r>
          <a:endParaRPr lang="ru-RU" dirty="0"/>
        </a:p>
      </dgm:t>
    </dgm:pt>
    <dgm:pt modelId="{A8EFC1FF-02B3-4D76-8595-78131BE378A7}" type="parTrans" cxnId="{AC4260A9-547C-47CE-8CBA-62C171EAA705}">
      <dgm:prSet/>
      <dgm:spPr/>
      <dgm:t>
        <a:bodyPr/>
        <a:lstStyle/>
        <a:p>
          <a:endParaRPr lang="ru-RU"/>
        </a:p>
      </dgm:t>
    </dgm:pt>
    <dgm:pt modelId="{DC78BC86-D7F0-4DCE-930E-D5C3586AB1CA}" type="sibTrans" cxnId="{AC4260A9-547C-47CE-8CBA-62C171EAA705}">
      <dgm:prSet/>
      <dgm:spPr/>
      <dgm:t>
        <a:bodyPr/>
        <a:lstStyle/>
        <a:p>
          <a:endParaRPr lang="ru-RU"/>
        </a:p>
      </dgm:t>
    </dgm:pt>
    <dgm:pt modelId="{1C914BE3-E86C-4878-860F-565C1554D66E}" type="pres">
      <dgm:prSet presAssocID="{01407063-3595-45D1-A383-14AD8DAA23D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1A50AB0-9C1C-4DC5-8C34-AB82A0AD94A3}" type="pres">
      <dgm:prSet presAssocID="{C39E4FE8-8AFA-4994-951A-7B42CB25BA88}" presName="root" presStyleCnt="0">
        <dgm:presLayoutVars>
          <dgm:chMax/>
          <dgm:chPref val="4"/>
        </dgm:presLayoutVars>
      </dgm:prSet>
      <dgm:spPr/>
    </dgm:pt>
    <dgm:pt modelId="{3171364C-C05D-4C61-BE3E-13C9EDAE46D8}" type="pres">
      <dgm:prSet presAssocID="{C39E4FE8-8AFA-4994-951A-7B42CB25BA88}" presName="rootComposite" presStyleCnt="0">
        <dgm:presLayoutVars/>
      </dgm:prSet>
      <dgm:spPr/>
    </dgm:pt>
    <dgm:pt modelId="{2D1CEE2C-F41E-4FB1-9D0F-90770B19D2E1}" type="pres">
      <dgm:prSet presAssocID="{C39E4FE8-8AFA-4994-951A-7B42CB25BA88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A58DE80-284B-43A5-BD9B-B8AE880C4135}" type="pres">
      <dgm:prSet presAssocID="{C39E4FE8-8AFA-4994-951A-7B42CB25BA88}" presName="childShape" presStyleCnt="0">
        <dgm:presLayoutVars>
          <dgm:chMax val="0"/>
          <dgm:chPref val="0"/>
        </dgm:presLayoutVars>
      </dgm:prSet>
      <dgm:spPr/>
    </dgm:pt>
    <dgm:pt modelId="{D94491C7-3B8A-4D7D-AFA4-98C946D2B6C7}" type="pres">
      <dgm:prSet presAssocID="{7064D0A7-4D4A-472E-95B1-95B5F7F339D8}" presName="childComposite" presStyleCnt="0">
        <dgm:presLayoutVars>
          <dgm:chMax val="0"/>
          <dgm:chPref val="0"/>
        </dgm:presLayoutVars>
      </dgm:prSet>
      <dgm:spPr/>
    </dgm:pt>
    <dgm:pt modelId="{418EA518-9A02-4EF6-8EE0-8C1D1EA2DA46}" type="pres">
      <dgm:prSet presAssocID="{7064D0A7-4D4A-472E-95B1-95B5F7F339D8}" presName="Image" presStyleLbl="nod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66599711-2646-40CF-8D01-6A1AD6957A0A}" type="pres">
      <dgm:prSet presAssocID="{7064D0A7-4D4A-472E-95B1-95B5F7F339D8}" presName="childText" presStyleLbl="lnNode1" presStyleIdx="0" presStyleCnt="1" custScaleX="101523" custScaleY="139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987082-48F6-46FF-A17B-4312A95F7FD2}" type="presOf" srcId="{7064D0A7-4D4A-472E-95B1-95B5F7F339D8}" destId="{66599711-2646-40CF-8D01-6A1AD6957A0A}" srcOrd="0" destOrd="0" presId="urn:microsoft.com/office/officeart/2008/layout/PictureAccentList"/>
    <dgm:cxn modelId="{4BC29E46-5E7F-4C16-B6E7-754E6D0D24D7}" type="presOf" srcId="{C39E4FE8-8AFA-4994-951A-7B42CB25BA88}" destId="{2D1CEE2C-F41E-4FB1-9D0F-90770B19D2E1}" srcOrd="0" destOrd="0" presId="urn:microsoft.com/office/officeart/2008/layout/PictureAccentList"/>
    <dgm:cxn modelId="{AC4260A9-547C-47CE-8CBA-62C171EAA705}" srcId="{C39E4FE8-8AFA-4994-951A-7B42CB25BA88}" destId="{7064D0A7-4D4A-472E-95B1-95B5F7F339D8}" srcOrd="0" destOrd="0" parTransId="{A8EFC1FF-02B3-4D76-8595-78131BE378A7}" sibTransId="{DC78BC86-D7F0-4DCE-930E-D5C3586AB1CA}"/>
    <dgm:cxn modelId="{AD9DF922-9889-4D08-8753-702B67746DB0}" srcId="{01407063-3595-45D1-A383-14AD8DAA23D2}" destId="{C39E4FE8-8AFA-4994-951A-7B42CB25BA88}" srcOrd="0" destOrd="0" parTransId="{6D1A5B8A-FC43-4906-9818-761338D4512E}" sibTransId="{3AD82710-F814-4B22-B0C4-188410BB77F4}"/>
    <dgm:cxn modelId="{65B2F16F-D13C-4D9A-A5A3-243A3D1EDAB5}" type="presOf" srcId="{01407063-3595-45D1-A383-14AD8DAA23D2}" destId="{1C914BE3-E86C-4878-860F-565C1554D66E}" srcOrd="0" destOrd="0" presId="urn:microsoft.com/office/officeart/2008/layout/PictureAccentList"/>
    <dgm:cxn modelId="{60C42B71-A89C-47B5-AAF7-6D015E47B232}" type="presParOf" srcId="{1C914BE3-E86C-4878-860F-565C1554D66E}" destId="{81A50AB0-9C1C-4DC5-8C34-AB82A0AD94A3}" srcOrd="0" destOrd="0" presId="urn:microsoft.com/office/officeart/2008/layout/PictureAccentList"/>
    <dgm:cxn modelId="{9158C5E9-67DF-4A34-8E20-2D9768BC308A}" type="presParOf" srcId="{81A50AB0-9C1C-4DC5-8C34-AB82A0AD94A3}" destId="{3171364C-C05D-4C61-BE3E-13C9EDAE46D8}" srcOrd="0" destOrd="0" presId="urn:microsoft.com/office/officeart/2008/layout/PictureAccentList"/>
    <dgm:cxn modelId="{7E111033-35B2-4FC0-A2D1-63BE01167CFA}" type="presParOf" srcId="{3171364C-C05D-4C61-BE3E-13C9EDAE46D8}" destId="{2D1CEE2C-F41E-4FB1-9D0F-90770B19D2E1}" srcOrd="0" destOrd="0" presId="urn:microsoft.com/office/officeart/2008/layout/PictureAccentList"/>
    <dgm:cxn modelId="{83EA72F2-D2D4-4D4B-9963-8888B28FB9E6}" type="presParOf" srcId="{81A50AB0-9C1C-4DC5-8C34-AB82A0AD94A3}" destId="{8A58DE80-284B-43A5-BD9B-B8AE880C4135}" srcOrd="1" destOrd="0" presId="urn:microsoft.com/office/officeart/2008/layout/PictureAccentList"/>
    <dgm:cxn modelId="{31BF26F7-1125-4972-A45F-517F17B84A3C}" type="presParOf" srcId="{8A58DE80-284B-43A5-BD9B-B8AE880C4135}" destId="{D94491C7-3B8A-4D7D-AFA4-98C946D2B6C7}" srcOrd="0" destOrd="0" presId="urn:microsoft.com/office/officeart/2008/layout/PictureAccentList"/>
    <dgm:cxn modelId="{57BDD207-DB95-4CAE-8C49-DF196F1F107F}" type="presParOf" srcId="{D94491C7-3B8A-4D7D-AFA4-98C946D2B6C7}" destId="{418EA518-9A02-4EF6-8EE0-8C1D1EA2DA46}" srcOrd="0" destOrd="0" presId="urn:microsoft.com/office/officeart/2008/layout/PictureAccentList"/>
    <dgm:cxn modelId="{E5D4B350-524A-4A6D-AFDE-EC9BF927AE0F}" type="presParOf" srcId="{D94491C7-3B8A-4D7D-AFA4-98C946D2B6C7}" destId="{66599711-2646-40CF-8D01-6A1AD6957A0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951EE4-82F3-4F95-9917-C49B9DA6EFA3}">
      <dsp:nvSpPr>
        <dsp:cNvPr id="0" name=""/>
        <dsp:cNvSpPr/>
      </dsp:nvSpPr>
      <dsp:spPr>
        <a:xfrm>
          <a:off x="2129481" y="742185"/>
          <a:ext cx="45921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962"/>
              </a:moveTo>
              <a:lnTo>
                <a:pt x="246708" y="45962"/>
              </a:lnTo>
              <a:lnTo>
                <a:pt x="246708" y="45720"/>
              </a:lnTo>
              <a:lnTo>
                <a:pt x="459216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346844" y="785455"/>
        <a:ext cx="24490" cy="4899"/>
      </dsp:txXfrm>
    </dsp:sp>
    <dsp:sp modelId="{03F84EAA-5866-455B-A39A-E81035BB6CB5}">
      <dsp:nvSpPr>
        <dsp:cNvPr id="0" name=""/>
        <dsp:cNvSpPr/>
      </dsp:nvSpPr>
      <dsp:spPr>
        <a:xfrm>
          <a:off x="997" y="149063"/>
          <a:ext cx="2130283" cy="12781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I</a:t>
          </a:r>
          <a:r>
            <a:rPr lang="ru-RU" sz="1100" kern="1200" dirty="0" smtClean="0"/>
            <a:t>. Потерпевший обязан представить ТС* на осмотр страховщику</a:t>
          </a:r>
          <a:endParaRPr lang="ru-RU" sz="1100" kern="1200" dirty="0"/>
        </a:p>
      </dsp:txBody>
      <dsp:txXfrm>
        <a:off x="997" y="149063"/>
        <a:ext cx="2130283" cy="1278170"/>
      </dsp:txXfrm>
    </dsp:sp>
    <dsp:sp modelId="{21F3342D-7AC3-4F6B-A615-193A7B33AB19}">
      <dsp:nvSpPr>
        <dsp:cNvPr id="0" name=""/>
        <dsp:cNvSpPr/>
      </dsp:nvSpPr>
      <dsp:spPr>
        <a:xfrm>
          <a:off x="1066139" y="1425190"/>
          <a:ext cx="2620099" cy="459608"/>
        </a:xfrm>
        <a:custGeom>
          <a:avLst/>
          <a:gdLst/>
          <a:ahLst/>
          <a:cxnLst/>
          <a:rect l="0" t="0" r="0" b="0"/>
          <a:pathLst>
            <a:path>
              <a:moveTo>
                <a:pt x="2620099" y="0"/>
              </a:moveTo>
              <a:lnTo>
                <a:pt x="2620099" y="246904"/>
              </a:lnTo>
              <a:lnTo>
                <a:pt x="0" y="246904"/>
              </a:lnTo>
              <a:lnTo>
                <a:pt x="0" y="459608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309550" y="1652545"/>
        <a:ext cx="133278" cy="4899"/>
      </dsp:txXfrm>
    </dsp:sp>
    <dsp:sp modelId="{535E2462-ECCE-4DDC-9353-FECCFEE4476B}">
      <dsp:nvSpPr>
        <dsp:cNvPr id="0" name=""/>
        <dsp:cNvSpPr/>
      </dsp:nvSpPr>
      <dsp:spPr>
        <a:xfrm>
          <a:off x="2621097" y="148820"/>
          <a:ext cx="2130283" cy="12781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II</a:t>
          </a:r>
          <a:r>
            <a:rPr lang="ru-RU" sz="1100" kern="1200" dirty="0" smtClean="0"/>
            <a:t>. Страховщик обязан организовать осмотр и/или ТЭ** ТС в течение 5 дней со дня поступления заявления</a:t>
          </a:r>
          <a:endParaRPr lang="ru-RU" sz="1100" kern="1200" dirty="0"/>
        </a:p>
      </dsp:txBody>
      <dsp:txXfrm>
        <a:off x="2621097" y="148820"/>
        <a:ext cx="2130283" cy="1278170"/>
      </dsp:txXfrm>
    </dsp:sp>
    <dsp:sp modelId="{2473DBBB-A980-4F46-9A57-7B0712F643B6}">
      <dsp:nvSpPr>
        <dsp:cNvPr id="0" name=""/>
        <dsp:cNvSpPr/>
      </dsp:nvSpPr>
      <dsp:spPr>
        <a:xfrm>
          <a:off x="2129481" y="2510564"/>
          <a:ext cx="45936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9365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346914" y="2553834"/>
        <a:ext cx="24498" cy="4899"/>
      </dsp:txXfrm>
    </dsp:sp>
    <dsp:sp modelId="{B5936D9A-B543-44DE-85D5-ED8B386168C5}">
      <dsp:nvSpPr>
        <dsp:cNvPr id="0" name=""/>
        <dsp:cNvSpPr/>
      </dsp:nvSpPr>
      <dsp:spPr>
        <a:xfrm>
          <a:off x="997" y="1917198"/>
          <a:ext cx="2130283" cy="12781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III</a:t>
          </a:r>
          <a:r>
            <a:rPr lang="ru-RU" sz="1100" kern="1200" dirty="0" smtClean="0"/>
            <a:t>. Если </a:t>
          </a:r>
          <a:r>
            <a:rPr lang="en-US" sz="1100" kern="1200" dirty="0" smtClean="0"/>
            <a:t>I </a:t>
          </a:r>
          <a:r>
            <a:rPr lang="ru-RU" sz="1100" kern="1200" dirty="0" smtClean="0"/>
            <a:t>не обеспечено, и  страхователь  организовал независимую ТЭ, ее результаты не принимаются для определения страхового возмещения</a:t>
          </a:r>
          <a:endParaRPr lang="ru-RU" sz="1100" kern="1200" dirty="0"/>
        </a:p>
      </dsp:txBody>
      <dsp:txXfrm>
        <a:off x="997" y="1917198"/>
        <a:ext cx="2130283" cy="1278170"/>
      </dsp:txXfrm>
    </dsp:sp>
    <dsp:sp modelId="{E485A50A-DF35-4FA3-8ACB-0EC289BB62F9}">
      <dsp:nvSpPr>
        <dsp:cNvPr id="0" name=""/>
        <dsp:cNvSpPr/>
      </dsp:nvSpPr>
      <dsp:spPr>
        <a:xfrm>
          <a:off x="1066139" y="3193569"/>
          <a:ext cx="2620248" cy="459365"/>
        </a:xfrm>
        <a:custGeom>
          <a:avLst/>
          <a:gdLst/>
          <a:ahLst/>
          <a:cxnLst/>
          <a:rect l="0" t="0" r="0" b="0"/>
          <a:pathLst>
            <a:path>
              <a:moveTo>
                <a:pt x="2620248" y="0"/>
              </a:moveTo>
              <a:lnTo>
                <a:pt x="2620248" y="246782"/>
              </a:lnTo>
              <a:lnTo>
                <a:pt x="0" y="246782"/>
              </a:lnTo>
              <a:lnTo>
                <a:pt x="0" y="459365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309622" y="3420801"/>
        <a:ext cx="133283" cy="4899"/>
      </dsp:txXfrm>
    </dsp:sp>
    <dsp:sp modelId="{0FB6E309-37B8-4C68-B6E8-68814A5FE2D8}">
      <dsp:nvSpPr>
        <dsp:cNvPr id="0" name=""/>
        <dsp:cNvSpPr/>
      </dsp:nvSpPr>
      <dsp:spPr>
        <a:xfrm>
          <a:off x="2621246" y="1917198"/>
          <a:ext cx="2130283" cy="12781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IV</a:t>
          </a:r>
          <a:r>
            <a:rPr lang="ru-RU" sz="1100" kern="1200" dirty="0" smtClean="0"/>
            <a:t>. Если </a:t>
          </a:r>
          <a:r>
            <a:rPr lang="en-US" sz="1100" kern="1200" dirty="0" smtClean="0"/>
            <a:t>III</a:t>
          </a:r>
          <a:r>
            <a:rPr lang="ru-RU" sz="1100" kern="1200" dirty="0" smtClean="0"/>
            <a:t>, то страховщик имеет право вернуть заявление страхователю</a:t>
          </a:r>
          <a:endParaRPr lang="ru-RU" sz="1100" kern="1200" dirty="0"/>
        </a:p>
      </dsp:txBody>
      <dsp:txXfrm>
        <a:off x="2621246" y="1917198"/>
        <a:ext cx="2130283" cy="1278170"/>
      </dsp:txXfrm>
    </dsp:sp>
    <dsp:sp modelId="{07DBF591-BEFA-42C4-B7B1-25E004A1207B}">
      <dsp:nvSpPr>
        <dsp:cNvPr id="0" name=""/>
        <dsp:cNvSpPr/>
      </dsp:nvSpPr>
      <dsp:spPr>
        <a:xfrm>
          <a:off x="997" y="3685334"/>
          <a:ext cx="2130283" cy="12781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V</a:t>
          </a:r>
          <a:r>
            <a:rPr lang="ru-RU" sz="1100" kern="1200" dirty="0" smtClean="0"/>
            <a:t>. Если </a:t>
          </a:r>
          <a:r>
            <a:rPr lang="en-US" sz="1100" kern="1200" dirty="0" smtClean="0"/>
            <a:t>IV</a:t>
          </a:r>
          <a:r>
            <a:rPr lang="ru-RU" sz="1100" kern="1200" dirty="0" smtClean="0"/>
            <a:t>, то страхователь вправе еще раз подать заявление с учетом </a:t>
          </a:r>
          <a:r>
            <a:rPr lang="en-US" sz="1100" kern="1200" dirty="0" smtClean="0"/>
            <a:t>I</a:t>
          </a:r>
          <a:endParaRPr lang="ru-RU" sz="1100" kern="1200" dirty="0"/>
        </a:p>
      </dsp:txBody>
      <dsp:txXfrm>
        <a:off x="997" y="3685334"/>
        <a:ext cx="2130283" cy="1278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A6C9C-CAC9-4D07-860F-2A373C0386DF}">
      <dsp:nvSpPr>
        <dsp:cNvPr id="0" name=""/>
        <dsp:cNvSpPr/>
      </dsp:nvSpPr>
      <dsp:spPr>
        <a:xfrm>
          <a:off x="935" y="0"/>
          <a:ext cx="2381488" cy="1527944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1435" rIns="66675" bIns="0" numCol="1" spcCol="1270" anchor="t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страховщик</a:t>
          </a:r>
          <a:endParaRPr lang="ru-RU" sz="1500" kern="1200" dirty="0"/>
        </a:p>
      </dsp:txBody>
      <dsp:txXfrm rot="16200000">
        <a:off x="-387373" y="388308"/>
        <a:ext cx="1252914" cy="476297"/>
      </dsp:txXfrm>
    </dsp:sp>
    <dsp:sp modelId="{646A9691-C36D-42A5-97E1-EE770E2B5544}">
      <dsp:nvSpPr>
        <dsp:cNvPr id="0" name=""/>
        <dsp:cNvSpPr/>
      </dsp:nvSpPr>
      <dsp:spPr>
        <a:xfrm>
          <a:off x="477232" y="0"/>
          <a:ext cx="1774209" cy="152794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8293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Проверить наличие лицензии о страховщика</a:t>
          </a:r>
          <a:endParaRPr lang="ru-RU" sz="1700" kern="1200" dirty="0"/>
        </a:p>
      </dsp:txBody>
      <dsp:txXfrm>
        <a:off x="477232" y="0"/>
        <a:ext cx="1774209" cy="1527944"/>
      </dsp:txXfrm>
    </dsp:sp>
    <dsp:sp modelId="{5A8D241F-0AAA-4555-AD5E-E2C71AD85FD1}">
      <dsp:nvSpPr>
        <dsp:cNvPr id="0" name=""/>
        <dsp:cNvSpPr/>
      </dsp:nvSpPr>
      <dsp:spPr>
        <a:xfrm>
          <a:off x="2465776" y="0"/>
          <a:ext cx="2381488" cy="1527944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1435" rIns="66675" bIns="0" numCol="1" spcCol="1270" anchor="t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агент</a:t>
          </a:r>
          <a:endParaRPr lang="ru-RU" sz="1500" kern="1200" dirty="0"/>
        </a:p>
      </dsp:txBody>
      <dsp:txXfrm rot="16200000">
        <a:off x="2077467" y="388308"/>
        <a:ext cx="1252914" cy="476297"/>
      </dsp:txXfrm>
    </dsp:sp>
    <dsp:sp modelId="{5F9358B0-A992-4CA9-982E-0EE4DA3D7BA0}">
      <dsp:nvSpPr>
        <dsp:cNvPr id="0" name=""/>
        <dsp:cNvSpPr/>
      </dsp:nvSpPr>
      <dsp:spPr>
        <a:xfrm rot="5400000">
          <a:off x="2365474" y="1130497"/>
          <a:ext cx="224418" cy="357223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35C973-98F2-4506-BDC0-E3AE2D25A9C6}">
      <dsp:nvSpPr>
        <dsp:cNvPr id="0" name=""/>
        <dsp:cNvSpPr/>
      </dsp:nvSpPr>
      <dsp:spPr>
        <a:xfrm>
          <a:off x="2942073" y="0"/>
          <a:ext cx="1774209" cy="152794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8293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Проверить наличие агентского соглашения агента со страховщиком</a:t>
          </a:r>
          <a:endParaRPr lang="ru-RU" sz="1700" kern="1200" dirty="0"/>
        </a:p>
      </dsp:txBody>
      <dsp:txXfrm>
        <a:off x="2942073" y="0"/>
        <a:ext cx="1774209" cy="15279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1CEE2C-F41E-4FB1-9D0F-90770B19D2E1}">
      <dsp:nvSpPr>
        <dsp:cNvPr id="0" name=""/>
        <dsp:cNvSpPr/>
      </dsp:nvSpPr>
      <dsp:spPr>
        <a:xfrm>
          <a:off x="13110" y="850604"/>
          <a:ext cx="4448940" cy="11714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Бесплатная помощь гарантирована </a:t>
          </a:r>
          <a:endParaRPr lang="ru-RU" sz="3200" kern="1200" dirty="0"/>
        </a:p>
      </dsp:txBody>
      <dsp:txXfrm>
        <a:off x="47420" y="884914"/>
        <a:ext cx="4380320" cy="1102797"/>
      </dsp:txXfrm>
    </dsp:sp>
    <dsp:sp modelId="{418EA518-9A02-4EF6-8EE0-8C1D1EA2DA46}">
      <dsp:nvSpPr>
        <dsp:cNvPr id="0" name=""/>
        <dsp:cNvSpPr/>
      </dsp:nvSpPr>
      <dsp:spPr>
        <a:xfrm>
          <a:off x="899" y="2462071"/>
          <a:ext cx="1171417" cy="117141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599711-2646-40CF-8D01-6A1AD6957A0A}">
      <dsp:nvSpPr>
        <dsp:cNvPr id="0" name=""/>
        <dsp:cNvSpPr/>
      </dsp:nvSpPr>
      <dsp:spPr>
        <a:xfrm>
          <a:off x="1218178" y="2232877"/>
          <a:ext cx="3256083" cy="162980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 медицинской организации (МО), </a:t>
          </a:r>
          <a:r>
            <a:rPr lang="ru-RU" sz="1500" kern="1200" dirty="0" smtClean="0"/>
            <a:t>участвующей </a:t>
          </a:r>
          <a:r>
            <a:rPr lang="ru-RU" sz="1500" kern="1200" dirty="0" smtClean="0"/>
            <a:t>в реализации территориальной программы ОМС даже на территории другого региона</a:t>
          </a:r>
          <a:endParaRPr lang="ru-RU" sz="1500" kern="1200" dirty="0"/>
        </a:p>
      </dsp:txBody>
      <dsp:txXfrm>
        <a:off x="1297753" y="2312452"/>
        <a:ext cx="3096933" cy="14706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1EEDD83-6851-4E98-B407-1C2AB0CA92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442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EC576-6E96-44D8-B5AE-8555C925FD8B}" type="datetimeFigureOut">
              <a:rPr lang="ru-RU" smtClean="0"/>
              <a:t>01.10.2017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03338" y="674688"/>
            <a:ext cx="4495800" cy="3371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613" y="4270375"/>
            <a:ext cx="5683250" cy="4046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54075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2725" y="854075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CFF727-CF9B-4FF7-A991-09C895F94A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894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FF727-CF9B-4FF7-A991-09C895F94A7B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6452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FF727-CF9B-4FF7-A991-09C895F94A7B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2062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gray">
          <a:xfrm>
            <a:off x="0" y="2971800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gray">
          <a:xfrm>
            <a:off x="0" y="2895600"/>
            <a:ext cx="8229600" cy="9144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905000" y="5410200"/>
            <a:ext cx="51816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0"/>
            <a:ext cx="7924800" cy="685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0" y="6477000"/>
            <a:ext cx="2133600" cy="244475"/>
          </a:xfr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28600" y="6477000"/>
            <a:ext cx="2895600" cy="244475"/>
          </a:xfrm>
        </p:spPr>
        <p:txBody>
          <a:bodyPr/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ru-RU" dirty="0" smtClean="0"/>
              <a:t>Седова М.Л.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C9355-3BC9-44F6-9C2D-25FF6E58A6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782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47688"/>
            <a:ext cx="2057400" cy="5883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7688"/>
            <a:ext cx="6019800" cy="5883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86D71-C3E6-43E7-8665-EA3D74D6A7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905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38263"/>
            <a:ext cx="8229600" cy="50927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3E343-0415-4E57-AA05-E9C032F8E1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331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991B9-4959-4188-8B6D-4F86C3B83B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612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AC47A-DACF-487D-8EBF-A73B15CE0F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080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38263"/>
            <a:ext cx="4038600" cy="5092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8EF5B-1BFC-49D3-BB1C-CE9B643326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382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BD5B64-1652-440E-9A13-B6E6023B475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372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94135-53FB-48D1-AC0F-91C3FA2F06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254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F40EA-81AA-4086-A17B-E86E25EEA3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700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5ED01-4A14-4C8B-BB1C-EE15FABAF2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894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E4BFC-C9BB-414E-862B-4B48B95FFE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79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0" y="533400"/>
            <a:ext cx="9144000" cy="6858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457200"/>
            <a:ext cx="8229600" cy="6858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38263"/>
            <a:ext cx="8229600" cy="509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81800" y="269875"/>
            <a:ext cx="2133600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pPr>
              <a:defRPr/>
            </a:pPr>
            <a:r>
              <a:rPr lang="en-US" dirty="0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530975"/>
            <a:ext cx="2895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pPr>
              <a:defRPr/>
            </a:pPr>
            <a:r>
              <a:rPr lang="en-US" dirty="0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553200"/>
            <a:ext cx="21336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+mn-lt"/>
              </a:defRPr>
            </a:lvl1pPr>
          </a:lstStyle>
          <a:p>
            <a:pPr>
              <a:defRPr/>
            </a:pPr>
            <a:fld id="{04DC2B68-92F0-4B32-8377-6E4CEB5CFB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547688"/>
            <a:ext cx="7391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</a:rPr>
              <a:t>Модуль 6. Страховые услуги населению и социальное страхование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79712" y="4653136"/>
            <a:ext cx="5181600" cy="533400"/>
          </a:xfrm>
        </p:spPr>
        <p:txBody>
          <a:bodyPr/>
          <a:lstStyle/>
          <a:p>
            <a:pPr eaLnBrk="1" hangingPunct="1"/>
            <a:r>
              <a:rPr lang="ru-RU" altLang="ru-RU" sz="1800" dirty="0" smtClean="0"/>
              <a:t>Седова Марина Леонидовна, </a:t>
            </a:r>
          </a:p>
          <a:p>
            <a:pPr eaLnBrk="1" hangingPunct="1"/>
            <a:r>
              <a:rPr lang="ru-RU" altLang="ru-RU" sz="1800" dirty="0" smtClean="0"/>
              <a:t>проф. Департамента общественных финансов, к.э.н. Финансового университета</a:t>
            </a:r>
            <a:endParaRPr lang="en-US" altLang="ru-RU" sz="1800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2743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67544" y="1484784"/>
            <a:ext cx="8064896" cy="2664296"/>
          </a:xfrm>
        </p:spPr>
        <p:txBody>
          <a:bodyPr/>
          <a:lstStyle/>
          <a:p>
            <a:r>
              <a:rPr lang="ru-RU" sz="1600" dirty="0" smtClean="0"/>
              <a:t>Стоимость </a:t>
            </a:r>
            <a:r>
              <a:rPr lang="ru-RU" sz="1600" dirty="0"/>
              <a:t>полиса ОСАГО рассчитывается в соответствии с тарифами, установленными </a:t>
            </a:r>
            <a:r>
              <a:rPr lang="ru-RU" sz="1600" dirty="0" smtClean="0"/>
              <a:t>страховщиками в соответствии с требованиями Банка России:  предельными размерами </a:t>
            </a:r>
            <a:r>
              <a:rPr lang="ru-RU" sz="1600" dirty="0"/>
              <a:t>базовых ставок страховых тарифов и коэффициентах страховых тарифов, требованиях к структуре страховых тарифов, а также порядке их применения страховщиками при определении страховой премии </a:t>
            </a:r>
            <a:r>
              <a:rPr lang="ru-RU" sz="1600" dirty="0" smtClean="0"/>
              <a:t>по  ОСАГО</a:t>
            </a:r>
          </a:p>
          <a:p>
            <a:r>
              <a:rPr lang="ru-RU" sz="1600" dirty="0" smtClean="0"/>
              <a:t>Продажа </a:t>
            </a:r>
            <a:r>
              <a:rPr lang="ru-RU" sz="1600" dirty="0"/>
              <a:t>полисов ОСАГО по заниженным ценам изначально свидетельствует о вероятности использования поддельных бланков страховых </a:t>
            </a:r>
            <a:r>
              <a:rPr lang="ru-RU" sz="1600" dirty="0" smtClean="0"/>
              <a:t>полисов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108520" y="476672"/>
            <a:ext cx="925252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Банк России информирует об участившихся </a:t>
            </a:r>
            <a:r>
              <a:rPr lang="ru-RU" b="1" dirty="0" smtClean="0">
                <a:solidFill>
                  <a:schemeClr val="bg1"/>
                </a:solidFill>
              </a:rPr>
              <a:t>случаях предложений </a:t>
            </a:r>
            <a:r>
              <a:rPr lang="ru-RU" b="1" dirty="0">
                <a:solidFill>
                  <a:schemeClr val="bg1"/>
                </a:solidFill>
              </a:rPr>
              <a:t>по продаже полисов ОСАГО по значительно заниженным ценам</a:t>
            </a:r>
          </a:p>
        </p:txBody>
      </p:sp>
      <p:sp>
        <p:nvSpPr>
          <p:cNvPr id="10" name="Стрелка вверх 9"/>
          <p:cNvSpPr/>
          <p:nvPr/>
        </p:nvSpPr>
        <p:spPr>
          <a:xfrm>
            <a:off x="4211960" y="3861048"/>
            <a:ext cx="3312368" cy="7200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делать?</a:t>
            </a:r>
            <a:endParaRPr lang="ru-RU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864618956"/>
              </p:ext>
            </p:extLst>
          </p:nvPr>
        </p:nvGraphicFramePr>
        <p:xfrm>
          <a:off x="2915816" y="4941168"/>
          <a:ext cx="4848200" cy="1527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225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sz="2400" dirty="0" smtClean="0"/>
              <a:t>Изменения по ОСАГО – натуральное возмещение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75556" y="4797152"/>
            <a:ext cx="3312368" cy="576064"/>
          </a:xfrm>
        </p:spPr>
        <p:txBody>
          <a:bodyPr/>
          <a:lstStyle/>
          <a:p>
            <a:r>
              <a:rPr lang="ru-RU" sz="1400" dirty="0"/>
              <a:t>28 апреля 2017 года вступили в силу изменения об ОСАГО</a:t>
            </a:r>
          </a:p>
          <a:p>
            <a:endParaRPr lang="ru-RU" sz="1400" i="1" dirty="0"/>
          </a:p>
          <a:p>
            <a:r>
              <a:rPr lang="ru-RU" sz="1400" i="1" dirty="0" smtClean="0"/>
              <a:t>*СТО – станция технического обслуживания</a:t>
            </a:r>
          </a:p>
          <a:p>
            <a:r>
              <a:rPr lang="ru-RU" sz="1400" i="1" dirty="0" smtClean="0"/>
              <a:t>**ТС </a:t>
            </a:r>
            <a:r>
              <a:rPr lang="ru-RU" sz="1400" i="1" dirty="0"/>
              <a:t>– транспортное средство</a:t>
            </a:r>
          </a:p>
          <a:p>
            <a:endParaRPr lang="ru-RU" sz="1400" i="1" dirty="0"/>
          </a:p>
          <a:p>
            <a:r>
              <a:rPr lang="ru-RU" sz="1400" i="1" dirty="0" smtClean="0"/>
              <a:t>См. также дополнительную информацию на сайте Банка России </a:t>
            </a:r>
            <a:r>
              <a:rPr lang="en-US" sz="1400" i="1" dirty="0" smtClean="0"/>
              <a:t>http</a:t>
            </a:r>
            <a:r>
              <a:rPr lang="en-US" sz="1400" i="1" dirty="0"/>
              <a:t>://www.cbr.ru/osago/nat_osago/</a:t>
            </a:r>
            <a:endParaRPr lang="ru-RU" sz="1400" i="1" dirty="0"/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-108520" y="980728"/>
            <a:ext cx="4680520" cy="5400600"/>
          </a:xfrm>
          <a:prstGeom prst="vertic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4355976" y="1412776"/>
            <a:ext cx="4536504" cy="5328592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Срок досудебной претензии потерпевшего увеличен с 5 до 10 дней по авариям, произошедших с 04.07.2016</a:t>
            </a:r>
            <a:endParaRPr lang="ru-RU" sz="1400" b="1" dirty="0"/>
          </a:p>
        </p:txBody>
      </p:sp>
      <p:sp>
        <p:nvSpPr>
          <p:cNvPr id="6" name="Текст 3"/>
          <p:cNvSpPr>
            <a:spLocks noGrp="1"/>
          </p:cNvSpPr>
          <p:nvPr>
            <p:ph type="body" idx="1"/>
          </p:nvPr>
        </p:nvSpPr>
        <p:spPr>
          <a:xfrm>
            <a:off x="4427984" y="5805264"/>
            <a:ext cx="4464496" cy="576064"/>
          </a:xfrm>
        </p:spPr>
        <p:txBody>
          <a:bodyPr/>
          <a:lstStyle/>
          <a:p>
            <a:r>
              <a:rPr lang="ru-RU" sz="1400" b="0" dirty="0"/>
              <a:t>Автовладелец выбирает станцию </a:t>
            </a:r>
            <a:r>
              <a:rPr lang="ru-RU" sz="1400" b="0" dirty="0" smtClean="0"/>
              <a:t>СТО* </a:t>
            </a:r>
            <a:r>
              <a:rPr lang="ru-RU" sz="1400" b="0" dirty="0"/>
              <a:t>из числа тех, с которыми у </a:t>
            </a:r>
            <a:r>
              <a:rPr lang="ru-RU" sz="1400" b="0" dirty="0" smtClean="0"/>
              <a:t>страховщика заключен </a:t>
            </a:r>
            <a:r>
              <a:rPr lang="ru-RU" sz="1400" b="0" dirty="0"/>
              <a:t>договор. Выбрать СТО можно как при покупке полиса, так и на этапе урегулирования убытка. Перечень СТО с указанием адресов их места нахождения, перечнем марок и годов выпуска обслуживаемых </a:t>
            </a:r>
            <a:r>
              <a:rPr lang="ru-RU" sz="1400" b="0" dirty="0" smtClean="0"/>
              <a:t>ТС**, </a:t>
            </a:r>
            <a:r>
              <a:rPr lang="ru-RU" sz="1400" b="0" dirty="0"/>
              <a:t>а также примерных сроков проведения ремонта должен публиковаться на сайте </a:t>
            </a:r>
            <a:r>
              <a:rPr lang="ru-RU" sz="1400" b="0" dirty="0" smtClean="0"/>
              <a:t>страховщика </a:t>
            </a:r>
            <a:r>
              <a:rPr lang="ru-RU" sz="1400" b="0" dirty="0"/>
              <a:t>и постоянно актуализироваться.</a:t>
            </a:r>
          </a:p>
          <a:p>
            <a:r>
              <a:rPr lang="ru-RU" sz="1400" dirty="0"/>
              <a:t>Важно! </a:t>
            </a:r>
            <a:r>
              <a:rPr lang="ru-RU" sz="1400" b="0" dirty="0"/>
              <a:t>При восстановительном ремонте в отличие от денежной выплаты не учитывается износ деталей и агрегатов, а также не допускается использование бывших в употреблении или восстановленных комплектующих частей (если иное не определено соглашением страховой компании и потерпевшего).</a:t>
            </a:r>
          </a:p>
        </p:txBody>
      </p:sp>
      <p:sp>
        <p:nvSpPr>
          <p:cNvPr id="3" name="Штриховая стрелка вправо 2"/>
          <p:cNvSpPr/>
          <p:nvPr/>
        </p:nvSpPr>
        <p:spPr>
          <a:xfrm>
            <a:off x="3419872" y="3140968"/>
            <a:ext cx="936104" cy="72008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50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sz="2400" dirty="0" smtClean="0"/>
              <a:t>Изменения по </a:t>
            </a:r>
            <a:r>
              <a:rPr lang="ru-RU" sz="2400" dirty="0" smtClean="0"/>
              <a:t>ОСАГО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49542" y="4797152"/>
            <a:ext cx="3564396" cy="576064"/>
          </a:xfrm>
        </p:spPr>
        <p:txBody>
          <a:bodyPr/>
          <a:lstStyle/>
          <a:p>
            <a:r>
              <a:rPr lang="ru-RU" dirty="0" smtClean="0"/>
              <a:t>С 25 сентября 2017 г. вступили в действие изменения в законодательстве об ОСАГО</a:t>
            </a:r>
          </a:p>
          <a:p>
            <a:r>
              <a:rPr lang="ru-RU" b="0" dirty="0"/>
              <a:t> </a:t>
            </a: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-108520" y="980728"/>
            <a:ext cx="4680520" cy="5400600"/>
          </a:xfrm>
          <a:prstGeom prst="vertic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4355976" y="1412776"/>
            <a:ext cx="4536504" cy="5328592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Возможность потерпевшего обратиться к своему </a:t>
            </a:r>
            <a:r>
              <a:rPr lang="ru-RU" sz="2400" b="1" dirty="0" smtClean="0">
                <a:solidFill>
                  <a:schemeClr val="tx1"/>
                </a:solidFill>
              </a:rPr>
              <a:t>страховщику (а не страховщику виновника аварии) </a:t>
            </a:r>
            <a:r>
              <a:rPr lang="ru-RU" sz="2400" b="1" dirty="0">
                <a:solidFill>
                  <a:schemeClr val="tx1"/>
                </a:solidFill>
              </a:rPr>
              <a:t>при аварии, в которой пострадало более двух транспортных средств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68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ОМС или ДМС?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Вопрос 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2</a:t>
            </a:r>
          </a:p>
          <a:p>
            <a:endParaRPr lang="en-US" altLang="ru-RU" dirty="0">
              <a:solidFill>
                <a:srgbClr val="0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510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5203582"/>
              </p:ext>
            </p:extLst>
          </p:nvPr>
        </p:nvGraphicFramePr>
        <p:xfrm>
          <a:off x="4211638" y="1412875"/>
          <a:ext cx="4475162" cy="4713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Бесплатную медицинскую помощь, имея полис </a:t>
            </a:r>
            <a:r>
              <a:rPr lang="ru-RU" dirty="0" smtClean="0"/>
              <a:t>ОМС, могут </a:t>
            </a:r>
            <a:r>
              <a:rPr lang="ru-RU" dirty="0" smtClean="0"/>
              <a:t>получить все </a:t>
            </a:r>
            <a:r>
              <a:rPr lang="ru-RU" dirty="0" smtClean="0"/>
              <a:t>граждане Российской Федерации (исключение </a:t>
            </a:r>
            <a:r>
              <a:rPr lang="ru-RU" dirty="0" smtClean="0"/>
              <a:t>для военнослужащих и приравненных к ним лиц, которым предусмотрен специальные гарантии по оказанию бесплатной медицинской помощи)</a:t>
            </a:r>
          </a:p>
          <a:p>
            <a:endParaRPr lang="ru-RU" dirty="0"/>
          </a:p>
          <a:p>
            <a:r>
              <a:rPr lang="ru-RU" dirty="0" smtClean="0"/>
              <a:t>Подушевой</a:t>
            </a:r>
            <a:r>
              <a:rPr lang="ru-RU" dirty="0"/>
              <a:t> </a:t>
            </a:r>
            <a:r>
              <a:rPr lang="ru-RU" dirty="0" smtClean="0"/>
              <a:t>норматив по базовой программе ОМС</a:t>
            </a:r>
          </a:p>
          <a:p>
            <a:r>
              <a:rPr lang="ru-RU" b="0" dirty="0" smtClean="0"/>
              <a:t>В 2017 </a:t>
            </a:r>
            <a:r>
              <a:rPr lang="ru-RU" b="0" dirty="0"/>
              <a:t>году - </a:t>
            </a:r>
            <a:r>
              <a:rPr lang="ru-RU" dirty="0"/>
              <a:t>8896 рублей</a:t>
            </a:r>
            <a:r>
              <a:rPr lang="ru-RU" b="0" dirty="0"/>
              <a:t>, в 2018 году - 10379,3 </a:t>
            </a:r>
            <a:r>
              <a:rPr lang="ru-RU" b="0" dirty="0" smtClean="0"/>
              <a:t>рубля в год</a:t>
            </a:r>
            <a:endParaRPr lang="ru-RU" b="0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с одним скругленным углом 9"/>
          <p:cNvSpPr/>
          <p:nvPr/>
        </p:nvSpPr>
        <p:spPr>
          <a:xfrm>
            <a:off x="4283968" y="5157192"/>
            <a:ext cx="4392488" cy="1440160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Список </a:t>
            </a:r>
            <a:r>
              <a:rPr lang="ru-RU" dirty="0" smtClean="0"/>
              <a:t>МО (ими могут быть не только Г(М)УЗ </a:t>
            </a:r>
            <a:r>
              <a:rPr lang="ru-RU" dirty="0" smtClean="0"/>
              <a:t>можно увидеть на сайте ТФОМС или СМО, участвующей в реализации территориальной программы ОМС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158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ОМС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9070" y="1196752"/>
            <a:ext cx="4040188" cy="639762"/>
          </a:xfrm>
        </p:spPr>
        <p:txBody>
          <a:bodyPr/>
          <a:lstStyle/>
          <a:p>
            <a:r>
              <a:rPr lang="ru-RU" dirty="0" smtClean="0"/>
              <a:t>Что нового: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844824"/>
            <a:ext cx="4040188" cy="3951288"/>
          </a:xfrm>
        </p:spPr>
        <p:txBody>
          <a:bodyPr/>
          <a:lstStyle/>
          <a:p>
            <a:endParaRPr lang="ru-RU" sz="1600" dirty="0" smtClean="0"/>
          </a:p>
          <a:p>
            <a:r>
              <a:rPr lang="ru-RU" sz="1600" dirty="0" smtClean="0"/>
              <a:t>Расширяется объем высокотехнологичной медицинской помощи (ВМП), включенной в базовую программу ОМС</a:t>
            </a:r>
          </a:p>
          <a:p>
            <a:endParaRPr lang="ru-RU" sz="1600" dirty="0" smtClean="0"/>
          </a:p>
          <a:p>
            <a:r>
              <a:rPr lang="ru-RU" sz="1600" dirty="0"/>
              <a:t>По действующим правилам граждане имеют право на получение от </a:t>
            </a:r>
            <a:r>
              <a:rPr lang="ru-RU" sz="1600" dirty="0" smtClean="0"/>
              <a:t>ТФОМС</a:t>
            </a:r>
            <a:r>
              <a:rPr lang="ru-RU" sz="1600" dirty="0"/>
              <a:t>, СМО и </a:t>
            </a:r>
            <a:r>
              <a:rPr lang="ru-RU" sz="1600" dirty="0" smtClean="0"/>
              <a:t>МО, </a:t>
            </a:r>
            <a:r>
              <a:rPr lang="ru-RU" sz="1600" dirty="0"/>
              <a:t>непосредственно оказывающих пациентам медицинскую помощь, достоверной информации о видах, качестве и условиях ее </a:t>
            </a:r>
            <a:r>
              <a:rPr lang="ru-RU" sz="1600" dirty="0" smtClean="0"/>
              <a:t>предоставления, должны создаваться контакт-центры, которые помогать защитить права застрахованных</a:t>
            </a:r>
            <a:endParaRPr lang="ru-RU" sz="16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88024" y="1196752"/>
            <a:ext cx="4041775" cy="3951288"/>
          </a:xfrm>
        </p:spPr>
        <p:txBody>
          <a:bodyPr/>
          <a:lstStyle/>
          <a:p>
            <a:endParaRPr lang="ru-RU" dirty="0" smtClean="0"/>
          </a:p>
          <a:p>
            <a:r>
              <a:rPr lang="ru-RU" sz="1600" dirty="0"/>
              <a:t>новое в работе СМО – смс-уведомления о диспансеризации, на сайте СМО Вы можете увидеть год, когда Вам будет предложено проходить диспансеризацию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4188844"/>
            <a:ext cx="4896544" cy="247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трелка вниз 8"/>
          <p:cNvSpPr/>
          <p:nvPr/>
        </p:nvSpPr>
        <p:spPr>
          <a:xfrm>
            <a:off x="6300192" y="5426646"/>
            <a:ext cx="360040" cy="5946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433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Электронный полис ОМС</a:t>
            </a:r>
            <a:endParaRPr lang="ru-RU" dirty="0"/>
          </a:p>
        </p:txBody>
      </p:sp>
      <p:sp>
        <p:nvSpPr>
          <p:cNvPr id="9" name="Прямоугольник с одним вырезанным углом 8"/>
          <p:cNvSpPr/>
          <p:nvPr/>
        </p:nvSpPr>
        <p:spPr>
          <a:xfrm>
            <a:off x="1043608" y="2420888"/>
            <a:ext cx="2808312" cy="2736304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 можете, </a:t>
            </a:r>
            <a:r>
              <a:rPr lang="ru-RU" sz="2000" b="1" dirty="0" smtClean="0"/>
              <a:t>но не обязаны </a:t>
            </a:r>
            <a:r>
              <a:rPr lang="ru-RU" dirty="0" smtClean="0"/>
              <a:t>обменять его на старый полис, сделать это можно в СМО или МФЦ</a:t>
            </a:r>
            <a:endParaRPr lang="ru-RU" dirty="0"/>
          </a:p>
        </p:txBody>
      </p:sp>
      <p:pic>
        <p:nvPicPr>
          <p:cNvPr id="3074" name="Picture 2" descr="http://zakryma.ru/i/2015/07/10_%D0%BF%D0%BE%D0%BB%D0%B8%D1%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75" y="2390056"/>
            <a:ext cx="422910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45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v-m.ru/upload/77/file_new/reyting_msm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10846"/>
            <a:ext cx="7848872" cy="6680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с вырезом 8"/>
          <p:cNvSpPr/>
          <p:nvPr/>
        </p:nvSpPr>
        <p:spPr>
          <a:xfrm flipH="1">
            <a:off x="7118346" y="5830422"/>
            <a:ext cx="1558109" cy="93610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или ТФОМС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22590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575050" y="548680"/>
            <a:ext cx="5101406" cy="5577483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ДМС?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ДМС, как правило, предполагает: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объем медицинской помощи свыше территориальной программы ОМС 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 МО, не участвующей в территориальной программе ОМС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r>
              <a:rPr lang="ru-RU" dirty="0" smtClean="0"/>
              <a:t>ДМС – в большей степени альтернатива индивидуальных платных услуг, чем ОМС (особенно при специализированной помощи)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1268760"/>
            <a:ext cx="4320480" cy="4608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учесть: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Наличие лицензии у СМО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Состав МО, с которым заключен договор у СМО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Отзывы застрахованных об СМО и </a:t>
            </a:r>
            <a:r>
              <a:rPr lang="ru-RU" dirty="0" smtClean="0"/>
              <a:t>МО</a:t>
            </a: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Объем </a:t>
            </a:r>
            <a:r>
              <a:rPr lang="ru-RU" dirty="0" smtClean="0"/>
              <a:t>видов помощи (целесообразно выбирать объем помощи с лекарственным обеспечением в амбулаторных условиях)</a:t>
            </a:r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Нередко при устройстве на работу следует узнать, предусмотрен ли ДМС сотрудников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466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3717032"/>
            <a:ext cx="7772400" cy="1362075"/>
          </a:xfrm>
        </p:spPr>
        <p:txBody>
          <a:bodyPr/>
          <a:lstStyle/>
          <a:p>
            <a:r>
              <a:rPr lang="ru-RU" alt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Прямые </a:t>
            </a:r>
            <a:r>
              <a:rPr lang="ru-RU" alt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выплаты по соцстрахованию на случай временной нетрудоспособности и в связи с материнством</a:t>
            </a:r>
            <a:r>
              <a:rPr lang="en-US" altLang="ru-RU" sz="1400" dirty="0">
                <a:solidFill>
                  <a:srgbClr val="000000"/>
                </a:solidFill>
              </a:rPr>
              <a:t/>
            </a:r>
            <a:br>
              <a:rPr lang="en-US" altLang="ru-RU" sz="1400" dirty="0">
                <a:solidFill>
                  <a:srgbClr val="000000"/>
                </a:solidFill>
              </a:rPr>
            </a:br>
            <a:r>
              <a:rPr lang="en-US" altLang="ru-RU" dirty="0">
                <a:solidFill>
                  <a:srgbClr val="000000"/>
                </a:solidFill>
              </a:rPr>
              <a:t/>
            </a:r>
            <a:br>
              <a:rPr lang="en-US" altLang="ru-RU" dirty="0">
                <a:solidFill>
                  <a:srgbClr val="000000"/>
                </a:solidFill>
              </a:rPr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755576" y="2132856"/>
            <a:ext cx="7772400" cy="1500187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397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Вопросы</a:t>
            </a:r>
            <a:endParaRPr lang="en-US" altLang="ru-RU" dirty="0" smtClean="0">
              <a:solidFill>
                <a:schemeClr val="accent1"/>
              </a:solidFill>
            </a:endParaRPr>
          </a:p>
        </p:txBody>
      </p:sp>
      <p:grpSp>
        <p:nvGrpSpPr>
          <p:cNvPr id="4101" name="Group 61"/>
          <p:cNvGrpSpPr>
            <a:grpSpLocks/>
          </p:cNvGrpSpPr>
          <p:nvPr/>
        </p:nvGrpSpPr>
        <p:grpSpPr bwMode="auto">
          <a:xfrm>
            <a:off x="2209800" y="1916832"/>
            <a:ext cx="4954488" cy="839068"/>
            <a:chOff x="1296" y="1824"/>
            <a:chExt cx="2976" cy="440"/>
          </a:xfrm>
        </p:grpSpPr>
        <p:sp>
          <p:nvSpPr>
            <p:cNvPr id="89150" name="AutoShape 6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4113" name="AutoShape 6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dirty="0"/>
            </a:p>
          </p:txBody>
        </p:sp>
        <p:sp>
          <p:nvSpPr>
            <p:cNvPr id="4114" name="Text Box 6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altLang="ru-RU" sz="1400" b="1" dirty="0" smtClean="0">
                  <a:solidFill>
                    <a:srgbClr val="000000"/>
                  </a:solidFill>
                </a:rPr>
                <a:t>Новации в законодательстве о страховании, об ОСАГО</a:t>
              </a:r>
              <a:endParaRPr lang="en-US" altLang="ru-RU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4115" name="Text Box 6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ru-RU" sz="24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4102" name="Group 66"/>
          <p:cNvGrpSpPr>
            <a:grpSpLocks/>
          </p:cNvGrpSpPr>
          <p:nvPr/>
        </p:nvGrpSpPr>
        <p:grpSpPr bwMode="auto">
          <a:xfrm>
            <a:off x="2209800" y="2895600"/>
            <a:ext cx="4724400" cy="685800"/>
            <a:chOff x="1296" y="1824"/>
            <a:chExt cx="2976" cy="432"/>
          </a:xfrm>
        </p:grpSpPr>
        <p:sp>
          <p:nvSpPr>
            <p:cNvPr id="89155" name="AutoShape 6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4109" name="AutoShape 6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dirty="0"/>
            </a:p>
          </p:txBody>
        </p:sp>
        <p:sp>
          <p:nvSpPr>
            <p:cNvPr id="4110" name="Text Box 6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altLang="ru-RU" sz="1400" b="1" dirty="0" smtClean="0">
                  <a:solidFill>
                    <a:srgbClr val="000000"/>
                  </a:solidFill>
                </a:rPr>
                <a:t>ОМС или ДМС?</a:t>
              </a:r>
              <a:endParaRPr lang="en-US" altLang="ru-RU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4111" name="Text Box 7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ru-RU" sz="240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4103" name="Group 71"/>
          <p:cNvGrpSpPr>
            <a:grpSpLocks/>
          </p:cNvGrpSpPr>
          <p:nvPr/>
        </p:nvGrpSpPr>
        <p:grpSpPr bwMode="auto">
          <a:xfrm>
            <a:off x="2209800" y="3733802"/>
            <a:ext cx="4810125" cy="1128713"/>
            <a:chOff x="1296" y="1824"/>
            <a:chExt cx="3030" cy="711"/>
          </a:xfrm>
        </p:grpSpPr>
        <p:sp>
          <p:nvSpPr>
            <p:cNvPr id="89160" name="AutoShape 72"/>
            <p:cNvSpPr>
              <a:spLocks noChangeArrowheads="1"/>
            </p:cNvSpPr>
            <p:nvPr/>
          </p:nvSpPr>
          <p:spPr bwMode="gray">
            <a:xfrm>
              <a:off x="1536" y="1899"/>
              <a:ext cx="2790" cy="6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2">
                    <a:gamma/>
                    <a:tint val="21176"/>
                    <a:invGamma/>
                  </a:schemeClr>
                </a:gs>
                <a:gs pos="100000">
                  <a:schemeClr val="tx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4105" name="AutoShape 7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dirty="0"/>
            </a:p>
          </p:txBody>
        </p:sp>
        <p:sp>
          <p:nvSpPr>
            <p:cNvPr id="4106" name="Text Box 7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altLang="ru-RU" sz="1400" b="1" dirty="0" smtClean="0">
                  <a:solidFill>
                    <a:srgbClr val="000000"/>
                  </a:solidFill>
                </a:rPr>
                <a:t>Прямые выплаты по соцстрахованию на случай временной нетрудоспособности и в связи с материнством</a:t>
              </a:r>
              <a:endParaRPr lang="en-US" altLang="ru-RU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4107" name="Text Box 7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ru-RU" sz="2400" dirty="0">
                  <a:solidFill>
                    <a:schemeClr val="bg1"/>
                  </a:solidFill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1340768"/>
            <a:ext cx="5111750" cy="5853113"/>
          </a:xfrm>
        </p:spPr>
        <p:txBody>
          <a:bodyPr/>
          <a:lstStyle/>
          <a:p>
            <a:r>
              <a:rPr lang="ru-RU" sz="1050" b="0" dirty="0"/>
              <a:t>1 января 2012 г. по 31 декабря 2019 г. - Карачаево-Черкесская Республика и Нижегородская </a:t>
            </a:r>
            <a:r>
              <a:rPr lang="ru-RU" sz="1050" b="0" dirty="0" smtClean="0"/>
              <a:t>область</a:t>
            </a:r>
            <a:endParaRPr lang="ru-RU" sz="1050" b="0" dirty="0"/>
          </a:p>
          <a:p>
            <a:r>
              <a:rPr lang="ru-RU" sz="1050" b="0" dirty="0" smtClean="0"/>
              <a:t>с </a:t>
            </a:r>
            <a:r>
              <a:rPr lang="ru-RU" sz="1050" b="0" dirty="0"/>
              <a:t>1 июля 2012 г. по 31 декабря 2019 г. - Астраханская, Курганская, Новгородская, Новосибирская, Тамбовская области и Хабаровский край;</a:t>
            </a:r>
          </a:p>
          <a:p>
            <a:r>
              <a:rPr lang="ru-RU" sz="1050" b="0" dirty="0" smtClean="0"/>
              <a:t>с </a:t>
            </a:r>
            <a:r>
              <a:rPr lang="ru-RU" sz="1050" b="0" dirty="0"/>
              <a:t>1 января 2015 г. по 31 декабря 2019 г. - Республика Крым, г. Севастополь;</a:t>
            </a:r>
          </a:p>
          <a:p>
            <a:r>
              <a:rPr lang="ru-RU" sz="1050" b="0" dirty="0" smtClean="0"/>
              <a:t>с </a:t>
            </a:r>
            <a:r>
              <a:rPr lang="ru-RU" sz="1050" b="0" dirty="0"/>
              <a:t>1 июля 2015 г. по 31 декабря 2019 г. - Республика Татарстан, Белгородская, Ростовская и Самарская области;</a:t>
            </a:r>
          </a:p>
          <a:p>
            <a:r>
              <a:rPr lang="ru-RU" sz="1050" b="0" dirty="0" smtClean="0"/>
              <a:t>с </a:t>
            </a:r>
            <a:r>
              <a:rPr lang="ru-RU" sz="1050" b="0" dirty="0"/>
              <a:t>1 июля 2016 г. по 31 декабря 2019 г. - Республика Мордовия, Брянская, Калининградская, Калужская, Липецкая и Ульяновская </a:t>
            </a:r>
            <a:r>
              <a:rPr lang="ru-RU" sz="1050" b="0" dirty="0" smtClean="0"/>
              <a:t>области</a:t>
            </a:r>
            <a:endParaRPr lang="ru-RU" sz="1050" b="0" dirty="0"/>
          </a:p>
          <a:p>
            <a:r>
              <a:rPr lang="ru-RU" sz="1050" dirty="0" smtClean="0"/>
              <a:t>с </a:t>
            </a:r>
            <a:r>
              <a:rPr lang="ru-RU" sz="1050" dirty="0"/>
              <a:t>1 июля 2017 г. по 31 декабря 2019 г. - Республика Адыгея, Республика Алтай, Республика Бурятия, Республика Калмыкия, Алтайский и Приморский края, Амурская, Вологодская, Магаданская, Омская, Орловская, Томская области и Еврейская автономная </a:t>
            </a:r>
            <a:r>
              <a:rPr lang="ru-RU" sz="1050" dirty="0" smtClean="0"/>
              <a:t>область</a:t>
            </a:r>
            <a:endParaRPr lang="ru-RU" sz="1050" dirty="0"/>
          </a:p>
          <a:p>
            <a:r>
              <a:rPr lang="ru-RU" sz="1050" dirty="0" smtClean="0"/>
              <a:t>с </a:t>
            </a:r>
            <a:r>
              <a:rPr lang="ru-RU" sz="1050" dirty="0"/>
              <a:t>1 июля 2018 г. по 31 декабря 2019 г. - Республика Саха (Якутия), Забайкальский край, Владимирская, Волгоградская, Воронежская, Ивановская, Кемеровская, Кировская, Костромская, Курская, Рязанская, Смоленская, Тверская </a:t>
            </a:r>
            <a:r>
              <a:rPr lang="ru-RU" sz="1050" dirty="0" smtClean="0"/>
              <a:t>области</a:t>
            </a:r>
            <a:endParaRPr lang="ru-RU" sz="1050" dirty="0"/>
          </a:p>
          <a:p>
            <a:r>
              <a:rPr lang="ru-RU" sz="1050" dirty="0" smtClean="0"/>
              <a:t>с </a:t>
            </a:r>
            <a:r>
              <a:rPr lang="ru-RU" sz="1050" dirty="0"/>
              <a:t>1 июля 2019 г. по 31 декабря 2019 г. - Республика Дагестан, Республика Ингушетия, Республика Карелия, Республика Коми, Республика Северная Осетия - Алания, Республика Хакасия, Кабардино-Балкарская Республика, Удмуртская Республика, Чеченская Республика, Чувашская Республика, Архангельская, Тульская, Ярославская </a:t>
            </a:r>
            <a:r>
              <a:rPr lang="ru-RU" sz="1050" dirty="0" smtClean="0"/>
              <a:t>области</a:t>
            </a:r>
            <a:endParaRPr lang="ru-RU" sz="1050" dirty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В настоящее время продолжается пилотный проект по прямым выплатам: </a:t>
            </a:r>
          </a:p>
          <a:p>
            <a:r>
              <a:rPr lang="ru-RU" dirty="0" smtClean="0"/>
              <a:t>– пособия по временной нетрудоспособности (</a:t>
            </a:r>
            <a:r>
              <a:rPr lang="ru-RU" i="1" dirty="0" smtClean="0"/>
              <a:t>облагается НДФЛ, первые 3 дня оплачивает работодатель</a:t>
            </a:r>
            <a:r>
              <a:rPr lang="ru-RU" dirty="0" smtClean="0"/>
              <a:t>) 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пособия по беременности и родам, 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пособия по уходу за ребенком до полутора лет </a:t>
            </a:r>
          </a:p>
          <a:p>
            <a:r>
              <a:rPr lang="ru-RU" dirty="0" smtClean="0"/>
              <a:t>назначаются территориальными органами ФСС на основе сведений, которые подают работодатели на основе заявления работника и  ЛВН и др. документов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-315416"/>
            <a:ext cx="276225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60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3717032"/>
            <a:ext cx="7772400" cy="1362075"/>
          </a:xfrm>
        </p:spPr>
        <p:txBody>
          <a:bodyPr/>
          <a:lstStyle/>
          <a:p>
            <a:r>
              <a:rPr lang="ru-RU" alt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Новации в законодательстве о страховании, об ОСАГО</a:t>
            </a:r>
            <a:r>
              <a:rPr lang="en-US" altLang="ru-RU" dirty="0">
                <a:solidFill>
                  <a:srgbClr val="000000"/>
                </a:solidFill>
              </a:rPr>
              <a:t/>
            </a:r>
            <a:br>
              <a:rPr lang="en-US" altLang="ru-RU" dirty="0">
                <a:solidFill>
                  <a:srgbClr val="000000"/>
                </a:solidFill>
              </a:rPr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755576" y="2132856"/>
            <a:ext cx="7772400" cy="1500187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214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644650"/>
            <a:ext cx="7605713" cy="47085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/>
              <a:t>Вы помните: особенностью договора страхования является то, что он вступает в силу только после уплаты страховых взносов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/>
              <a:t>Однако: с 01.06.2016 даже после уплаты страховых взносов по отдельным видам </a:t>
            </a:r>
            <a:r>
              <a:rPr lang="ru-RU" sz="2400" u="sng" dirty="0" smtClean="0"/>
              <a:t>добровольного</a:t>
            </a:r>
            <a:r>
              <a:rPr lang="ru-RU" sz="2400" dirty="0" smtClean="0"/>
              <a:t> страхования можно отказаться от страховых </a:t>
            </a:r>
            <a:r>
              <a:rPr lang="ru-RU" sz="2400" dirty="0" smtClean="0"/>
              <a:t>услуг в оговоренный срок - </a:t>
            </a:r>
            <a:endParaRPr lang="ru-RU" sz="2400" dirty="0" smtClean="0"/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sz="2400" dirty="0" smtClean="0"/>
              <a:t>в публикациях его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sz="2400" dirty="0" smtClean="0"/>
              <a:t>называют 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охлаждения»</a:t>
            </a:r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679627"/>
            <a:ext cx="3269603" cy="2178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Период охлаждения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340768"/>
            <a:ext cx="300608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 </a:t>
            </a:r>
          </a:p>
          <a:p>
            <a:r>
              <a:rPr lang="ru-RU" sz="1400" b="1" dirty="0"/>
              <a:t>ЦЕНТРАЛЬНЫЙ БАНК РОССИЙСКОЙ ФЕДЕРАЦИИ</a:t>
            </a:r>
          </a:p>
          <a:p>
            <a:r>
              <a:rPr lang="ru-RU" sz="1400" b="1" dirty="0"/>
              <a:t> </a:t>
            </a:r>
          </a:p>
          <a:p>
            <a:r>
              <a:rPr lang="ru-RU" sz="1400" b="1" dirty="0"/>
              <a:t>УКАЗАНИЕ</a:t>
            </a:r>
          </a:p>
          <a:p>
            <a:r>
              <a:rPr lang="ru-RU" sz="1400" b="1" dirty="0"/>
              <a:t>от 20 ноября 2015 г. N 3854-У</a:t>
            </a:r>
          </a:p>
          <a:p>
            <a:r>
              <a:rPr lang="ru-RU" sz="1400" b="1" dirty="0"/>
              <a:t> </a:t>
            </a:r>
          </a:p>
          <a:p>
            <a:r>
              <a:rPr lang="ru-RU" sz="1400" b="1" dirty="0"/>
              <a:t>О МИНИМАЛЬНЫХ (СТАНДАРТНЫХ) ТРЕБОВАНИЯХ</a:t>
            </a:r>
          </a:p>
          <a:p>
            <a:r>
              <a:rPr lang="ru-RU" sz="1400" b="1" dirty="0"/>
              <a:t>К УСЛОВИЯМ И ПОРЯДКУ ОСУЩЕСТВЛЕНИЯ ОТДЕЛЬНЫХ ВИДОВ</a:t>
            </a:r>
          </a:p>
          <a:p>
            <a:r>
              <a:rPr lang="ru-RU" sz="1400" b="1" dirty="0"/>
              <a:t>ДОБРОВОЛЬНОГО СТРАХОВАНИЯ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Список изменяющих документов</a:t>
            </a:r>
          </a:p>
          <a:p>
            <a:r>
              <a:rPr lang="ru-RU" sz="1400" dirty="0"/>
              <a:t>(в ред. Указания Банка России от 01.06.2016 N 4032-У)</a:t>
            </a: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3419872" y="1348166"/>
            <a:ext cx="4644008" cy="4025050"/>
          </a:xfrm>
          <a:prstGeom prst="vertic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 smtClean="0">
              <a:solidFill>
                <a:schemeClr val="tx1"/>
              </a:solidFill>
            </a:endParaRPr>
          </a:p>
          <a:p>
            <a:pPr algn="ctr"/>
            <a:endParaRPr lang="ru-RU" sz="1200" b="1" dirty="0">
              <a:solidFill>
                <a:schemeClr val="tx1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страховщик ДОЛЖЕН </a:t>
            </a:r>
            <a:r>
              <a:rPr lang="ru-RU" sz="1200" b="1" dirty="0">
                <a:solidFill>
                  <a:schemeClr val="tx1"/>
                </a:solidFill>
              </a:rPr>
              <a:t>предусмотреть условие о возврате </a:t>
            </a:r>
            <a:r>
              <a:rPr lang="ru-RU" sz="1200" b="1" dirty="0" smtClean="0">
                <a:solidFill>
                  <a:schemeClr val="tx1"/>
                </a:solidFill>
              </a:rPr>
              <a:t>страхователю (физическому лицу) </a:t>
            </a:r>
            <a:r>
              <a:rPr lang="ru-RU" sz="1200" b="1" dirty="0">
                <a:solidFill>
                  <a:schemeClr val="tx1"/>
                </a:solidFill>
              </a:rPr>
              <a:t>уплаченной страховой премии </a:t>
            </a:r>
            <a:r>
              <a:rPr lang="ru-RU" sz="1200" b="1" dirty="0" smtClean="0">
                <a:solidFill>
                  <a:schemeClr val="tx1"/>
                </a:solidFill>
              </a:rPr>
              <a:t>в </a:t>
            </a:r>
            <a:r>
              <a:rPr lang="ru-RU" sz="1200" b="1" dirty="0">
                <a:solidFill>
                  <a:schemeClr val="tx1"/>
                </a:solidFill>
              </a:rPr>
              <a:t>случае отказа страхователя от договора </a:t>
            </a:r>
            <a:r>
              <a:rPr lang="ru-RU" sz="1200" b="1" dirty="0" smtClean="0">
                <a:solidFill>
                  <a:schemeClr val="tx1"/>
                </a:solidFill>
              </a:rPr>
              <a:t>ДОБРОВОЛЬНОГО </a:t>
            </a:r>
            <a:r>
              <a:rPr lang="ru-RU" sz="1200" b="1" dirty="0">
                <a:solidFill>
                  <a:schemeClr val="tx1"/>
                </a:solidFill>
              </a:rPr>
              <a:t>страхования в течение </a:t>
            </a:r>
            <a:r>
              <a:rPr lang="ru-RU" sz="1200" b="1" u="sng" dirty="0" smtClean="0">
                <a:solidFill>
                  <a:schemeClr val="tx1"/>
                </a:solidFill>
              </a:rPr>
              <a:t>ПЯТИ РАБОЧИХ ДНЕЙ СО ДНЯ ЕГО ЗАКЛЮЧЕНИЯ </a:t>
            </a:r>
            <a:r>
              <a:rPr lang="ru-RU" sz="1200" b="1" dirty="0">
                <a:solidFill>
                  <a:schemeClr val="tx1"/>
                </a:solidFill>
              </a:rPr>
              <a:t>независимо от момента уплаты страховой премии, при отсутствии в данном периоде событий, имеющих признаки страхового </a:t>
            </a:r>
            <a:r>
              <a:rPr lang="ru-RU" sz="1200" b="1" dirty="0" smtClean="0">
                <a:solidFill>
                  <a:schemeClr val="tx1"/>
                </a:solidFill>
              </a:rPr>
              <a:t>случая. Страховщик может предусмотреть и более длительный срок</a:t>
            </a:r>
          </a:p>
          <a:p>
            <a:pPr algn="ctr"/>
            <a:endParaRPr lang="ru-RU" sz="1200" b="1" dirty="0">
              <a:solidFill>
                <a:schemeClr val="tx1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В Минюсте России на регистрации находится документ, о том, что 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</a:rPr>
              <a:t>с</a:t>
            </a:r>
            <a:r>
              <a:rPr lang="ru-RU" sz="1200" b="1" dirty="0" smtClean="0">
                <a:solidFill>
                  <a:schemeClr val="tx1"/>
                </a:solidFill>
              </a:rPr>
              <a:t> 2018 г. </a:t>
            </a:r>
            <a:r>
              <a:rPr lang="ru-RU" sz="1200" b="1" dirty="0" smtClean="0">
                <a:solidFill>
                  <a:schemeClr val="tx1"/>
                </a:solidFill>
              </a:rPr>
              <a:t>срок продлен с 5 до </a:t>
            </a:r>
            <a:r>
              <a:rPr lang="ru-RU" sz="1200" b="1" dirty="0" smtClean="0">
                <a:solidFill>
                  <a:schemeClr val="tx1"/>
                </a:solidFill>
              </a:rPr>
              <a:t>14 дней</a:t>
            </a:r>
            <a:endParaRPr lang="ru-RU" sz="1200" b="1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6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cdn.vdmsti.ru/image/2017/7d/3hn0s/fullscreen-4i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1052736"/>
            <a:ext cx="8677275" cy="553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7740352" y="4317206"/>
            <a:ext cx="1512168" cy="695969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Добровольное !!!!</a:t>
            </a:r>
            <a:endParaRPr lang="ru-RU" sz="1400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915816" y="2996952"/>
            <a:ext cx="100811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Т.е. произошел страховой случай</a:t>
            </a:r>
            <a:endParaRPr lang="ru-RU" sz="800" dirty="0"/>
          </a:p>
        </p:txBody>
      </p:sp>
      <p:cxnSp>
        <p:nvCxnSpPr>
          <p:cNvPr id="4" name="Прямая со стрелкой 3"/>
          <p:cNvCxnSpPr>
            <a:stCxn id="2" idx="3"/>
          </p:cNvCxnSpPr>
          <p:nvPr/>
        </p:nvCxnSpPr>
        <p:spPr>
          <a:xfrm>
            <a:off x="3923928" y="3248980"/>
            <a:ext cx="208823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00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7688"/>
            <a:ext cx="7402016" cy="563562"/>
          </a:xfrm>
        </p:spPr>
        <p:txBody>
          <a:bodyPr/>
          <a:lstStyle/>
          <a:p>
            <a:r>
              <a:rPr lang="ru-RU" sz="1600" dirty="0" smtClean="0"/>
              <a:t>Период охлаждения </a:t>
            </a:r>
            <a:r>
              <a:rPr lang="ru-RU" sz="1600" i="1" u="sng" dirty="0" smtClean="0"/>
              <a:t>НЕ </a:t>
            </a:r>
            <a:r>
              <a:rPr lang="ru-RU" sz="1600" dirty="0" smtClean="0"/>
              <a:t>распространяется на добровольное страхование: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38263"/>
            <a:ext cx="8928992" cy="50927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1800" dirty="0" smtClean="0"/>
              <a:t>(</a:t>
            </a:r>
            <a:r>
              <a:rPr lang="ru-RU" sz="1800" dirty="0" smtClean="0"/>
              <a:t>медицинское</a:t>
            </a:r>
            <a:r>
              <a:rPr lang="en-US" sz="1800" dirty="0" smtClean="0"/>
              <a:t>)</a:t>
            </a:r>
            <a:r>
              <a:rPr lang="ru-RU" sz="1800" dirty="0" smtClean="0"/>
              <a:t> иностранных граждан и лиц без гражданства, находящихся на территории Российской Федерации с целью осуществления ими трудовой деятельности</a:t>
            </a:r>
            <a:endParaRPr lang="en-US" sz="1800" dirty="0" smtClean="0"/>
          </a:p>
          <a:p>
            <a:pPr>
              <a:buFont typeface="Wingdings" panose="05000000000000000000" pitchFamily="2" charset="2"/>
              <a:buChar char="ü"/>
            </a:pPr>
            <a:endParaRPr lang="ru-RU" sz="18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предусматривающего </a:t>
            </a:r>
            <a:r>
              <a:rPr lang="ru-RU" sz="1800" dirty="0"/>
              <a:t>оплату оказанной гражданину Российской Федерации, находящемуся за пределами территории Российской Федерации, медицинской помощи и (или) оплату возвращения его тела (останков) в Российскую </a:t>
            </a:r>
            <a:r>
              <a:rPr lang="ru-RU" sz="1800" dirty="0" smtClean="0"/>
              <a:t>Федерацию</a:t>
            </a:r>
            <a:endParaRPr lang="en-US" sz="1800" dirty="0" smtClean="0"/>
          </a:p>
          <a:p>
            <a:pPr>
              <a:buFont typeface="Wingdings" panose="05000000000000000000" pitchFamily="2" charset="2"/>
              <a:buChar char="ü"/>
            </a:pPr>
            <a:endParaRPr lang="ru-RU" sz="18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являющееся </a:t>
            </a:r>
            <a:r>
              <a:rPr lang="ru-RU" sz="1800" dirty="0"/>
              <a:t>обязательным условием допуска физического лица к выполнению профессиональной деятельности в соответствии с законодательством Российской </a:t>
            </a:r>
            <a:r>
              <a:rPr lang="ru-RU" sz="1800" dirty="0" smtClean="0"/>
              <a:t>Федерации</a:t>
            </a:r>
            <a:endParaRPr lang="en-US" sz="1800" dirty="0" smtClean="0"/>
          </a:p>
          <a:p>
            <a:pPr>
              <a:buFont typeface="Wingdings" panose="05000000000000000000" pitchFamily="2" charset="2"/>
              <a:buChar char="ü"/>
            </a:pPr>
            <a:endParaRPr lang="en-US" sz="18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гражданской </a:t>
            </a:r>
            <a:r>
              <a:rPr lang="ru-RU" sz="1800" dirty="0"/>
              <a:t>ответственности владельцев транспортных средств в рамках международных систем страхования гражданской ответственности владельцев транспортных </a:t>
            </a:r>
            <a:r>
              <a:rPr lang="ru-RU" sz="1800" dirty="0" smtClean="0"/>
              <a:t>средств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83011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Электронный полис страхования жизни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4311098"/>
            <a:ext cx="3960440" cy="2119864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/>
              <a:t>с 04.07.2016</a:t>
            </a:r>
            <a:r>
              <a:rPr lang="en-US" sz="1600" dirty="0" smtClean="0"/>
              <a:t> </a:t>
            </a:r>
            <a:r>
              <a:rPr lang="ru-RU" sz="1600" dirty="0" smtClean="0"/>
              <a:t>СНЯТЫ ОГРАНИЧЕНИЯ НА ЗАПРЕТ ЗАКЛЮЧЕНИЯ ДОГОВОРОВ СТРАХОВАНИЯ В ВИДЕ ЭЛЕКТРОННЫХ документов ПО </a:t>
            </a:r>
            <a:r>
              <a:rPr lang="ru-RU" sz="1600" dirty="0"/>
              <a:t>ОТДЕЛЬНЫМ ВИДАМ </a:t>
            </a:r>
            <a:r>
              <a:rPr lang="ru-RU" sz="1600" dirty="0" smtClean="0"/>
              <a:t>СТРАХОВАНИЯ</a:t>
            </a:r>
            <a:endParaRPr lang="ru-RU" sz="18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076056" y="1484783"/>
            <a:ext cx="3610744" cy="4946179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/>
              <a:t>УДАЛЕННЫЙ ПОРЯДОК заключения договоров страхования стал возможен В ТАКИХ ВИДАХ СТРАХОВАНИЯ, </a:t>
            </a:r>
            <a:r>
              <a:rPr lang="ru-RU" sz="1600" dirty="0" smtClean="0"/>
              <a:t>КАК:</a:t>
            </a:r>
          </a:p>
          <a:p>
            <a:pPr marL="0" indent="0">
              <a:buNone/>
            </a:pPr>
            <a:endParaRPr lang="ru-RU" sz="16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sz="1600" dirty="0" smtClean="0"/>
              <a:t>пенсионное страхование 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16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sz="1600" dirty="0" smtClean="0"/>
              <a:t>страхование жизни с условием периодических страховых выплат (ренты, аннуитетов) и (или) с участием страхователя в инвестиционном доходе страховщика</a:t>
            </a:r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8" name="Штриховая стрелка вправо 7"/>
          <p:cNvSpPr/>
          <p:nvPr/>
        </p:nvSpPr>
        <p:spPr>
          <a:xfrm rot="5400000">
            <a:off x="3680901" y="3892129"/>
            <a:ext cx="810090" cy="9001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" y="1268760"/>
            <a:ext cx="4697396" cy="3213356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1700808"/>
            <a:ext cx="4176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3CA051"/>
              </a:buClr>
            </a:pPr>
            <a:r>
              <a:rPr lang="ru-RU" b="1" kern="0" dirty="0">
                <a:solidFill>
                  <a:srgbClr val="003366"/>
                </a:solidFill>
                <a:latin typeface="Verdana"/>
              </a:rPr>
              <a:t>Федеральным законом от 23.06.2016 № 194-ФЗ с внесены изменения в пункт 4 статьи 32.9 Закон Российской Федерации от 27.11.1992 № 4015-1 «Об организации страхового дела в Российской Федерации»</a:t>
            </a:r>
            <a:r>
              <a:rPr lang="en-US" b="1" kern="0" dirty="0">
                <a:solidFill>
                  <a:srgbClr val="003366"/>
                </a:solidFill>
                <a:latin typeface="Verdana"/>
              </a:rPr>
              <a:t> </a:t>
            </a:r>
            <a:endParaRPr lang="ru-RU" b="1" kern="0" dirty="0">
              <a:solidFill>
                <a:srgbClr val="003366"/>
              </a:solidFill>
              <a:latin typeface="Verdana"/>
            </a:endParaRPr>
          </a:p>
        </p:txBody>
      </p:sp>
      <p:sp>
        <p:nvSpPr>
          <p:cNvPr id="11" name="Штриховая стрелка вправо 10"/>
          <p:cNvSpPr/>
          <p:nvPr/>
        </p:nvSpPr>
        <p:spPr>
          <a:xfrm>
            <a:off x="4184957" y="3075159"/>
            <a:ext cx="810090" cy="9001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920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dirty="0" smtClean="0"/>
              <a:t>Изменения по ОСАГО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75556" y="5445224"/>
            <a:ext cx="3312368" cy="576064"/>
          </a:xfrm>
        </p:spPr>
        <p:txBody>
          <a:bodyPr/>
          <a:lstStyle/>
          <a:p>
            <a:endParaRPr lang="ru-RU" b="0" dirty="0"/>
          </a:p>
          <a:p>
            <a:r>
              <a:rPr lang="ru-RU" dirty="0"/>
              <a:t>С 4 июля 2016 года вступили в силу изменения в законодательство об </a:t>
            </a:r>
            <a:r>
              <a:rPr lang="ru-RU" dirty="0" smtClean="0"/>
              <a:t>ОСАГО</a:t>
            </a:r>
          </a:p>
          <a:p>
            <a:endParaRPr lang="ru-RU" dirty="0" smtClean="0"/>
          </a:p>
          <a:p>
            <a:r>
              <a:rPr lang="ru-RU" sz="1400" i="1" dirty="0" smtClean="0"/>
              <a:t>*ТС – транспортное средство</a:t>
            </a:r>
          </a:p>
          <a:p>
            <a:r>
              <a:rPr lang="ru-RU" sz="1400" i="1" dirty="0" smtClean="0"/>
              <a:t>**ТЭ – техническая экспертиза</a:t>
            </a:r>
          </a:p>
          <a:p>
            <a:endParaRPr lang="ru-RU" sz="1400" i="1" dirty="0" smtClean="0"/>
          </a:p>
          <a:p>
            <a:endParaRPr lang="ru-RU" sz="1400" i="1" dirty="0"/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-108520" y="980728"/>
            <a:ext cx="4680520" cy="5400600"/>
          </a:xfrm>
          <a:prstGeom prst="vertic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50593332"/>
              </p:ext>
            </p:extLst>
          </p:nvPr>
        </p:nvGraphicFramePr>
        <p:xfrm>
          <a:off x="4211960" y="1124744"/>
          <a:ext cx="475252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Прямоугольник с одним скругленным углом 10"/>
          <p:cNvSpPr/>
          <p:nvPr/>
        </p:nvSpPr>
        <p:spPr>
          <a:xfrm>
            <a:off x="6876256" y="4841776"/>
            <a:ext cx="2016224" cy="201622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Срок досудебной претензии потерпевшего увеличен с 5 до 10 дней по авариям, произошедших с 04.07.2016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79714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45gl">
  <a:themeElements>
    <a:clrScheme name="sample 3">
      <a:dk1>
        <a:srgbClr val="003366"/>
      </a:dk1>
      <a:lt1>
        <a:srgbClr val="FFFFFF"/>
      </a:lt1>
      <a:dk2>
        <a:srgbClr val="99190B"/>
      </a:dk2>
      <a:lt2>
        <a:srgbClr val="DDDDDD"/>
      </a:lt2>
      <a:accent1>
        <a:srgbClr val="1F63AD"/>
      </a:accent1>
      <a:accent2>
        <a:srgbClr val="D28302"/>
      </a:accent2>
      <a:accent3>
        <a:srgbClr val="FFFFFF"/>
      </a:accent3>
      <a:accent4>
        <a:srgbClr val="002A56"/>
      </a:accent4>
      <a:accent5>
        <a:srgbClr val="ABB7D3"/>
      </a:accent5>
      <a:accent6>
        <a:srgbClr val="BE7602"/>
      </a:accent6>
      <a:hlink>
        <a:srgbClr val="3CA051"/>
      </a:hlink>
      <a:folHlink>
        <a:srgbClr val="97ADB5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000066"/>
        </a:dk1>
        <a:lt1>
          <a:srgbClr val="FFFFFF"/>
        </a:lt1>
        <a:dk2>
          <a:srgbClr val="40297B"/>
        </a:dk2>
        <a:lt2>
          <a:srgbClr val="DDDDDD"/>
        </a:lt2>
        <a:accent1>
          <a:srgbClr val="35978E"/>
        </a:accent1>
        <a:accent2>
          <a:srgbClr val="1E86E4"/>
        </a:accent2>
        <a:accent3>
          <a:srgbClr val="FFFFFF"/>
        </a:accent3>
        <a:accent4>
          <a:srgbClr val="000056"/>
        </a:accent4>
        <a:accent5>
          <a:srgbClr val="AEC9C6"/>
        </a:accent5>
        <a:accent6>
          <a:srgbClr val="1A79CF"/>
        </a:accent6>
        <a:hlink>
          <a:srgbClr val="9CAA32"/>
        </a:hlink>
        <a:folHlink>
          <a:srgbClr val="ACB3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66"/>
        </a:dk1>
        <a:lt1>
          <a:srgbClr val="FFFFFF"/>
        </a:lt1>
        <a:dk2>
          <a:srgbClr val="0F5ABD"/>
        </a:dk2>
        <a:lt2>
          <a:srgbClr val="DDDDDD"/>
        </a:lt2>
        <a:accent1>
          <a:srgbClr val="7061C9"/>
        </a:accent1>
        <a:accent2>
          <a:srgbClr val="53BB9B"/>
        </a:accent2>
        <a:accent3>
          <a:srgbClr val="FFFFFF"/>
        </a:accent3>
        <a:accent4>
          <a:srgbClr val="000056"/>
        </a:accent4>
        <a:accent5>
          <a:srgbClr val="BBB7E1"/>
        </a:accent5>
        <a:accent6>
          <a:srgbClr val="4AA98C"/>
        </a:accent6>
        <a:hlink>
          <a:srgbClr val="57B2D7"/>
        </a:hlink>
        <a:folHlink>
          <a:srgbClr val="BCC8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3366"/>
        </a:dk1>
        <a:lt1>
          <a:srgbClr val="FFFFFF"/>
        </a:lt1>
        <a:dk2>
          <a:srgbClr val="99190B"/>
        </a:dk2>
        <a:lt2>
          <a:srgbClr val="DDDDDD"/>
        </a:lt2>
        <a:accent1>
          <a:srgbClr val="1F63AD"/>
        </a:accent1>
        <a:accent2>
          <a:srgbClr val="D28302"/>
        </a:accent2>
        <a:accent3>
          <a:srgbClr val="FFFFFF"/>
        </a:accent3>
        <a:accent4>
          <a:srgbClr val="002A56"/>
        </a:accent4>
        <a:accent5>
          <a:srgbClr val="ABB7D3"/>
        </a:accent5>
        <a:accent6>
          <a:srgbClr val="BE7602"/>
        </a:accent6>
        <a:hlink>
          <a:srgbClr val="3CA051"/>
        </a:hlink>
        <a:folHlink>
          <a:srgbClr val="97AD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cdb2004145gl</Template>
  <TotalTime>2160</TotalTime>
  <Words>1316</Words>
  <Application>Microsoft Office PowerPoint</Application>
  <PresentationFormat>Экран (4:3)</PresentationFormat>
  <Paragraphs>140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cdb2004145gl</vt:lpstr>
      <vt:lpstr>Модуль 6. Страховые услуги населению и социальное страхование</vt:lpstr>
      <vt:lpstr>Вопросы</vt:lpstr>
      <vt:lpstr>Новации в законодательстве о страховании, об ОСАГО </vt:lpstr>
      <vt:lpstr>Презентация PowerPoint</vt:lpstr>
      <vt:lpstr>Период охлаждения</vt:lpstr>
      <vt:lpstr>Презентация PowerPoint</vt:lpstr>
      <vt:lpstr>Период охлаждения НЕ распространяется на добровольное страхование:</vt:lpstr>
      <vt:lpstr>Электронный полис страхования жизни</vt:lpstr>
      <vt:lpstr>Изменения по ОСАГО</vt:lpstr>
      <vt:lpstr>Презентация PowerPoint</vt:lpstr>
      <vt:lpstr>Изменения по ОСАГО – натуральное возмещение</vt:lpstr>
      <vt:lpstr>Изменения по ОСАГО</vt:lpstr>
      <vt:lpstr>ОМС или ДМС? </vt:lpstr>
      <vt:lpstr>Презентация PowerPoint</vt:lpstr>
      <vt:lpstr>ОМС</vt:lpstr>
      <vt:lpstr>Электронный полис ОМС</vt:lpstr>
      <vt:lpstr>Презентация PowerPoint</vt:lpstr>
      <vt:lpstr>Презентация PowerPoint</vt:lpstr>
      <vt:lpstr>Прямые выплаты по соцстрахованию на случай временной нетрудоспособности и в связи с материнством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stereofonix</dc:creator>
  <cp:lastModifiedBy>Mumik</cp:lastModifiedBy>
  <cp:revision>66</cp:revision>
  <dcterms:created xsi:type="dcterms:W3CDTF">2011-10-13T06:44:08Z</dcterms:created>
  <dcterms:modified xsi:type="dcterms:W3CDTF">2017-10-01T17:14:49Z</dcterms:modified>
</cp:coreProperties>
</file>