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</p:sldMasterIdLst>
  <p:sldIdLst>
    <p:sldId id="259" r:id="rId2"/>
    <p:sldId id="256" r:id="rId3"/>
    <p:sldId id="260" r:id="rId4"/>
    <p:sldId id="261" r:id="rId5"/>
    <p:sldId id="262" r:id="rId6"/>
    <p:sldId id="263" r:id="rId7"/>
    <p:sldId id="264" r:id="rId8"/>
    <p:sldId id="265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FF00"/>
    <a:srgbClr val="33CC33"/>
    <a:srgbClr val="C4FFA7"/>
    <a:srgbClr val="339CE5"/>
    <a:srgbClr val="336000"/>
    <a:srgbClr val="336600"/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52" autoAdjust="0"/>
    <p:restoredTop sz="94659" autoAdjust="0"/>
  </p:normalViewPr>
  <p:slideViewPr>
    <p:cSldViewPr>
      <p:cViewPr>
        <p:scale>
          <a:sx n="78" d="100"/>
          <a:sy n="78" d="100"/>
        </p:scale>
        <p:origin x="-112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4" name="Group 2"/>
          <p:cNvGrpSpPr>
            <a:grpSpLocks/>
          </p:cNvGrpSpPr>
          <p:nvPr/>
        </p:nvGrpSpPr>
        <p:grpSpPr bwMode="auto">
          <a:xfrm>
            <a:off x="0" y="927100"/>
            <a:ext cx="8991600" cy="4495800"/>
            <a:chOff x="0" y="584"/>
            <a:chExt cx="5664" cy="2832"/>
          </a:xfrm>
        </p:grpSpPr>
        <p:sp>
          <p:nvSpPr>
            <p:cNvPr id="44035" name="AutoShape 3"/>
            <p:cNvSpPr>
              <a:spLocks noChangeArrowheads="1"/>
            </p:cNvSpPr>
            <p:nvPr userDrawn="1"/>
          </p:nvSpPr>
          <p:spPr bwMode="auto">
            <a:xfrm>
              <a:off x="432" y="1304"/>
              <a:ext cx="4656" cy="2112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44036" name="Rectangle 4"/>
            <p:cNvSpPr>
              <a:spLocks noChangeArrowheads="1"/>
            </p:cNvSpPr>
            <p:nvPr userDrawn="1"/>
          </p:nvSpPr>
          <p:spPr bwMode="blackWhite">
            <a:xfrm>
              <a:off x="144" y="584"/>
              <a:ext cx="4512" cy="624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44037" name="AutoShape 5"/>
            <p:cNvSpPr>
              <a:spLocks noChangeArrowheads="1"/>
            </p:cNvSpPr>
            <p:nvPr userDrawn="1"/>
          </p:nvSpPr>
          <p:spPr bwMode="blackWhite">
            <a:xfrm>
              <a:off x="0" y="872"/>
              <a:ext cx="5664" cy="1152"/>
            </a:xfrm>
            <a:custGeom>
              <a:avLst/>
              <a:gdLst>
                <a:gd name="G0" fmla="+- 1000 0 0"/>
                <a:gd name="G1" fmla="+- 1000 0 0"/>
                <a:gd name="G2" fmla="+- G0 0 G1"/>
                <a:gd name="G3" fmla="*/ G1 1 2"/>
                <a:gd name="G4" fmla="+- G0 0 G3"/>
                <a:gd name="T0" fmla="*/ 0 w 1000"/>
                <a:gd name="T1" fmla="*/ 0 h 1000"/>
                <a:gd name="T2" fmla="*/ G4 w 1000"/>
                <a:gd name="T3" fmla="*/ G1 h 1000"/>
              </a:gdLst>
              <a:ahLst/>
              <a:cxnLst>
                <a:cxn ang="0">
                  <a:pos x="0" y="0"/>
                </a:cxn>
                <a:cxn ang="0">
                  <a:pos x="4416" y="0"/>
                </a:cxn>
                <a:cxn ang="0">
                  <a:pos x="4917" y="500"/>
                </a:cxn>
                <a:cxn ang="0">
                  <a:pos x="4417" y="1000"/>
                </a:cxn>
                <a:cxn ang="0">
                  <a:pos x="0" y="1000"/>
                </a:cxn>
              </a:cxnLst>
              <a:rect l="T0" t="T1" r="T2" b="T3"/>
              <a:pathLst>
                <a:path w="4917" h="1000">
                  <a:moveTo>
                    <a:pt x="0" y="0"/>
                  </a:moveTo>
                  <a:lnTo>
                    <a:pt x="4416" y="0"/>
                  </a:lnTo>
                  <a:cubicBezTo>
                    <a:pt x="4693" y="0"/>
                    <a:pt x="4917" y="223"/>
                    <a:pt x="4917" y="500"/>
                  </a:cubicBezTo>
                  <a:cubicBezTo>
                    <a:pt x="4917" y="776"/>
                    <a:pt x="4693" y="999"/>
                    <a:pt x="4417" y="1000"/>
                  </a:cubicBezTo>
                  <a:lnTo>
                    <a:pt x="0" y="100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44038" name="Line 6"/>
            <p:cNvSpPr>
              <a:spLocks noChangeShapeType="1"/>
            </p:cNvSpPr>
            <p:nvPr userDrawn="1"/>
          </p:nvSpPr>
          <p:spPr bwMode="auto">
            <a:xfrm>
              <a:off x="0" y="1928"/>
              <a:ext cx="5232" cy="0"/>
            </a:xfrm>
            <a:prstGeom prst="line">
              <a:avLst/>
            </a:prstGeom>
            <a:noFill/>
            <a:ln w="508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4039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28600" y="1427163"/>
            <a:ext cx="8077200" cy="1609725"/>
          </a:xfrm>
        </p:spPr>
        <p:txBody>
          <a:bodyPr/>
          <a:lstStyle>
            <a:lvl1pPr>
              <a:defRPr sz="46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4040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441700"/>
            <a:ext cx="6629400" cy="16764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4041" name="Rectangle 9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fld id="{C6A87EB7-376A-40E7-A847-BB9AE3A4AB7B}" type="datetimeFigureOut">
              <a:rPr lang="ru-RU"/>
              <a:pPr/>
              <a:t>22.07.2014</a:t>
            </a:fld>
            <a:endParaRPr lang="ru-RU"/>
          </a:p>
        </p:txBody>
      </p:sp>
      <p:sp>
        <p:nvSpPr>
          <p:cNvPr id="44042" name="Rectangle 10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5316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4043" name="Rectangle 1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fld id="{785B4946-11D2-4ADB-828B-542556F3087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FA057A2-4891-445E-902B-2710B794F394}" type="datetimeFigureOut">
              <a:rPr lang="ru-RU"/>
              <a:pPr/>
              <a:t>22.07.2014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7B054-AF17-40E1-B66A-D53C15A3094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0013" y="228600"/>
            <a:ext cx="2084387" cy="5791200"/>
          </a:xfrm>
        </p:spPr>
        <p:txBody>
          <a:bodyPr vert="eaVert"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95263" y="228600"/>
            <a:ext cx="6102350" cy="5791200"/>
          </a:xfrm>
        </p:spPr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CEF5805-8C88-4900-AD42-CF006C3BDB8E}" type="datetimeFigureOut">
              <a:rPr lang="ru-RU"/>
              <a:pPr/>
              <a:t>22.07.2014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1A1431-38EE-42A2-A885-330AB286CFD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D9BE515-DB58-49FF-8D07-4EB48FBA676E}" type="datetimeFigureOut">
              <a:rPr lang="ru-RU"/>
              <a:pPr/>
              <a:t>22.07.2014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90C99E-4329-4CEC-8B74-5927CA28123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AB5173E-F906-49DA-A243-997A6F3A0C81}" type="datetimeFigureOut">
              <a:rPr lang="ru-RU"/>
              <a:pPr/>
              <a:t>22.07.2014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89E01B-C461-4E23-9078-6367CA87878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8752993-D2E4-42A2-A510-75F916D085F8}" type="datetimeFigureOut">
              <a:rPr lang="ru-RU"/>
              <a:pPr/>
              <a:t>22.07.2014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8AB45B-B076-434D-B295-14B2DD1C0FA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5C27C8-A5B6-4729-ADB6-3F1CD070A982}" type="datetimeFigureOut">
              <a:rPr lang="ru-RU"/>
              <a:pPr/>
              <a:t>22.07.2014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F6E5E0-B952-499D-A683-CA3928991DB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1DA822B-ADB8-4CB7-98E5-4B361355DD8D}" type="datetimeFigureOut">
              <a:rPr lang="ru-RU"/>
              <a:pPr/>
              <a:t>22.07.2014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0C4DBB-EF02-493F-A410-D62C5CF143C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1469390-988C-43E1-BBED-994A7DBC4004}" type="datetimeFigureOut">
              <a:rPr lang="ru-RU"/>
              <a:pPr/>
              <a:t>22.07.2014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A602CE-0D3B-45DB-AF45-C33FAC93669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E8E654-AB2E-43EA-A8C2-F66E6B8451ED}" type="datetimeFigureOut">
              <a:rPr lang="ru-RU"/>
              <a:pPr/>
              <a:t>22.07.2014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56350B-A6FB-4910-88F8-943B992FA60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FF93182-0217-42E0-A67D-473E8627FB16}" type="datetimeFigureOut">
              <a:rPr lang="ru-RU"/>
              <a:pPr/>
              <a:t>22.07.2014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66D977-2260-4AB1-9DEE-419753B0CE3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10" name="Group 2"/>
          <p:cNvGrpSpPr>
            <a:grpSpLocks/>
          </p:cNvGrpSpPr>
          <p:nvPr/>
        </p:nvGrpSpPr>
        <p:grpSpPr bwMode="auto">
          <a:xfrm>
            <a:off x="0" y="152400"/>
            <a:ext cx="8686800" cy="6096000"/>
            <a:chOff x="0" y="96"/>
            <a:chExt cx="5472" cy="3840"/>
          </a:xfrm>
        </p:grpSpPr>
        <p:sp>
          <p:nvSpPr>
            <p:cNvPr id="43011" name="AutoShape 3"/>
            <p:cNvSpPr>
              <a:spLocks noChangeArrowheads="1"/>
            </p:cNvSpPr>
            <p:nvPr/>
          </p:nvSpPr>
          <p:spPr bwMode="auto">
            <a:xfrm>
              <a:off x="240" y="336"/>
              <a:ext cx="5232" cy="3600"/>
            </a:xfrm>
            <a:prstGeom prst="roundRect">
              <a:avLst>
                <a:gd name="adj" fmla="val 1372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43012" name="AutoShape 4"/>
            <p:cNvSpPr>
              <a:spLocks noChangeArrowheads="1"/>
            </p:cNvSpPr>
            <p:nvPr/>
          </p:nvSpPr>
          <p:spPr bwMode="blackWhite">
            <a:xfrm>
              <a:off x="0" y="96"/>
              <a:ext cx="5376" cy="768"/>
            </a:xfrm>
            <a:custGeom>
              <a:avLst/>
              <a:gdLst>
                <a:gd name="G0" fmla="+- 1000 0 0"/>
                <a:gd name="G1" fmla="+- 1000 0 0"/>
                <a:gd name="G2" fmla="+- G0 0 G1"/>
                <a:gd name="G3" fmla="*/ G1 1 2"/>
                <a:gd name="G4" fmla="+- G0 0 G3"/>
                <a:gd name="T0" fmla="*/ 0 w 1000"/>
                <a:gd name="T1" fmla="*/ 0 h 1000"/>
                <a:gd name="T2" fmla="*/ G4 w 1000"/>
                <a:gd name="T3" fmla="*/ G1 h 1000"/>
              </a:gdLst>
              <a:ahLst/>
              <a:cxnLst>
                <a:cxn ang="0">
                  <a:pos x="0" y="0"/>
                </a:cxn>
                <a:cxn ang="0">
                  <a:pos x="6499" y="0"/>
                </a:cxn>
                <a:cxn ang="0">
                  <a:pos x="7000" y="500"/>
                </a:cxn>
                <a:cxn ang="0">
                  <a:pos x="6500" y="1000"/>
                </a:cxn>
                <a:cxn ang="0">
                  <a:pos x="0" y="1000"/>
                </a:cxn>
              </a:cxnLst>
              <a:rect l="T0" t="T1" r="T2" b="T3"/>
              <a:pathLst>
                <a:path w="7000" h="1000">
                  <a:moveTo>
                    <a:pt x="0" y="0"/>
                  </a:moveTo>
                  <a:lnTo>
                    <a:pt x="6499" y="0"/>
                  </a:lnTo>
                  <a:cubicBezTo>
                    <a:pt x="6776" y="0"/>
                    <a:pt x="7000" y="223"/>
                    <a:pt x="7000" y="500"/>
                  </a:cubicBezTo>
                  <a:cubicBezTo>
                    <a:pt x="7000" y="776"/>
                    <a:pt x="6776" y="999"/>
                    <a:pt x="6500" y="1000"/>
                  </a:cubicBezTo>
                  <a:lnTo>
                    <a:pt x="0" y="100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43013" name="Line 5"/>
            <p:cNvSpPr>
              <a:spLocks noChangeShapeType="1"/>
            </p:cNvSpPr>
            <p:nvPr/>
          </p:nvSpPr>
          <p:spPr bwMode="auto">
            <a:xfrm>
              <a:off x="0" y="768"/>
              <a:ext cx="5088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3014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95263" y="228600"/>
            <a:ext cx="80152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79248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3016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fld id="{7C14276F-C132-44EE-8C90-10A1CB803962}" type="datetimeFigureOut">
              <a:rPr lang="ru-RU"/>
              <a:pPr/>
              <a:t>22.07.2014</a:t>
            </a:fld>
            <a:endParaRPr lang="ru-RU"/>
          </a:p>
        </p:txBody>
      </p:sp>
      <p:sp>
        <p:nvSpPr>
          <p:cNvPr id="43017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endParaRPr lang="ru-RU"/>
          </a:p>
        </p:txBody>
      </p:sp>
      <p:sp>
        <p:nvSpPr>
          <p:cNvPr id="4301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fld id="{EB8D0B07-5BB4-477C-B6C3-67B924741D23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TextBox 4"/>
          <p:cNvSpPr txBox="1">
            <a:spLocks noChangeArrowheads="1"/>
          </p:cNvSpPr>
          <p:nvPr/>
        </p:nvSpPr>
        <p:spPr bwMode="auto">
          <a:xfrm>
            <a:off x="1547813" y="2492375"/>
            <a:ext cx="6048375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0000CC"/>
                </a:solidFill>
                <a:cs typeface="Times New Roman" pitchFamily="18" charset="0"/>
              </a:rPr>
              <a:t>Тема урока 1.3: «Социальный пакет </a:t>
            </a:r>
            <a:br>
              <a:rPr lang="ru-RU" sz="4000" b="1">
                <a:solidFill>
                  <a:srgbClr val="0000CC"/>
                </a:solidFill>
                <a:cs typeface="Times New Roman" pitchFamily="18" charset="0"/>
              </a:rPr>
            </a:br>
            <a:r>
              <a:rPr lang="ru-RU" sz="4000" b="1">
                <a:solidFill>
                  <a:srgbClr val="0000CC"/>
                </a:solidFill>
                <a:cs typeface="Times New Roman" pitchFamily="18" charset="0"/>
              </a:rPr>
              <a:t>для инвалидов»</a:t>
            </a:r>
          </a:p>
        </p:txBody>
      </p:sp>
      <p:sp>
        <p:nvSpPr>
          <p:cNvPr id="25605" name="Text Box 7"/>
          <p:cNvSpPr txBox="1">
            <a:spLocks noChangeArrowheads="1"/>
          </p:cNvSpPr>
          <p:nvPr/>
        </p:nvSpPr>
        <p:spPr bwMode="auto">
          <a:xfrm>
            <a:off x="179388" y="401638"/>
            <a:ext cx="777716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 dirty="0">
                <a:latin typeface="Calibri" pitchFamily="34" charset="0"/>
                <a:cs typeface="Times New Roman" pitchFamily="18" charset="0"/>
              </a:rPr>
              <a:t>Пособия по инвалидности в РФ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95288" y="2060575"/>
            <a:ext cx="8496300" cy="52863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800">
                <a:solidFill>
                  <a:srgbClr val="000000"/>
                </a:solidFill>
                <a:latin typeface="Calibri" pitchFamily="34" charset="0"/>
                <a:cs typeface="Arial" charset="0"/>
              </a:rPr>
              <a:t>- транспортные льготы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288" y="3068638"/>
            <a:ext cx="8532812" cy="52863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800">
                <a:solidFill>
                  <a:srgbClr val="000000"/>
                </a:solidFill>
                <a:latin typeface="Calibri" pitchFamily="34" charset="0"/>
                <a:cs typeface="Arial" charset="0"/>
              </a:rPr>
              <a:t>- льготы по медицинскому обслуживанию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95288" y="4076700"/>
            <a:ext cx="8604250" cy="52863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800">
                <a:solidFill>
                  <a:srgbClr val="000000"/>
                </a:solidFill>
                <a:latin typeface="Arial" charset="0"/>
                <a:cs typeface="Arial" charset="0"/>
              </a:rPr>
              <a:t>- </a:t>
            </a:r>
            <a:r>
              <a:rPr lang="ru-RU" sz="2800">
                <a:solidFill>
                  <a:srgbClr val="000000"/>
                </a:solidFill>
                <a:latin typeface="Calibri" pitchFamily="34" charset="0"/>
                <a:cs typeface="Arial" charset="0"/>
              </a:rPr>
              <a:t>льготы по санаторно-курортному обслуживанию</a:t>
            </a:r>
          </a:p>
        </p:txBody>
      </p:sp>
      <p:sp>
        <p:nvSpPr>
          <p:cNvPr id="26634" name="Text Box 7"/>
          <p:cNvSpPr txBox="1">
            <a:spLocks noChangeArrowheads="1"/>
          </p:cNvSpPr>
          <p:nvPr/>
        </p:nvSpPr>
        <p:spPr bwMode="auto">
          <a:xfrm>
            <a:off x="179388" y="401638"/>
            <a:ext cx="77771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dirty="0">
                <a:latin typeface="Calibri" pitchFamily="34" charset="0"/>
                <a:cs typeface="Times New Roman" pitchFamily="18" charset="0"/>
              </a:rPr>
              <a:t>СОЦИАЛЬНЫЕ </a:t>
            </a:r>
            <a:r>
              <a:rPr lang="ru-RU" sz="3600" b="1" dirty="0" smtClean="0">
                <a:latin typeface="Calibri" pitchFamily="34" charset="0"/>
                <a:cs typeface="Times New Roman" pitchFamily="18" charset="0"/>
              </a:rPr>
              <a:t>УСЛУГИ</a:t>
            </a:r>
            <a:endParaRPr lang="ru-RU" sz="3600" b="1" dirty="0">
              <a:latin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TextBox 5"/>
          <p:cNvSpPr txBox="1">
            <a:spLocks noChangeArrowheads="1"/>
          </p:cNvSpPr>
          <p:nvPr/>
        </p:nvSpPr>
        <p:spPr bwMode="auto">
          <a:xfrm>
            <a:off x="755650" y="1306513"/>
            <a:ext cx="7416800" cy="500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Calibri" pitchFamily="34" charset="0"/>
              </a:rPr>
              <a:t>Дети-инвалиды, их родители, опекуны, попечители и социальные работники, осуществляющие уход за детьми-инвалидами, а также инвалиды пользуются </a:t>
            </a:r>
            <a:r>
              <a:rPr lang="ru-RU" sz="2800" b="1">
                <a:solidFill>
                  <a:srgbClr val="0000CC"/>
                </a:solidFill>
                <a:latin typeface="Calibri" pitchFamily="34" charset="0"/>
              </a:rPr>
              <a:t>правом бесплатного проезда</a:t>
            </a:r>
            <a:r>
              <a:rPr lang="ru-RU" sz="2800">
                <a:latin typeface="Calibri" pitchFamily="34" charset="0"/>
              </a:rPr>
              <a:t> </a:t>
            </a:r>
            <a:r>
              <a:rPr lang="ru-RU" sz="2800"/>
              <a:t/>
            </a:r>
            <a:br>
              <a:rPr lang="ru-RU" sz="2800"/>
            </a:br>
            <a:r>
              <a:rPr lang="ru-RU" sz="2800">
                <a:latin typeface="Calibri" pitchFamily="34" charset="0"/>
              </a:rPr>
              <a:t>на всех видах транспорта общего пользования городского и пригородного сообщения, кроме такси.</a:t>
            </a:r>
            <a:endParaRPr lang="ru-RU" sz="2800"/>
          </a:p>
          <a:p>
            <a:endParaRPr lang="ru-RU" sz="1400"/>
          </a:p>
          <a:p>
            <a:r>
              <a:rPr lang="ru-RU" sz="2800" b="1" i="1">
                <a:latin typeface="Calibri" pitchFamily="34" charset="0"/>
              </a:rPr>
              <a:t>Указанные льготы распространяются</a:t>
            </a:r>
            <a:r>
              <a:rPr lang="ru-RU" sz="2800">
                <a:latin typeface="Calibri" pitchFamily="34" charset="0"/>
              </a:rPr>
              <a:t> </a:t>
            </a:r>
            <a:r>
              <a:rPr lang="ru-RU" sz="2800"/>
              <a:t/>
            </a:r>
            <a:br>
              <a:rPr lang="ru-RU" sz="2800"/>
            </a:br>
            <a:r>
              <a:rPr lang="ru-RU" sz="2800">
                <a:latin typeface="Calibri" pitchFamily="34" charset="0"/>
              </a:rPr>
              <a:t>на лицо, сопровождающее инвалида </a:t>
            </a:r>
            <a:r>
              <a:rPr lang="ru-RU" sz="2800"/>
              <a:t/>
            </a:r>
            <a:br>
              <a:rPr lang="ru-RU" sz="2800"/>
            </a:br>
            <a:r>
              <a:rPr lang="ru-RU" sz="2800">
                <a:latin typeface="Calibri" pitchFamily="34" charset="0"/>
              </a:rPr>
              <a:t>I</a:t>
            </a:r>
            <a:r>
              <a:rPr lang="ru-RU" sz="2800"/>
              <a:t>-й</a:t>
            </a:r>
            <a:r>
              <a:rPr lang="ru-RU" sz="2800">
                <a:latin typeface="Calibri" pitchFamily="34" charset="0"/>
              </a:rPr>
              <a:t> группы или ребенка-инвалида.</a:t>
            </a: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179388" y="404813"/>
            <a:ext cx="77771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dirty="0" smtClean="0">
                <a:latin typeface="Calibri" pitchFamily="34" charset="0"/>
                <a:cs typeface="Times New Roman" pitchFamily="18" charset="0"/>
              </a:rPr>
              <a:t>ТРАНСПОРТНЫЕ</a:t>
            </a:r>
            <a:r>
              <a:rPr lang="ru-RU" sz="3600" b="1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Calibri" pitchFamily="34" charset="0"/>
                <a:cs typeface="Times New Roman" pitchFamily="18" charset="0"/>
              </a:rPr>
              <a:t>ЛЬГОТЫ</a:t>
            </a:r>
            <a:endParaRPr lang="ru-RU" sz="3600" b="1" dirty="0"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27656" name="Рисунок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750" y="5302250"/>
            <a:ext cx="15113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39750" y="1484313"/>
            <a:ext cx="8064500" cy="1187450"/>
          </a:xfrm>
          <a:prstGeom prst="rect">
            <a:avLst/>
          </a:prstGeom>
          <a:gradFill rotWithShape="1">
            <a:gsLst>
              <a:gs pos="0">
                <a:srgbClr val="336000"/>
              </a:gs>
              <a:gs pos="100000">
                <a:srgbClr val="C4FFA7"/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Право бесплатного проезда </a:t>
            </a:r>
            <a:r>
              <a:rPr lang="ru-RU" sz="2400" b="1">
                <a:solidFill>
                  <a:srgbClr val="000000"/>
                </a:solidFill>
              </a:rPr>
              <a:t/>
            </a:r>
            <a:br>
              <a:rPr lang="ru-RU" sz="2400" b="1">
                <a:solidFill>
                  <a:srgbClr val="000000"/>
                </a:solidFill>
              </a:rPr>
            </a:br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на всех видах городского общественного транспорта, кроме такси, предоставляется:</a:t>
            </a: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6" name="Стрелка вниз 5"/>
          <p:cNvSpPr>
            <a:spLocks noChangeArrowheads="1"/>
          </p:cNvSpPr>
          <p:nvPr/>
        </p:nvSpPr>
        <p:spPr bwMode="auto">
          <a:xfrm>
            <a:off x="1547813" y="2636838"/>
            <a:ext cx="720725" cy="649287"/>
          </a:xfrm>
          <a:prstGeom prst="downArrow">
            <a:avLst>
              <a:gd name="adj1" fmla="val 50000"/>
              <a:gd name="adj2" fmla="val 38463"/>
            </a:avLst>
          </a:prstGeom>
          <a:solidFill>
            <a:srgbClr val="C4FFA7"/>
          </a:solidFill>
          <a:ln w="381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5940425" y="3284538"/>
            <a:ext cx="2519363" cy="2838450"/>
          </a:xfrm>
          <a:prstGeom prst="rect">
            <a:avLst/>
          </a:prstGeom>
          <a:gradFill rotWithShape="1">
            <a:gsLst>
              <a:gs pos="0">
                <a:srgbClr val="C4FFA7">
                  <a:gamma/>
                  <a:shade val="46275"/>
                  <a:invGamma/>
                </a:srgbClr>
              </a:gs>
              <a:gs pos="50000">
                <a:srgbClr val="C4FFA7"/>
              </a:gs>
              <a:gs pos="100000">
                <a:srgbClr val="C4FFA7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– ребенку-инвалиду и сопровождающему его лицу (не более одного сопровождающего)</a:t>
            </a:r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  <a:p>
            <a:endParaRPr lang="ru-RU">
              <a:latin typeface="Calibri" pitchFamily="34" charset="0"/>
            </a:endParaRPr>
          </a:p>
        </p:txBody>
      </p:sp>
      <p:sp>
        <p:nvSpPr>
          <p:cNvPr id="28684" name="Text Box 12"/>
          <p:cNvSpPr txBox="1">
            <a:spLocks noChangeArrowheads="1"/>
          </p:cNvSpPr>
          <p:nvPr/>
        </p:nvSpPr>
        <p:spPr bwMode="auto">
          <a:xfrm>
            <a:off x="3708400" y="3284538"/>
            <a:ext cx="1944688" cy="2838450"/>
          </a:xfrm>
          <a:prstGeom prst="rect">
            <a:avLst/>
          </a:prstGeom>
          <a:gradFill rotWithShape="1">
            <a:gsLst>
              <a:gs pos="0">
                <a:srgbClr val="C4FFA7">
                  <a:gamma/>
                  <a:shade val="46275"/>
                  <a:invGamma/>
                </a:srgbClr>
              </a:gs>
              <a:gs pos="50000">
                <a:srgbClr val="C4FFA7"/>
              </a:gs>
              <a:gs pos="100000">
                <a:srgbClr val="C4FFA7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– на основании пенсионного удостоверения и документа, удостоверяющего личность</a:t>
            </a:r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8687" name="Text Box 15"/>
          <p:cNvSpPr txBox="1">
            <a:spLocks noChangeArrowheads="1"/>
          </p:cNvSpPr>
          <p:nvPr/>
        </p:nvSpPr>
        <p:spPr bwMode="auto">
          <a:xfrm>
            <a:off x="611188" y="3284538"/>
            <a:ext cx="2808287" cy="2838450"/>
          </a:xfrm>
          <a:prstGeom prst="rect">
            <a:avLst/>
          </a:prstGeom>
          <a:gradFill rotWithShape="1">
            <a:gsLst>
              <a:gs pos="0">
                <a:srgbClr val="C4FFA7">
                  <a:gamma/>
                  <a:shade val="46275"/>
                  <a:invGamma/>
                </a:srgbClr>
              </a:gs>
              <a:gs pos="50000">
                <a:srgbClr val="C4FFA7"/>
              </a:gs>
              <a:gs pos="100000">
                <a:srgbClr val="C4FFA7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- р</a:t>
            </a:r>
            <a:r>
              <a:rPr lang="ru-RU">
                <a:latin typeface="Calibri" pitchFamily="34" charset="0"/>
              </a:rPr>
              <a:t>одителям (опекунам, попечителям) ребенка-инвалида – на основании справки единого образца, выдаваемой органами социальной защиты, и документа, удостоверяющего</a:t>
            </a:r>
            <a:r>
              <a:rPr lang="ru-RU">
                <a:solidFill>
                  <a:srgbClr val="FFFFFF"/>
                </a:solidFill>
                <a:latin typeface="Calibri" pitchFamily="34" charset="0"/>
              </a:rPr>
              <a:t> </a:t>
            </a:r>
            <a:r>
              <a:rPr lang="ru-RU">
                <a:latin typeface="Calibri" pitchFamily="34" charset="0"/>
              </a:rPr>
              <a:t>личность</a:t>
            </a:r>
            <a:endParaRPr lang="ru-RU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8690" name="Text Box 7"/>
          <p:cNvSpPr txBox="1">
            <a:spLocks noChangeArrowheads="1"/>
          </p:cNvSpPr>
          <p:nvPr/>
        </p:nvSpPr>
        <p:spPr bwMode="auto">
          <a:xfrm>
            <a:off x="179388" y="404813"/>
            <a:ext cx="77771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dirty="0">
                <a:latin typeface="Calibri" pitchFamily="34" charset="0"/>
                <a:cs typeface="Times New Roman" pitchFamily="18" charset="0"/>
              </a:rPr>
              <a:t>ТРАНСПОРТНЫЕ ЛЬГОТЫ</a:t>
            </a:r>
          </a:p>
        </p:txBody>
      </p:sp>
      <p:sp>
        <p:nvSpPr>
          <p:cNvPr id="2" name="Стрелка вниз 5"/>
          <p:cNvSpPr>
            <a:spLocks noChangeArrowheads="1"/>
          </p:cNvSpPr>
          <p:nvPr/>
        </p:nvSpPr>
        <p:spPr bwMode="auto">
          <a:xfrm>
            <a:off x="4211638" y="2636838"/>
            <a:ext cx="720725" cy="649287"/>
          </a:xfrm>
          <a:prstGeom prst="downArrow">
            <a:avLst>
              <a:gd name="adj1" fmla="val 50000"/>
              <a:gd name="adj2" fmla="val 38463"/>
            </a:avLst>
          </a:prstGeom>
          <a:solidFill>
            <a:srgbClr val="C4FFA7"/>
          </a:solidFill>
          <a:ln w="381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3" name="Стрелка вниз 5"/>
          <p:cNvSpPr>
            <a:spLocks noChangeArrowheads="1"/>
          </p:cNvSpPr>
          <p:nvPr/>
        </p:nvSpPr>
        <p:spPr bwMode="auto">
          <a:xfrm>
            <a:off x="6804025" y="2636838"/>
            <a:ext cx="720725" cy="649287"/>
          </a:xfrm>
          <a:prstGeom prst="downArrow">
            <a:avLst>
              <a:gd name="adj1" fmla="val 50000"/>
              <a:gd name="adj2" fmla="val 38463"/>
            </a:avLst>
          </a:prstGeom>
          <a:solidFill>
            <a:srgbClr val="C4FFA7"/>
          </a:solidFill>
          <a:ln w="381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0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0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8680" grpId="0" animBg="1"/>
      <p:bldP spid="28684" grpId="0" animBg="1"/>
      <p:bldP spid="28687" grpId="0" animBg="1"/>
      <p:bldP spid="2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TextBox 4"/>
          <p:cNvSpPr txBox="1">
            <a:spLocks noChangeArrowheads="1"/>
          </p:cNvSpPr>
          <p:nvPr/>
        </p:nvSpPr>
        <p:spPr bwMode="auto">
          <a:xfrm>
            <a:off x="827088" y="1547813"/>
            <a:ext cx="7705725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libri" pitchFamily="34" charset="0"/>
              </a:rPr>
              <a:t>Инвалидам предоставляется </a:t>
            </a:r>
            <a:r>
              <a:rPr lang="ru-RU" sz="2400" b="1">
                <a:solidFill>
                  <a:srgbClr val="0000CC"/>
                </a:solidFill>
                <a:latin typeface="Calibri" pitchFamily="34" charset="0"/>
              </a:rPr>
              <a:t>50-процентная скидка со стоимости проезда</a:t>
            </a:r>
            <a:r>
              <a:rPr lang="ru-RU" sz="2400">
                <a:latin typeface="Calibri" pitchFamily="34" charset="0"/>
              </a:rPr>
              <a:t> на междугородных линиях воздушного, железнодорожного, речного и автомобильного транспорта </a:t>
            </a:r>
            <a:r>
              <a:rPr lang="ru-RU" sz="2400" b="1" u="sng">
                <a:latin typeface="Calibri" pitchFamily="34" charset="0"/>
              </a:rPr>
              <a:t>с 1 октября по 15 мая</a:t>
            </a:r>
            <a:r>
              <a:rPr lang="ru-RU" sz="2400">
                <a:latin typeface="Calibri" pitchFamily="34" charset="0"/>
              </a:rPr>
              <a:t> и </a:t>
            </a:r>
            <a:r>
              <a:rPr lang="ru-RU" sz="2400" b="1" u="sng">
                <a:latin typeface="Calibri" pitchFamily="34" charset="0"/>
              </a:rPr>
              <a:t>один раз </a:t>
            </a:r>
            <a:r>
              <a:rPr lang="ru-RU" sz="2400" u="sng">
                <a:latin typeface="Calibri" pitchFamily="34" charset="0"/>
              </a:rPr>
              <a:t>(проезд туда и обратно)</a:t>
            </a:r>
            <a:r>
              <a:rPr lang="ru-RU" sz="2400" b="1" u="sng">
                <a:latin typeface="Calibri" pitchFamily="34" charset="0"/>
              </a:rPr>
              <a:t> в другое время года</a:t>
            </a:r>
            <a:r>
              <a:rPr lang="ru-RU" sz="2400">
                <a:latin typeface="Calibri" pitchFamily="34" charset="0"/>
              </a:rPr>
              <a:t>.</a:t>
            </a:r>
          </a:p>
          <a:p>
            <a:endParaRPr lang="ru-RU" sz="2400">
              <a:latin typeface="Calibri" pitchFamily="34" charset="0"/>
            </a:endParaRPr>
          </a:p>
          <a:p>
            <a:r>
              <a:rPr lang="ru-RU" sz="2400">
                <a:latin typeface="Calibri" pitchFamily="34" charset="0"/>
              </a:rPr>
              <a:t>Инвалидам I и II групп и детям-инвалидам предоставляется </a:t>
            </a:r>
            <a:r>
              <a:rPr lang="ru-RU" sz="2400" b="1">
                <a:solidFill>
                  <a:srgbClr val="0000CC"/>
                </a:solidFill>
                <a:latin typeface="Calibri" pitchFamily="34" charset="0"/>
              </a:rPr>
              <a:t>право бесплатного проезда</a:t>
            </a:r>
            <a:r>
              <a:rPr lang="ru-RU" sz="2400">
                <a:latin typeface="Calibri" pitchFamily="34" charset="0"/>
              </a:rPr>
              <a:t> </a:t>
            </a:r>
            <a:r>
              <a:rPr lang="ru-RU" sz="2400"/>
              <a:t/>
            </a:r>
            <a:br>
              <a:rPr lang="ru-RU" sz="2400"/>
            </a:br>
            <a:r>
              <a:rPr lang="ru-RU" sz="2400">
                <a:latin typeface="Calibri" pitchFamily="34" charset="0"/>
              </a:rPr>
              <a:t>один раз в год </a:t>
            </a:r>
            <a:r>
              <a:rPr lang="ru-RU" sz="2400" b="1">
                <a:solidFill>
                  <a:srgbClr val="0000CC"/>
                </a:solidFill>
                <a:latin typeface="Calibri" pitchFamily="34" charset="0"/>
              </a:rPr>
              <a:t>к месту лечения и обратно</a:t>
            </a:r>
            <a:r>
              <a:rPr lang="ru-RU" sz="2400">
                <a:latin typeface="Calibri" pitchFamily="34" charset="0"/>
              </a:rPr>
              <a:t>, </a:t>
            </a:r>
            <a:r>
              <a:rPr lang="ru-RU" sz="2400"/>
              <a:t/>
            </a:r>
            <a:br>
              <a:rPr lang="ru-RU" sz="2400"/>
            </a:br>
            <a:r>
              <a:rPr lang="ru-RU" sz="2400">
                <a:latin typeface="Calibri" pitchFamily="34" charset="0"/>
              </a:rPr>
              <a:t>если законодательством РФ не установлены более льготные условия.</a:t>
            </a:r>
            <a:endParaRPr lang="ru-RU">
              <a:latin typeface="Calibri" pitchFamily="34" charset="0"/>
            </a:endParaRPr>
          </a:p>
        </p:txBody>
      </p:sp>
      <p:sp>
        <p:nvSpPr>
          <p:cNvPr id="29702" name="Text Box 7"/>
          <p:cNvSpPr txBox="1">
            <a:spLocks noChangeArrowheads="1"/>
          </p:cNvSpPr>
          <p:nvPr/>
        </p:nvSpPr>
        <p:spPr bwMode="auto">
          <a:xfrm>
            <a:off x="179388" y="404813"/>
            <a:ext cx="77771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dirty="0">
                <a:latin typeface="Calibri" pitchFamily="34" charset="0"/>
                <a:cs typeface="Times New Roman" pitchFamily="18" charset="0"/>
              </a:rPr>
              <a:t>ТРАНСПОРТНЫЕ ЛЬГОТЫ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Box 4"/>
          <p:cNvSpPr txBox="1">
            <a:spLocks noChangeArrowheads="1"/>
          </p:cNvSpPr>
          <p:nvPr/>
        </p:nvSpPr>
        <p:spPr bwMode="auto">
          <a:xfrm>
            <a:off x="755650" y="1341438"/>
            <a:ext cx="7632700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u="sng">
                <a:latin typeface="Calibri" pitchFamily="34" charset="0"/>
              </a:rPr>
              <a:t>Указанные льготы распространяются на лицо, сопровождающее инвалида I группы или ребенка-инвалида.</a:t>
            </a:r>
            <a:endParaRPr lang="ru-RU" sz="2400" b="1" u="sng"/>
          </a:p>
          <a:p>
            <a:endParaRPr lang="ru-RU" sz="2400" b="1" u="sng"/>
          </a:p>
          <a:p>
            <a:endParaRPr lang="ru-RU" sz="2400" b="1">
              <a:solidFill>
                <a:srgbClr val="0000CC"/>
              </a:solidFill>
            </a:endParaRPr>
          </a:p>
          <a:p>
            <a:endParaRPr lang="ru-RU" sz="2400" b="1">
              <a:solidFill>
                <a:srgbClr val="0000CC"/>
              </a:solidFill>
            </a:endParaRPr>
          </a:p>
          <a:p>
            <a:endParaRPr lang="ru-RU" sz="2400" b="1">
              <a:solidFill>
                <a:srgbClr val="0000CC"/>
              </a:solidFill>
            </a:endParaRPr>
          </a:p>
          <a:p>
            <a:r>
              <a:rPr lang="ru-RU" sz="2400" b="1">
                <a:solidFill>
                  <a:srgbClr val="0000CC"/>
                </a:solidFill>
                <a:latin typeface="Calibri" pitchFamily="34" charset="0"/>
              </a:rPr>
              <a:t>Детям-инвалидам и сопровождающим их лицам</a:t>
            </a:r>
            <a:r>
              <a:rPr lang="ru-RU" sz="2400">
                <a:latin typeface="Calibri" pitchFamily="34" charset="0"/>
              </a:rPr>
              <a:t> предоставляется </a:t>
            </a:r>
            <a:r>
              <a:rPr lang="ru-RU" sz="2400" b="1" u="sng">
                <a:latin typeface="Calibri" pitchFamily="34" charset="0"/>
              </a:rPr>
              <a:t>право бесплатного проезда</a:t>
            </a:r>
            <a:r>
              <a:rPr lang="ru-RU" sz="2400">
                <a:latin typeface="Calibri" pitchFamily="34" charset="0"/>
              </a:rPr>
              <a:t> </a:t>
            </a:r>
            <a:r>
              <a:rPr lang="ru-RU" sz="2400"/>
              <a:t/>
            </a:r>
            <a:br>
              <a:rPr lang="ru-RU" sz="2400"/>
            </a:br>
            <a:r>
              <a:rPr lang="ru-RU" sz="2400">
                <a:latin typeface="Calibri" pitchFamily="34" charset="0"/>
              </a:rPr>
              <a:t>к месту лечения (обследования) в автобусах пригородных и междугородных внутрирегиональных маршрутов. (Ф</a:t>
            </a:r>
            <a:r>
              <a:rPr lang="ru-RU" sz="2400"/>
              <a:t>З</a:t>
            </a:r>
            <a:r>
              <a:rPr lang="ru-RU" sz="2400">
                <a:latin typeface="Calibri" pitchFamily="34" charset="0"/>
              </a:rPr>
              <a:t> РФ </a:t>
            </a:r>
            <a:r>
              <a:rPr lang="ru-RU" sz="2400"/>
              <a:t>«</a:t>
            </a:r>
            <a:r>
              <a:rPr lang="ru-RU" sz="2400">
                <a:latin typeface="Calibri" pitchFamily="34" charset="0"/>
              </a:rPr>
              <a:t>О социальной защите инвалидов в РФ</a:t>
            </a:r>
            <a:r>
              <a:rPr lang="ru-RU" sz="2400"/>
              <a:t>»</a:t>
            </a:r>
            <a:r>
              <a:rPr lang="ru-RU" sz="2400">
                <a:latin typeface="Calibri" pitchFamily="34" charset="0"/>
              </a:rPr>
              <a:t> от 24.11.95, ст. 30)</a:t>
            </a:r>
            <a:endParaRPr lang="ru-RU">
              <a:latin typeface="Calibri" pitchFamily="34" charset="0"/>
            </a:endParaRPr>
          </a:p>
        </p:txBody>
      </p:sp>
      <p:pic>
        <p:nvPicPr>
          <p:cNvPr id="30725" name="Рисунок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1275" y="2349500"/>
            <a:ext cx="3600450" cy="163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179388" y="404813"/>
            <a:ext cx="77771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dirty="0">
                <a:latin typeface="Calibri" pitchFamily="34" charset="0"/>
                <a:cs typeface="Times New Roman" pitchFamily="18" charset="0"/>
              </a:rPr>
              <a:t>ТРАНСПОРТНЫЕ ЛЬГОТЫ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5-конечная звезда 12"/>
          <p:cNvSpPr>
            <a:spLocks/>
          </p:cNvSpPr>
          <p:nvPr/>
        </p:nvSpPr>
        <p:spPr bwMode="auto">
          <a:xfrm>
            <a:off x="2500298" y="2000240"/>
            <a:ext cx="3816350" cy="3313112"/>
          </a:xfrm>
          <a:custGeom>
            <a:avLst/>
            <a:gdLst>
              <a:gd name="T0" fmla="*/ 1908212 w 3816424"/>
              <a:gd name="T1" fmla="*/ 0 h 3312368"/>
              <a:gd name="T2" fmla="*/ 4 w 3816424"/>
              <a:gd name="T3" fmla="*/ 1265208 h 3312368"/>
              <a:gd name="T4" fmla="*/ 728871 w 3816424"/>
              <a:gd name="T5" fmla="*/ 3312357 h 3312368"/>
              <a:gd name="T6" fmla="*/ 3087553 w 3816424"/>
              <a:gd name="T7" fmla="*/ 3312357 h 3312368"/>
              <a:gd name="T8" fmla="*/ 3816420 w 3816424"/>
              <a:gd name="T9" fmla="*/ 1265208 h 3312368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179352 w 3816424"/>
              <a:gd name="T16" fmla="*/ 1265217 h 3312368"/>
              <a:gd name="T17" fmla="*/ 2637072 w 3816424"/>
              <a:gd name="T18" fmla="*/ 2530407 h 331236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816424" h="3312368">
                <a:moveTo>
                  <a:pt x="4" y="1265208"/>
                </a:moveTo>
                <a:lnTo>
                  <a:pt x="1457752" y="1265217"/>
                </a:lnTo>
                <a:lnTo>
                  <a:pt x="1908212" y="0"/>
                </a:lnTo>
                <a:lnTo>
                  <a:pt x="2358672" y="1265217"/>
                </a:lnTo>
                <a:lnTo>
                  <a:pt x="3816420" y="1265208"/>
                </a:lnTo>
                <a:lnTo>
                  <a:pt x="2637072" y="2047146"/>
                </a:lnTo>
                <a:lnTo>
                  <a:pt x="3087553" y="3312357"/>
                </a:lnTo>
                <a:lnTo>
                  <a:pt x="1908212" y="2530407"/>
                </a:lnTo>
                <a:lnTo>
                  <a:pt x="728871" y="3312357"/>
                </a:lnTo>
                <a:lnTo>
                  <a:pt x="1179352" y="2047146"/>
                </a:lnTo>
                <a:close/>
              </a:path>
            </a:pathLst>
          </a:custGeom>
          <a:solidFill>
            <a:srgbClr val="0000CC"/>
          </a:solidFill>
          <a:ln w="25400" cap="flat" cmpd="sng" algn="ctr">
            <a:solidFill>
              <a:srgbClr val="385D8A"/>
            </a:solidFill>
            <a:prstDash val="solid"/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31750" name="TextBox 13"/>
          <p:cNvSpPr txBox="1">
            <a:spLocks noChangeArrowheads="1"/>
          </p:cNvSpPr>
          <p:nvPr/>
        </p:nvSpPr>
        <p:spPr bwMode="auto">
          <a:xfrm>
            <a:off x="3143240" y="3286125"/>
            <a:ext cx="257176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solidFill>
                  <a:srgbClr val="FFFF00"/>
                </a:solidFill>
                <a:latin typeface="Calibri" pitchFamily="34" charset="0"/>
              </a:rPr>
              <a:t>Государственные пенсии </a:t>
            </a:r>
          </a:p>
          <a:p>
            <a:pPr algn="ctr"/>
            <a:r>
              <a:rPr lang="ru-RU" sz="2000" b="1" i="1" dirty="0">
                <a:solidFill>
                  <a:srgbClr val="FFFF00"/>
                </a:solidFill>
                <a:latin typeface="Calibri" pitchFamily="34" charset="0"/>
              </a:rPr>
              <a:t>  в России</a:t>
            </a:r>
            <a:endParaRPr lang="ru-RU" i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00430" y="1500174"/>
            <a:ext cx="2286016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по старости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215074" y="2928934"/>
            <a:ext cx="2376488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по случаю потери кормильца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214942" y="5572140"/>
            <a:ext cx="2997223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по </a:t>
            </a:r>
            <a:r>
              <a:rPr lang="ru-RU" sz="2400" b="1" dirty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инвалидности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57158" y="2857496"/>
            <a:ext cx="205105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пенсия за выслугу лет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71472" y="5500702"/>
            <a:ext cx="3236916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социальная пенсия</a:t>
            </a:r>
          </a:p>
        </p:txBody>
      </p:sp>
      <p:sp>
        <p:nvSpPr>
          <p:cNvPr id="31757" name="Text Box 7"/>
          <p:cNvSpPr txBox="1">
            <a:spLocks noChangeArrowheads="1"/>
          </p:cNvSpPr>
          <p:nvPr/>
        </p:nvSpPr>
        <p:spPr bwMode="auto">
          <a:xfrm>
            <a:off x="34925" y="115888"/>
            <a:ext cx="777716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dirty="0">
                <a:latin typeface="Calibri" pitchFamily="34" charset="0"/>
                <a:cs typeface="Times New Roman" pitchFamily="18" charset="0"/>
              </a:rPr>
              <a:t>Современная всеобщая система пенсионного обеспечения в России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Объект 2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5508625" y="1414463"/>
            <a:ext cx="1584325" cy="1582737"/>
          </a:xfrm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211638" y="3078163"/>
            <a:ext cx="3960812" cy="495300"/>
          </a:xfrm>
          <a:prstGeom prst="rect">
            <a:avLst/>
          </a:prstGeom>
          <a:solidFill>
            <a:schemeClr val="bg2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38100" dir="5400000" algn="ctr" rotWithShape="0">
              <a:srgbClr val="000000">
                <a:alpha val="48000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00CC"/>
                </a:solidFill>
              </a:rPr>
              <a:t>1)</a:t>
            </a:r>
            <a:r>
              <a:rPr lang="ru-RU" sz="2400" b="1">
                <a:solidFill>
                  <a:srgbClr val="0000CC"/>
                </a:solidFill>
                <a:latin typeface="Constantia" pitchFamily="18" charset="0"/>
              </a:rPr>
              <a:t> по  старости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292725" y="4229100"/>
            <a:ext cx="3240088" cy="495300"/>
          </a:xfrm>
          <a:prstGeom prst="rect">
            <a:avLst/>
          </a:prstGeom>
          <a:solidFill>
            <a:schemeClr val="bg2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38100" dir="5400000" algn="ctr" rotWithShape="0">
              <a:srgbClr val="000000">
                <a:alpha val="48000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00CC"/>
                </a:solidFill>
              </a:rPr>
              <a:t>2) </a:t>
            </a:r>
            <a:r>
              <a:rPr lang="ru-RU" sz="2400" b="1">
                <a:solidFill>
                  <a:srgbClr val="0000CC"/>
                </a:solidFill>
                <a:latin typeface="Constantia" pitchFamily="18" charset="0"/>
              </a:rPr>
              <a:t>по инвалидности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940425" y="5232400"/>
            <a:ext cx="3132138" cy="860425"/>
          </a:xfrm>
          <a:prstGeom prst="rect">
            <a:avLst/>
          </a:prstGeom>
          <a:solidFill>
            <a:schemeClr val="bg2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38100" dir="5400000" algn="ctr" rotWithShape="0">
              <a:srgbClr val="000000">
                <a:alpha val="48000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0000CC"/>
                </a:solidFill>
              </a:rPr>
              <a:t>3) </a:t>
            </a:r>
            <a:r>
              <a:rPr lang="ru-RU" sz="2400" b="1" dirty="0">
                <a:solidFill>
                  <a:srgbClr val="0000CC"/>
                </a:solidFill>
                <a:latin typeface="Constantia" pitchFamily="18" charset="0"/>
              </a:rPr>
              <a:t>по случаю потери </a:t>
            </a:r>
            <a:r>
              <a:rPr lang="ru-RU" sz="2400" b="1" dirty="0" smtClean="0">
                <a:solidFill>
                  <a:srgbClr val="0000CC"/>
                </a:solidFill>
                <a:latin typeface="Constantia" pitchFamily="18" charset="0"/>
              </a:rPr>
              <a:t>кормильца</a:t>
            </a:r>
            <a:endParaRPr lang="ru-RU" sz="2400" b="1" dirty="0">
              <a:solidFill>
                <a:srgbClr val="0000CC"/>
              </a:solidFill>
              <a:latin typeface="Constantia" pitchFamily="18" charset="0"/>
            </a:endParaRPr>
          </a:p>
        </p:txBody>
      </p:sp>
      <p:grpSp>
        <p:nvGrpSpPr>
          <p:cNvPr id="32784" name="Group 16"/>
          <p:cNvGrpSpPr>
            <a:grpSpLocks/>
          </p:cNvGrpSpPr>
          <p:nvPr/>
        </p:nvGrpSpPr>
        <p:grpSpPr bwMode="auto">
          <a:xfrm>
            <a:off x="212725" y="1463675"/>
            <a:ext cx="5726113" cy="4251325"/>
            <a:chOff x="225" y="776"/>
            <a:chExt cx="3607" cy="2678"/>
          </a:xfrm>
        </p:grpSpPr>
        <p:sp>
          <p:nvSpPr>
            <p:cNvPr id="5" name="Равнобедренный треугольник 4"/>
            <p:cNvSpPr/>
            <p:nvPr/>
          </p:nvSpPr>
          <p:spPr>
            <a:xfrm>
              <a:off x="226" y="776"/>
              <a:ext cx="2895" cy="2678"/>
            </a:xfrm>
            <a:prstGeom prst="triangle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7" name="Прямая со стрелкой 6"/>
            <p:cNvCxnSpPr/>
            <p:nvPr/>
          </p:nvCxnSpPr>
          <p:spPr>
            <a:xfrm flipV="1">
              <a:off x="1066" y="1933"/>
              <a:ext cx="1607" cy="1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0" name="Прямая со стрелкой 9"/>
            <p:cNvCxnSpPr/>
            <p:nvPr/>
          </p:nvCxnSpPr>
          <p:spPr>
            <a:xfrm>
              <a:off x="738" y="2644"/>
              <a:ext cx="2648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" name="Прямая со стрелкой 12"/>
            <p:cNvCxnSpPr>
              <a:stCxn id="5" idx="2"/>
            </p:cNvCxnSpPr>
            <p:nvPr/>
          </p:nvCxnSpPr>
          <p:spPr>
            <a:xfrm rot="5400000" flipH="1" flipV="1">
              <a:off x="2017" y="1638"/>
              <a:ext cx="24" cy="360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32780" name="TextBox 22"/>
            <p:cNvSpPr txBox="1">
              <a:spLocks noChangeArrowheads="1"/>
            </p:cNvSpPr>
            <p:nvPr/>
          </p:nvSpPr>
          <p:spPr bwMode="auto">
            <a:xfrm>
              <a:off x="1156" y="1576"/>
              <a:ext cx="120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b="1">
                  <a:latin typeface="Constantia" pitchFamily="18" charset="0"/>
                </a:rPr>
                <a:t>Трудовые</a:t>
              </a:r>
              <a:r>
                <a:rPr lang="ru-RU">
                  <a:latin typeface="Constantia" pitchFamily="18" charset="0"/>
                </a:rPr>
                <a:t> </a:t>
              </a:r>
            </a:p>
          </p:txBody>
        </p:sp>
        <p:sp>
          <p:nvSpPr>
            <p:cNvPr id="32781" name="TextBox 23"/>
            <p:cNvSpPr txBox="1">
              <a:spLocks noChangeArrowheads="1"/>
            </p:cNvSpPr>
            <p:nvPr/>
          </p:nvSpPr>
          <p:spPr bwMode="auto">
            <a:xfrm>
              <a:off x="1226" y="2144"/>
              <a:ext cx="100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b="1" dirty="0">
                  <a:latin typeface="Constantia" pitchFamily="18" charset="0"/>
                </a:rPr>
                <a:t>пенсии</a:t>
              </a:r>
              <a:r>
                <a:rPr lang="ru-RU" dirty="0">
                  <a:latin typeface="Constantia" pitchFamily="18" charset="0"/>
                </a:rPr>
                <a:t> </a:t>
              </a:r>
            </a:p>
          </p:txBody>
        </p:sp>
        <p:sp>
          <p:nvSpPr>
            <p:cNvPr id="32782" name="TextBox 24"/>
            <p:cNvSpPr txBox="1">
              <a:spLocks noChangeArrowheads="1"/>
            </p:cNvSpPr>
            <p:nvPr/>
          </p:nvSpPr>
          <p:spPr bwMode="auto">
            <a:xfrm>
              <a:off x="1074" y="2912"/>
              <a:ext cx="136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b="1">
                  <a:latin typeface="Constantia" pitchFamily="18" charset="0"/>
                </a:rPr>
                <a:t>делятся на </a:t>
              </a:r>
              <a:r>
                <a:rPr lang="ru-RU">
                  <a:latin typeface="Constantia" pitchFamily="18" charset="0"/>
                </a:rPr>
                <a:t>:</a:t>
              </a:r>
            </a:p>
          </p:txBody>
        </p:sp>
      </p:grpSp>
      <p:sp>
        <p:nvSpPr>
          <p:cNvPr id="32785" name="Text Box 7"/>
          <p:cNvSpPr txBox="1">
            <a:spLocks noChangeArrowheads="1"/>
          </p:cNvSpPr>
          <p:nvPr/>
        </p:nvSpPr>
        <p:spPr bwMode="auto">
          <a:xfrm>
            <a:off x="179388" y="401638"/>
            <a:ext cx="47529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dirty="0">
                <a:latin typeface="Calibri" pitchFamily="34" charset="0"/>
                <a:cs typeface="Times New Roman" pitchFamily="18" charset="0"/>
              </a:rPr>
              <a:t>ТРУДОВЫЕ ПЕНСИИ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кругленный">
  <a:themeElements>
    <a:clrScheme name="Скругленный 1">
      <a:dk1>
        <a:srgbClr val="000000"/>
      </a:dk1>
      <a:lt1>
        <a:srgbClr val="FFFFFF"/>
      </a:lt1>
      <a:dk2>
        <a:srgbClr val="FFFFFF"/>
      </a:dk2>
      <a:lt2>
        <a:srgbClr val="669999"/>
      </a:lt2>
      <a:accent1>
        <a:srgbClr val="99CCFF"/>
      </a:accent1>
      <a:accent2>
        <a:srgbClr val="9999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8A8AE7"/>
      </a:accent6>
      <a:hlink>
        <a:srgbClr val="996666"/>
      </a:hlink>
      <a:folHlink>
        <a:srgbClr val="6666CC"/>
      </a:folHlink>
    </a:clrScheme>
    <a:fontScheme name="Скругленный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кругленный 1">
        <a:dk1>
          <a:srgbClr val="000000"/>
        </a:dk1>
        <a:lt1>
          <a:srgbClr val="FFFFFF"/>
        </a:lt1>
        <a:dk2>
          <a:srgbClr val="FFFFFF"/>
        </a:dk2>
        <a:lt2>
          <a:srgbClr val="669999"/>
        </a:lt2>
        <a:accent1>
          <a:srgbClr val="99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8A8AE7"/>
        </a:accent6>
        <a:hlink>
          <a:srgbClr val="996666"/>
        </a:hlink>
        <a:folHlink>
          <a:srgbClr val="66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ругленный 2">
        <a:dk1>
          <a:srgbClr val="000000"/>
        </a:dk1>
        <a:lt1>
          <a:srgbClr val="FFFFFF"/>
        </a:lt1>
        <a:dk2>
          <a:srgbClr val="FFFFFF"/>
        </a:dk2>
        <a:lt2>
          <a:srgbClr val="817F3F"/>
        </a:lt2>
        <a:accent1>
          <a:srgbClr val="FFCC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8A00"/>
        </a:accent6>
        <a:hlink>
          <a:srgbClr val="996666"/>
        </a:hlink>
        <a:folHlink>
          <a:srgbClr val="C945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ругленный 3">
        <a:dk1>
          <a:srgbClr val="CC6600"/>
        </a:dk1>
        <a:lt1>
          <a:srgbClr val="FFFFFF"/>
        </a:lt1>
        <a:dk2>
          <a:srgbClr val="800000"/>
        </a:dk2>
        <a:lt2>
          <a:srgbClr val="FFFFFF"/>
        </a:lt2>
        <a:accent1>
          <a:srgbClr val="FF6600"/>
        </a:accent1>
        <a:accent2>
          <a:srgbClr val="33CCCC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2DB9B9"/>
        </a:accent6>
        <a:hlink>
          <a:srgbClr val="99FF33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4">
        <a:dk1>
          <a:srgbClr val="993300"/>
        </a:dk1>
        <a:lt1>
          <a:srgbClr val="FFFFFF"/>
        </a:lt1>
        <a:dk2>
          <a:srgbClr val="431A01"/>
        </a:dk2>
        <a:lt2>
          <a:srgbClr val="FFFFFF"/>
        </a:lt2>
        <a:accent1>
          <a:srgbClr val="FFCC00"/>
        </a:accent1>
        <a:accent2>
          <a:srgbClr val="FF9966"/>
        </a:accent2>
        <a:accent3>
          <a:srgbClr val="B0ABAA"/>
        </a:accent3>
        <a:accent4>
          <a:srgbClr val="DADADA"/>
        </a:accent4>
        <a:accent5>
          <a:srgbClr val="FFE2AA"/>
        </a:accent5>
        <a:accent6>
          <a:srgbClr val="E78A5C"/>
        </a:accent6>
        <a:hlink>
          <a:srgbClr val="FF66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5">
        <a:dk1>
          <a:srgbClr val="75878B"/>
        </a:dk1>
        <a:lt1>
          <a:srgbClr val="FFFFFF"/>
        </a:lt1>
        <a:dk2>
          <a:srgbClr val="260000"/>
        </a:dk2>
        <a:lt2>
          <a:srgbClr val="FFFFFF"/>
        </a:lt2>
        <a:accent1>
          <a:srgbClr val="0099CC"/>
        </a:accent1>
        <a:accent2>
          <a:srgbClr val="FF3300"/>
        </a:accent2>
        <a:accent3>
          <a:srgbClr val="ACAAAA"/>
        </a:accent3>
        <a:accent4>
          <a:srgbClr val="DADADA"/>
        </a:accent4>
        <a:accent5>
          <a:srgbClr val="AACAE2"/>
        </a:accent5>
        <a:accent6>
          <a:srgbClr val="E72D00"/>
        </a:accent6>
        <a:hlink>
          <a:srgbClr val="FFCC00"/>
        </a:hlink>
        <a:folHlink>
          <a:srgbClr val="CC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6">
        <a:dk1>
          <a:srgbClr val="666699"/>
        </a:dk1>
        <a:lt1>
          <a:srgbClr val="FFFFFF"/>
        </a:lt1>
        <a:dk2>
          <a:srgbClr val="000000"/>
        </a:dk2>
        <a:lt2>
          <a:srgbClr val="FFFFFF"/>
        </a:lt2>
        <a:accent1>
          <a:srgbClr val="9966FF"/>
        </a:accent1>
        <a:accent2>
          <a:srgbClr val="99CCFF"/>
        </a:accent2>
        <a:accent3>
          <a:srgbClr val="AAAAAA"/>
        </a:accent3>
        <a:accent4>
          <a:srgbClr val="DADADA"/>
        </a:accent4>
        <a:accent5>
          <a:srgbClr val="CAB8FF"/>
        </a:accent5>
        <a:accent6>
          <a:srgbClr val="8AB9E7"/>
        </a:accent6>
        <a:hlink>
          <a:srgbClr val="FFFFCC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7">
        <a:dk1>
          <a:srgbClr val="666699"/>
        </a:dk1>
        <a:lt1>
          <a:srgbClr val="FFFFFF"/>
        </a:lt1>
        <a:dk2>
          <a:srgbClr val="2A2A40"/>
        </a:dk2>
        <a:lt2>
          <a:srgbClr val="FFFFFF"/>
        </a:lt2>
        <a:accent1>
          <a:srgbClr val="006699"/>
        </a:accent1>
        <a:accent2>
          <a:srgbClr val="CC9900"/>
        </a:accent2>
        <a:accent3>
          <a:srgbClr val="ACACAF"/>
        </a:accent3>
        <a:accent4>
          <a:srgbClr val="DADADA"/>
        </a:accent4>
        <a:accent5>
          <a:srgbClr val="AAB8CA"/>
        </a:accent5>
        <a:accent6>
          <a:srgbClr val="B98A00"/>
        </a:accent6>
        <a:hlink>
          <a:srgbClr val="CC6600"/>
        </a:hlink>
        <a:folHlink>
          <a:srgbClr val="6C94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8">
        <a:dk1>
          <a:srgbClr val="BECBD8"/>
        </a:dk1>
        <a:lt1>
          <a:srgbClr val="FFFFFF"/>
        </a:lt1>
        <a:dk2>
          <a:srgbClr val="2B335B"/>
        </a:dk2>
        <a:lt2>
          <a:srgbClr val="FFFFFF"/>
        </a:lt2>
        <a:accent1>
          <a:srgbClr val="0099CC"/>
        </a:accent1>
        <a:accent2>
          <a:srgbClr val="B5DBE3"/>
        </a:accent2>
        <a:accent3>
          <a:srgbClr val="ACADB5"/>
        </a:accent3>
        <a:accent4>
          <a:srgbClr val="DADADA"/>
        </a:accent4>
        <a:accent5>
          <a:srgbClr val="AACAE2"/>
        </a:accent5>
        <a:accent6>
          <a:srgbClr val="A4C6CE"/>
        </a:accent6>
        <a:hlink>
          <a:srgbClr val="FFCC00"/>
        </a:hlink>
        <a:folHlink>
          <a:srgbClr val="586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9">
        <a:dk1>
          <a:srgbClr val="3333FF"/>
        </a:dk1>
        <a:lt1>
          <a:srgbClr val="FFFFFF"/>
        </a:lt1>
        <a:dk2>
          <a:srgbClr val="000099"/>
        </a:dk2>
        <a:lt2>
          <a:srgbClr val="FFFFFF"/>
        </a:lt2>
        <a:accent1>
          <a:srgbClr val="339966"/>
        </a:accent1>
        <a:accent2>
          <a:srgbClr val="9999FF"/>
        </a:accent2>
        <a:accent3>
          <a:srgbClr val="AAAACA"/>
        </a:accent3>
        <a:accent4>
          <a:srgbClr val="DADADA"/>
        </a:accent4>
        <a:accent5>
          <a:srgbClr val="ADCAB8"/>
        </a:accent5>
        <a:accent6>
          <a:srgbClr val="8A8AE7"/>
        </a:accent6>
        <a:hlink>
          <a:srgbClr val="FFFF99"/>
        </a:hlink>
        <a:folHlink>
          <a:srgbClr val="17A0D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10">
        <a:dk1>
          <a:srgbClr val="808000"/>
        </a:dk1>
        <a:lt1>
          <a:srgbClr val="FFFFFF"/>
        </a:lt1>
        <a:dk2>
          <a:srgbClr val="354418"/>
        </a:dk2>
        <a:lt2>
          <a:srgbClr val="FFFFFF"/>
        </a:lt2>
        <a:accent1>
          <a:srgbClr val="60897C"/>
        </a:accent1>
        <a:accent2>
          <a:srgbClr val="99CC00"/>
        </a:accent2>
        <a:accent3>
          <a:srgbClr val="AEB0AB"/>
        </a:accent3>
        <a:accent4>
          <a:srgbClr val="DADADA"/>
        </a:accent4>
        <a:accent5>
          <a:srgbClr val="B6C4BF"/>
        </a:accent5>
        <a:accent6>
          <a:srgbClr val="8AB900"/>
        </a:accent6>
        <a:hlink>
          <a:srgbClr val="CCCC00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Radial</Template>
  <TotalTime>156</TotalTime>
  <Words>227</Words>
  <Application>Microsoft Office PowerPoint</Application>
  <PresentationFormat>Экран (4:3)</PresentationFormat>
  <Paragraphs>46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Скругленный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Ниночка</dc:creator>
  <cp:lastModifiedBy>borodaeva</cp:lastModifiedBy>
  <cp:revision>25</cp:revision>
  <dcterms:created xsi:type="dcterms:W3CDTF">2014-06-08T17:48:38Z</dcterms:created>
  <dcterms:modified xsi:type="dcterms:W3CDTF">2014-07-22T07:04:38Z</dcterms:modified>
</cp:coreProperties>
</file>