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298" r:id="rId3"/>
    <p:sldId id="299" r:id="rId4"/>
    <p:sldId id="303" r:id="rId5"/>
    <p:sldId id="354" r:id="rId6"/>
    <p:sldId id="339" r:id="rId7"/>
    <p:sldId id="300" r:id="rId8"/>
    <p:sldId id="355" r:id="rId9"/>
    <p:sldId id="356" r:id="rId10"/>
    <p:sldId id="357" r:id="rId11"/>
    <p:sldId id="301" r:id="rId12"/>
    <p:sldId id="302" r:id="rId13"/>
    <p:sldId id="304" r:id="rId14"/>
    <p:sldId id="305" r:id="rId15"/>
    <p:sldId id="338" r:id="rId16"/>
    <p:sldId id="306" r:id="rId17"/>
    <p:sldId id="307" r:id="rId18"/>
    <p:sldId id="308" r:id="rId19"/>
    <p:sldId id="309" r:id="rId20"/>
    <p:sldId id="310" r:id="rId21"/>
    <p:sldId id="311" r:id="rId22"/>
    <p:sldId id="313" r:id="rId23"/>
    <p:sldId id="312" r:id="rId24"/>
    <p:sldId id="316" r:id="rId25"/>
    <p:sldId id="317" r:id="rId26"/>
    <p:sldId id="315" r:id="rId27"/>
    <p:sldId id="319" r:id="rId28"/>
    <p:sldId id="320" r:id="rId29"/>
    <p:sldId id="318" r:id="rId30"/>
    <p:sldId id="321" r:id="rId31"/>
    <p:sldId id="337" r:id="rId32"/>
    <p:sldId id="323" r:id="rId33"/>
    <p:sldId id="322" r:id="rId34"/>
    <p:sldId id="324" r:id="rId35"/>
    <p:sldId id="325" r:id="rId36"/>
    <p:sldId id="326" r:id="rId37"/>
    <p:sldId id="327" r:id="rId38"/>
    <p:sldId id="328" r:id="rId39"/>
    <p:sldId id="329" r:id="rId40"/>
    <p:sldId id="358" r:id="rId41"/>
    <p:sldId id="297" r:id="rId42"/>
    <p:sldId id="330" r:id="rId43"/>
    <p:sldId id="335" r:id="rId44"/>
    <p:sldId id="331" r:id="rId45"/>
    <p:sldId id="332" r:id="rId46"/>
    <p:sldId id="333" r:id="rId47"/>
    <p:sldId id="336" r:id="rId48"/>
    <p:sldId id="334" r:id="rId49"/>
    <p:sldId id="341" r:id="rId50"/>
    <p:sldId id="340" r:id="rId51"/>
    <p:sldId id="349" r:id="rId52"/>
    <p:sldId id="350" r:id="rId53"/>
    <p:sldId id="351" r:id="rId54"/>
    <p:sldId id="352" r:id="rId55"/>
    <p:sldId id="353" r:id="rId5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C04E"/>
    <a:srgbClr val="EB6358"/>
    <a:srgbClr val="00A17E"/>
    <a:srgbClr val="739EC7"/>
    <a:srgbClr val="5785B1"/>
    <a:srgbClr val="22B08F"/>
    <a:srgbClr val="339966"/>
    <a:srgbClr val="90C079"/>
    <a:srgbClr val="00CC99"/>
    <a:srgbClr val="6E9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6" autoAdjust="0"/>
    <p:restoredTop sz="94609" autoAdjust="0"/>
  </p:normalViewPr>
  <p:slideViewPr>
    <p:cSldViewPr snapToObjects="1">
      <p:cViewPr>
        <p:scale>
          <a:sx n="66" d="100"/>
          <a:sy n="66" d="100"/>
        </p:scale>
        <p:origin x="360" y="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CA4C8-8B51-4EA7-8A67-940E231B98B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B2E39-CD84-4D20-99CC-D115E5D299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7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DBEC7-6EC9-4452-8671-D96B24E72F9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1396B-FC05-4F7F-B7B5-EC830EFD42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407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396B-FC05-4F7F-B7B5-EC830EFD4211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07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3888431"/>
          </a:xfrm>
          <a:solidFill>
            <a:srgbClr val="00CC99"/>
          </a:solidFill>
        </p:spPr>
        <p:txBody>
          <a:bodyPr>
            <a:normAutofit/>
          </a:bodyPr>
          <a:lstStyle>
            <a:lvl1pPr>
              <a:defRPr sz="21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93096"/>
            <a:ext cx="9144000" cy="910952"/>
          </a:xfrm>
          <a:solidFill>
            <a:srgbClr val="00CC99"/>
          </a:solidFill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67544" y="692696"/>
            <a:ext cx="8229600" cy="634082"/>
          </a:xfrm>
        </p:spPr>
        <p:txBody>
          <a:bodyPr>
            <a:normAutofit/>
          </a:bodyPr>
          <a:lstStyle>
            <a:lvl1pPr algn="l">
              <a:defRPr sz="2000" b="1" cap="all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/>
              <a:t>ОБРАЗЕЦ ЗАЛОГОВКА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1600" b="1" cap="all" normalizeH="0" baseline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 b="1" cap="all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53764-C421-4910-A8FB-F583C997314F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733C7-9D70-4413-883C-562DD0446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0" y="476672"/>
            <a:ext cx="8820472" cy="4824536"/>
            <a:chOff x="1719263" y="1905000"/>
            <a:chExt cx="5705475" cy="3048000"/>
          </a:xfrm>
        </p:grpSpPr>
        <p:pic>
          <p:nvPicPr>
            <p:cNvPr id="450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9263" y="1905000"/>
              <a:ext cx="5705475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06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34163" y="4162425"/>
              <a:ext cx="790575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2" name="TextBox 21"/>
          <p:cNvSpPr txBox="1"/>
          <p:nvPr/>
        </p:nvSpPr>
        <p:spPr>
          <a:xfrm>
            <a:off x="251520" y="2673496"/>
            <a:ext cx="33489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</a:t>
            </a:r>
            <a:r>
              <a:rPr lang="ru-RU" sz="2200" b="1" cap="all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алоговые</a:t>
            </a:r>
            <a:r>
              <a:rPr lang="ru-RU" sz="2100" b="1" cap="all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вычеты</a:t>
            </a:r>
            <a:endParaRPr lang="ru-RU" sz="21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589240"/>
            <a:ext cx="2627313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AutoShape 37"/>
          <p:cNvSpPr>
            <a:spLocks noChangeArrowheads="1"/>
          </p:cNvSpPr>
          <p:nvPr/>
        </p:nvSpPr>
        <p:spPr bwMode="auto">
          <a:xfrm>
            <a:off x="410394" y="2204864"/>
            <a:ext cx="8343900" cy="2592288"/>
          </a:xfrm>
          <a:prstGeom prst="wedgeRoundRectCallout">
            <a:avLst>
              <a:gd name="adj1" fmla="val -14116"/>
              <a:gd name="adj2" fmla="val -71301"/>
              <a:gd name="adj3" fmla="val 16667"/>
            </a:avLst>
          </a:prstGeom>
          <a:ln w="3810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Arial" charset="0"/>
                <a:cs typeface="Arial" charset="0"/>
              </a:rPr>
              <a:t>ПРЕДОСТАВЛЯЕТСЯ В ДВОЙНОМ РАЗМЕРЕ:</a:t>
            </a:r>
          </a:p>
          <a:p>
            <a:pPr algn="just">
              <a:defRPr/>
            </a:pPr>
            <a:endParaRPr lang="ru-RU" sz="1600" dirty="0">
              <a:latin typeface="Arial" charset="0"/>
              <a:cs typeface="Arial" charset="0"/>
            </a:endParaRPr>
          </a:p>
          <a:p>
            <a:pPr marL="342900" indent="-342900" algn="just">
              <a:buFontTx/>
              <a:buAutoNum type="arabicPeriod"/>
              <a:defRPr/>
            </a:pPr>
            <a:r>
              <a:rPr lang="ru-RU" sz="1600" dirty="0">
                <a:latin typeface="Arial" charset="0"/>
                <a:cs typeface="Arial" charset="0"/>
              </a:rPr>
              <a:t>Единственному родителю (приемному родителю), усыновителю, опекуну, попечителю до момента вступления в брак.</a:t>
            </a:r>
          </a:p>
          <a:p>
            <a:pPr marL="342900" indent="-342900" algn="just">
              <a:buFontTx/>
              <a:buAutoNum type="arabicPeriod"/>
              <a:defRPr/>
            </a:pPr>
            <a:endParaRPr lang="ru-RU" sz="1600" dirty="0">
              <a:latin typeface="Arial" charset="0"/>
              <a:cs typeface="Arial" charset="0"/>
            </a:endParaRPr>
          </a:p>
          <a:p>
            <a:pPr marL="342900" indent="-342900" algn="just">
              <a:buFontTx/>
              <a:buAutoNum type="arabicPeriod"/>
              <a:defRPr/>
            </a:pPr>
            <a:r>
              <a:rPr lang="ru-RU" sz="1600" dirty="0">
                <a:latin typeface="Arial" charset="0"/>
                <a:cs typeface="Arial" charset="0"/>
              </a:rPr>
              <a:t>Одному из родителей (приемных родителей) по их выбору на основании заявления об отказе одного из родителей (приемных родителей) от получения налогового вычета. При наличии у этого родителя права получать вычет, иначе, при наличии дохода, облагаемого НДФЛ в размере 13%.</a:t>
            </a:r>
          </a:p>
          <a:p>
            <a:pPr algn="just">
              <a:defRPr/>
            </a:pPr>
            <a:endParaRPr lang="ru-RU" sz="16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342900" indent="-342900" algn="just">
              <a:buFontTx/>
              <a:buAutoNum type="arabicPeriod"/>
              <a:defRPr/>
            </a:pPr>
            <a:endParaRPr lang="ru-RU" sz="16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4863" cy="431800"/>
          </a:xfrm>
        </p:spPr>
        <p:txBody>
          <a:bodyPr/>
          <a:lstStyle/>
          <a:p>
            <a:pPr eaLnBrk="1" hangingPunct="1"/>
            <a:r>
              <a:rPr lang="ru-RU" altLang="ru-RU" cap="none" dirty="0"/>
              <a:t>СТАНДАРТНЫЙ НАЛОГОВЫЙ ВЫЧЕТ НА ДЕТЕЙ</a:t>
            </a:r>
          </a:p>
        </p:txBody>
      </p:sp>
    </p:spTree>
    <p:extLst>
      <p:ext uri="{BB962C8B-B14F-4D97-AF65-F5344CB8AC3E}">
        <p14:creationId xmlns:p14="http://schemas.microsoft.com/office/powerpoint/2010/main" val="339409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7704856" cy="432048"/>
          </a:xfrm>
        </p:spPr>
        <p:txBody>
          <a:bodyPr/>
          <a:lstStyle/>
          <a:p>
            <a:r>
              <a:rPr lang="ru-RU" dirty="0"/>
              <a:t>Стандартный Налоговый вычет на ребенка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576064"/>
          </a:xfrm>
        </p:spPr>
        <p:txBody>
          <a:bodyPr>
            <a:normAutofit lnSpcReduction="10000"/>
          </a:bodyPr>
          <a:lstStyle/>
          <a:p>
            <a:pPr>
              <a:buAutoNum type="arabicPeriod"/>
            </a:pPr>
            <a:r>
              <a:rPr lang="ru-RU" dirty="0">
                <a:solidFill>
                  <a:srgbClr val="00A17E"/>
                </a:solidFill>
              </a:rPr>
              <a:t>Определить последовательность детей и выявить, кто из детей попадает под критерии присвоения вычета </a:t>
            </a:r>
          </a:p>
          <a:p>
            <a:pPr>
              <a:buAutoNum type="arabicPeriod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582593"/>
            <a:ext cx="10801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ребенок 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дочь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25 лет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618328"/>
            <a:ext cx="20882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III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ребенок 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сын, 19 лет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курьер, не учится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509120"/>
            <a:ext cx="19442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II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ребенок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сын, 20 лет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студент очного отделения вуза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4509120"/>
            <a:ext cx="1872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IV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ребенок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дочь, 17 лет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студентка заочного отделения вуза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5522153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V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ребенок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дочь, 11 лет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2492896"/>
            <a:ext cx="8640960" cy="1800200"/>
          </a:xfrm>
          <a:prstGeom prst="roundRect">
            <a:avLst/>
          </a:prstGeom>
          <a:noFill/>
          <a:ln w="19050" cmpd="sng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4437112"/>
            <a:ext cx="8640960" cy="1614802"/>
          </a:xfrm>
          <a:prstGeom prst="roundRect">
            <a:avLst/>
          </a:prstGeom>
          <a:noFill/>
          <a:ln w="19050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924944"/>
            <a:ext cx="2160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26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вычеты не применяются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4852396"/>
            <a:ext cx="2160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вычеты применяются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1520" y="6165304"/>
            <a:ext cx="8640960" cy="576064"/>
          </a:xfrm>
          <a:prstGeom prst="roundRect">
            <a:avLst/>
          </a:prstGeom>
          <a:noFill/>
          <a:ln>
            <a:solidFill>
              <a:srgbClr val="739EC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Общая сумма налоговых вычетов –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1400 ₽ (за 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ребенка)+ 3000 ₽ (за 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ребенка)+3000 ₽(за 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ребенка) = 7400 ₽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223" y="2564904"/>
            <a:ext cx="1613001" cy="16390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486497"/>
            <a:ext cx="1543342" cy="14627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5904656" cy="432048"/>
          </a:xfrm>
        </p:spPr>
        <p:txBody>
          <a:bodyPr/>
          <a:lstStyle/>
          <a:p>
            <a:r>
              <a:rPr lang="ru-RU" dirty="0"/>
              <a:t>Пример Расчета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7"/>
            <a:ext cx="8640960" cy="3888432"/>
          </a:xfrm>
        </p:spPr>
        <p:txBody>
          <a:bodyPr>
            <a:normAutofit/>
          </a:bodyPr>
          <a:lstStyle/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До применения налоговых вычетов Иванова Е.В. получала на руки:</a:t>
            </a:r>
          </a:p>
          <a:p>
            <a:pPr marL="0" indent="0"/>
            <a:endParaRPr lang="ru-RU" sz="1400" b="0" dirty="0"/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30 000 – 30 000 </a:t>
            </a:r>
            <a:r>
              <a:rPr lang="ru-RU" sz="1400" b="0" dirty="0" err="1">
                <a:solidFill>
                  <a:srgbClr val="00A17E"/>
                </a:solidFill>
              </a:rPr>
              <a:t>х</a:t>
            </a:r>
            <a:r>
              <a:rPr lang="ru-RU" sz="1400" b="0" dirty="0">
                <a:solidFill>
                  <a:srgbClr val="00A17E"/>
                </a:solidFill>
              </a:rPr>
              <a:t> 13% = 30 000 – 3 900 = 26 100 ₽</a:t>
            </a:r>
          </a:p>
          <a:p>
            <a:pPr marL="0" indent="0"/>
            <a:endParaRPr lang="ru-RU" sz="1400" b="0" dirty="0"/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С учетом налоговых вычетов, налогооблагаемая база сократилась на 5 800 ₽ </a:t>
            </a: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(общая сумма налоговых вычетов)</a:t>
            </a:r>
          </a:p>
          <a:p>
            <a:pPr marL="0" indent="0"/>
            <a:endParaRPr lang="ru-RU" sz="1400" b="0" dirty="0"/>
          </a:p>
          <a:p>
            <a:pPr marL="0" indent="0" algn="ctr"/>
            <a:r>
              <a:rPr lang="ru-RU" sz="1400" b="0" cap="none" dirty="0">
                <a:solidFill>
                  <a:srgbClr val="00A17E"/>
                </a:solidFill>
              </a:rPr>
              <a:t>1400 ₽ за первого ребенка + 1400 ₽ за второго ребенка + </a:t>
            </a:r>
          </a:p>
          <a:p>
            <a:pPr marL="0" indent="0" algn="ctr"/>
            <a:r>
              <a:rPr lang="ru-RU" sz="1400" b="0" cap="none" dirty="0">
                <a:solidFill>
                  <a:srgbClr val="00A17E"/>
                </a:solidFill>
              </a:rPr>
              <a:t>3000 ₽ за третьего ребенка = 5 800 ₽</a:t>
            </a:r>
          </a:p>
          <a:p>
            <a:pPr marL="0" indent="0"/>
            <a:endParaRPr lang="ru-RU" sz="1400" b="0" dirty="0"/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с учетом налоговых вычетов Иванова Е.В. получает на руки </a:t>
            </a: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(до ноября включительно, в декабре вычеты не используются т.к. доход, исчисленный нарастающим итогом превысит законодательно установленный предел в 350 000 ₽)</a:t>
            </a:r>
          </a:p>
          <a:p>
            <a:pPr marL="0" indent="0"/>
            <a:endParaRPr lang="ru-RU" sz="1400" b="0" cap="none" dirty="0">
              <a:solidFill>
                <a:schemeClr val="tx1"/>
              </a:solidFill>
            </a:endParaRP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30 000 – ((30 000 – 5800) х13%) = 30 000 – 3146 = 26 854 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800794"/>
              </p:ext>
            </p:extLst>
          </p:nvPr>
        </p:nvGraphicFramePr>
        <p:xfrm>
          <a:off x="188953" y="1194495"/>
          <a:ext cx="8775535" cy="5517233"/>
        </p:xfrm>
        <a:graphic>
          <a:graphicData uri="http://schemas.openxmlformats.org/drawingml/2006/table">
            <a:tbl>
              <a:tblPr/>
              <a:tblGrid>
                <a:gridCol w="711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21354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Иванова Е.В.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b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Супруг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763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900" dirty="0">
                        <a:latin typeface="Calibri"/>
                      </a:endParaRPr>
                    </a:p>
                  </a:txBody>
                  <a:tcPr marL="54000" marR="5400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Зарплата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Зарплата нарастающим итогом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без учета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с учетом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с учетом двойного размера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экономии при однократных вычетах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экономии при двойном размере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Зарплата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Зарплата нарастающим итогом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без учета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с учетом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Получено "на руки" с учетом двойного размера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экономии при однократных вычетах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экономии при двойном размере вычетов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794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latin typeface="Calibri"/>
                      </a:endParaRPr>
                    </a:p>
                  </a:txBody>
                  <a:tcPr marL="54000" marR="540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январь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февраль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апрель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160 000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май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150 000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200 000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180 000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июль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210 000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280 000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август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320 000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35 554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36 308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сентябрь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ноябрь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26 854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27 608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754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1 508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440 000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декабрь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360 000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26 100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3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40 000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480 000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34 800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313 200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321 494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8 294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16 588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417 600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423 632 </a:t>
                      </a:r>
                      <a:endParaRPr lang="ru-RU" sz="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6 032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12 064 </a:t>
                      </a:r>
                      <a:endParaRPr lang="ru-RU" sz="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4000" marR="54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UserOK\Desktop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363272" cy="576064"/>
          </a:xfrm>
        </p:spPr>
        <p:txBody>
          <a:bodyPr>
            <a:noAutofit/>
          </a:bodyPr>
          <a:lstStyle/>
          <a:p>
            <a:r>
              <a:rPr lang="ru-RU" dirty="0"/>
              <a:t>Перечень документов для получения стандартного налогового вычета на ребенка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88841"/>
            <a:ext cx="3898776" cy="388640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A17E"/>
                </a:solidFill>
              </a:rPr>
              <a:t>Через налогового агента</a:t>
            </a:r>
          </a:p>
          <a:p>
            <a:endParaRPr lang="ru-RU" sz="1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499992" y="1988841"/>
            <a:ext cx="4392488" cy="38864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all" spc="0" normalizeH="0" baseline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kumimoji="0" lang="ru-RU" sz="1400" b="1" i="0" u="none" strike="noStrike" kern="1200" cap="all" spc="0" normalizeH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орган</a:t>
            </a: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EB6358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51520" y="2437437"/>
            <a:ext cx="4032448" cy="646331"/>
          </a:xfrm>
          <a:prstGeom prst="rect">
            <a:avLst/>
          </a:prstGeom>
          <a:noFill/>
          <a:ln w="19050">
            <a:solidFill>
              <a:srgbClr val="00A17E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Написать заявление на получение налоговых вычетов (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образец заявления можно найти на сайте ФНС России)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212976"/>
            <a:ext cx="8640960" cy="1661993"/>
          </a:xfrm>
          <a:prstGeom prst="rect">
            <a:avLst/>
          </a:prstGeom>
          <a:ln w="19050">
            <a:solidFill>
              <a:srgbClr val="F26060"/>
            </a:solidFill>
            <a:prstDash val="solid"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Предоставить документы, подтверждающие право получения налоговых вычетов, в том числе: 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Свидетельство о рождении ребенка (свидетельство об усыновлении (удочерении) ребенка);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Свидетельство о регистрации брака или паспорт с отметкой о регистрации брака;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из образовательного учреждения, если ребенок обучается на дневном отделении;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об инвалидности ребенка;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Отказ одного из супругов получать налоговые вычеты в пользу другого супруга;</a:t>
            </a: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Иные документы, в зависимости от ситуации (в случае, если у ребенка единственный родитель, в случае, если сотрудник является опекуном (попечителем, приемным родителем).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539750" algn="l"/>
              </a:tabLst>
            </a:pPr>
            <a:endParaRPr lang="ru-RU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085184"/>
            <a:ext cx="4032448" cy="646331"/>
          </a:xfrm>
          <a:prstGeom prst="rect">
            <a:avLst/>
          </a:prstGeom>
          <a:ln w="19050">
            <a:solidFill>
              <a:srgbClr val="00A17E"/>
            </a:solidFill>
            <a:prstDash val="solid"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Ежемесячно отслеживать объем предоставленных налоговых вычетов (при получении заработной платы).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437437"/>
            <a:ext cx="4320479" cy="646331"/>
          </a:xfrm>
          <a:prstGeom prst="rect">
            <a:avLst/>
          </a:prstGeom>
          <a:ln w="19050">
            <a:solidFill>
              <a:srgbClr val="F26060"/>
            </a:solidFill>
            <a:prstDash val="solid"/>
          </a:ln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Заполненная декларация 3-НДФЛ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2-НДФЛ с места работы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0488" algn="l"/>
                <a:tab pos="539750" algn="l"/>
              </a:tabLst>
            </a:pP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085184"/>
            <a:ext cx="4320480" cy="646331"/>
          </a:xfrm>
          <a:prstGeom prst="rect">
            <a:avLst/>
          </a:prstGeom>
          <a:ln w="19050">
            <a:solidFill>
              <a:srgbClr val="F26060"/>
            </a:solidFill>
            <a:prstDash val="solid"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Единовременно получить денежные средства за прошедший налоговый период (календарный год) в связи с правом получения налогового вычета.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0" y="5877272"/>
            <a:ext cx="4320479" cy="648072"/>
          </a:xfrm>
          <a:prstGeom prst="roundRect">
            <a:avLst/>
          </a:prstGeom>
          <a:solidFill>
            <a:srgbClr val="EB6358"/>
          </a:solidFill>
          <a:ln>
            <a:solidFill>
              <a:srgbClr val="F26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после окончания налогового периода (календарного года)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5877272"/>
            <a:ext cx="4032448" cy="648072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до окончания налогового периода (календарного года)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7978080" cy="504056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Социальные налоговые вычеты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38734"/>
            <a:ext cx="8640960" cy="418058"/>
          </a:xfrm>
        </p:spPr>
        <p:txBody>
          <a:bodyPr/>
          <a:lstStyle/>
          <a:p>
            <a:r>
              <a:rPr lang="ru-RU" dirty="0"/>
              <a:t>Социальные налоговые вычеты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26" y="2005906"/>
            <a:ext cx="1986810" cy="16391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70500"/>
            <a:ext cx="1800200" cy="16861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79712" y="1916832"/>
            <a:ext cx="6912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По расходам на пожертвования;</a:t>
            </a: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По расходам на свое обучение и обучение детей в образовательных учреждениях;</a:t>
            </a:r>
          </a:p>
          <a:p>
            <a:pPr lvl="0"/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По расходам на медицинские услуги и лекарственные препараты;</a:t>
            </a:r>
          </a:p>
          <a:p>
            <a:pPr lvl="0"/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По расходам на негосударственное пенсионное обеспечение, добровольное пенсионное страхование и добровольное страхование жизни;</a:t>
            </a:r>
          </a:p>
          <a:p>
            <a:pPr lvl="0"/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По расходам на дополнительные страховые взносы на накопительную пенсию.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6574"/>
            <a:ext cx="8640960" cy="536242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на пожертвования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88840"/>
            <a:ext cx="8640960" cy="864096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вычета: </a:t>
            </a:r>
          </a:p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25% от суммы дохода, полученного в налоговом периоде и подлежащих налогообложению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96152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A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документов, предоставляемых в налоговый орган по окончании налогового периода:</a:t>
            </a:r>
          </a:p>
          <a:p>
            <a:pPr marL="179388" lvl="0" indent="-179388">
              <a:buFont typeface="Arial" pitchFamily="34" charset="0"/>
              <a:buChar char="•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Налоговая декларация по форме 3-НДФЛ по окончании налогового периода (календарного года);</a:t>
            </a:r>
          </a:p>
          <a:p>
            <a:pPr marL="179388" lvl="0" indent="-179388">
              <a:buFont typeface="Arial" pitchFamily="34" charset="0"/>
              <a:buChar char="•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 доходах физического лица по форме 2-НДФЛ за соответствующий календарный год, предоставленная работодателем;</a:t>
            </a:r>
          </a:p>
          <a:p>
            <a:pPr marL="179388" lvl="0" indent="-179388">
              <a:buFont typeface="Arial" pitchFamily="34" charset="0"/>
              <a:buChar char="•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Документы, подтверждающие перечисление пожертвований: платежные документы, договор на пожертвование и т.д.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5085184"/>
            <a:ext cx="8640960" cy="720080"/>
          </a:xfrm>
          <a:prstGeom prst="roundRect">
            <a:avLst/>
          </a:prstGeom>
          <a:noFill/>
          <a:ln>
            <a:solidFill>
              <a:srgbClr val="5785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 на налоговый вычет по расходам на пожертвование действует в течение 3-х лет с момента уплаты НДФЛ по итогам года, в котором были осуществлены пожертвования.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5949280"/>
            <a:ext cx="8640960" cy="675456"/>
          </a:xfrm>
          <a:prstGeom prst="roundRect">
            <a:avLst/>
          </a:prstGeom>
          <a:noFill/>
          <a:ln>
            <a:solidFill>
              <a:srgbClr val="00A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Налоговый вычет предоставляется налогоплательщику путем возврата излишне взысканной суммы НДФЛ.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6696744" cy="432048"/>
          </a:xfrm>
        </p:spPr>
        <p:txBody>
          <a:bodyPr/>
          <a:lstStyle/>
          <a:p>
            <a:r>
              <a:rPr lang="ru-RU" dirty="0"/>
              <a:t>Пример расчета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9"/>
            <a:ext cx="8640960" cy="4248472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Семенов Б.Р. в 2015 году перечислил благотворительной организации «Благое дело» 150 000 ₽. Ежемесячный доход до налогообложения Семенова Б.Р. составляет 40 000 ₽. </a:t>
            </a:r>
          </a:p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В течение года работодатель перечислил в бюджет сумму НДФЛ, равную:</a:t>
            </a:r>
          </a:p>
          <a:p>
            <a:pPr marL="0" indent="0" algn="ctr">
              <a:spcAft>
                <a:spcPts val="600"/>
              </a:spcAft>
            </a:pPr>
            <a:r>
              <a:rPr lang="ru-RU" sz="1400" b="0" cap="none" dirty="0">
                <a:solidFill>
                  <a:srgbClr val="00A17E"/>
                </a:solidFill>
              </a:rPr>
              <a:t>40 000 х 12 </a:t>
            </a:r>
            <a:r>
              <a:rPr lang="ru-RU" sz="1400" b="0" cap="none" dirty="0" err="1">
                <a:solidFill>
                  <a:srgbClr val="00A17E"/>
                </a:solidFill>
              </a:rPr>
              <a:t>мес</a:t>
            </a:r>
            <a:r>
              <a:rPr lang="ru-RU" sz="1400" b="0" cap="none" dirty="0">
                <a:solidFill>
                  <a:srgbClr val="00A17E"/>
                </a:solidFill>
              </a:rPr>
              <a:t> х 13% = 62 400 ₽</a:t>
            </a:r>
          </a:p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Сумма благотворительных взносов составляет </a:t>
            </a:r>
          </a:p>
          <a:p>
            <a:pPr marL="0" indent="0" algn="ctr">
              <a:spcAft>
                <a:spcPts val="600"/>
              </a:spcAft>
            </a:pPr>
            <a:r>
              <a:rPr lang="ru-RU" sz="1400" b="0" dirty="0">
                <a:solidFill>
                  <a:srgbClr val="00A17E"/>
                </a:solidFill>
              </a:rPr>
              <a:t>150 000/ 480 000 </a:t>
            </a:r>
            <a:r>
              <a:rPr lang="ru-RU" sz="1400" b="0" dirty="0" err="1">
                <a:solidFill>
                  <a:srgbClr val="00A17E"/>
                </a:solidFill>
              </a:rPr>
              <a:t>х</a:t>
            </a:r>
            <a:r>
              <a:rPr lang="ru-RU" sz="1400" b="0" dirty="0">
                <a:solidFill>
                  <a:srgbClr val="00A17E"/>
                </a:solidFill>
              </a:rPr>
              <a:t> 100% = 31,25%, </a:t>
            </a:r>
          </a:p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что больше допустимых законодательством 25%, учитываемых при предоставлении налоговых вычетов. Налогооблагаемая база Семенова Б.Р. может быть снижена не более чем на 25%, а именно на 120 000 ₽. </a:t>
            </a:r>
          </a:p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Т.е. с учетом налогового вычета Семенов Б.Р. должен за данный календарный год уплатить сумму НДФЛ, равную: </a:t>
            </a:r>
          </a:p>
          <a:p>
            <a:pPr marL="0" indent="0" algn="ctr">
              <a:spcAft>
                <a:spcPts val="600"/>
              </a:spcAft>
            </a:pPr>
            <a:r>
              <a:rPr lang="ru-RU" sz="1400" b="0" dirty="0">
                <a:solidFill>
                  <a:srgbClr val="00A17E"/>
                </a:solidFill>
              </a:rPr>
              <a:t>(40 000 х 12 </a:t>
            </a:r>
            <a:r>
              <a:rPr lang="ru-RU" sz="1400" b="0" cap="none" dirty="0" err="1">
                <a:solidFill>
                  <a:srgbClr val="00A17E"/>
                </a:solidFill>
              </a:rPr>
              <a:t>мес</a:t>
            </a:r>
            <a:r>
              <a:rPr lang="ru-RU" sz="1400" b="0" cap="none" dirty="0">
                <a:solidFill>
                  <a:srgbClr val="00A17E"/>
                </a:solidFill>
              </a:rPr>
              <a:t> </a:t>
            </a:r>
            <a:r>
              <a:rPr lang="ru-RU" sz="1400" b="0" dirty="0">
                <a:solidFill>
                  <a:srgbClr val="00A17E"/>
                </a:solidFill>
              </a:rPr>
              <a:t>– 120 000) х 13% = 46 800 ₽, </a:t>
            </a:r>
          </a:p>
          <a:p>
            <a:pPr marL="0" indent="0">
              <a:spcAft>
                <a:spcPts val="600"/>
              </a:spcAft>
            </a:pPr>
            <a:r>
              <a:rPr lang="ru-RU" sz="1400" b="0" cap="none" dirty="0">
                <a:solidFill>
                  <a:schemeClr val="tx1"/>
                </a:solidFill>
              </a:rPr>
              <a:t>Таким образом, налоговый орган должен вернуть Семенову Б.Р.:</a:t>
            </a:r>
          </a:p>
          <a:p>
            <a:pPr marL="0" indent="0" algn="ctr">
              <a:spcAft>
                <a:spcPts val="600"/>
              </a:spcAft>
            </a:pPr>
            <a:r>
              <a:rPr lang="ru-RU" sz="1400" b="0" dirty="0">
                <a:solidFill>
                  <a:srgbClr val="00A17E"/>
                </a:solidFill>
              </a:rPr>
              <a:t>62 400 – 46 800 = 15 600 ₽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720080"/>
          </a:xfrm>
        </p:spPr>
        <p:txBody>
          <a:bodyPr>
            <a:noAutofit/>
          </a:bodyPr>
          <a:lstStyle/>
          <a:p>
            <a:r>
              <a:rPr lang="ru-RU" dirty="0"/>
              <a:t>Социальный вычет по расходам на свое обучение и обучение детей в образовательных учреждениях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02842"/>
            <a:ext cx="8640960" cy="2400126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00A17E"/>
                </a:solidFill>
              </a:rPr>
              <a:t>Кто имеет право на налоговый вычет?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0" cap="none" dirty="0">
                <a:solidFill>
                  <a:schemeClr val="tx1"/>
                </a:solidFill>
              </a:rPr>
              <a:t>налогоплательщик, оплативший свое обучение в образовательных учреждениях;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0" cap="none" dirty="0">
                <a:solidFill>
                  <a:schemeClr val="tx1"/>
                </a:solidFill>
              </a:rPr>
              <a:t>налогоплательщик-родитель, оплативший обучение своих детей в возрасте до 24 лет по очной форме обучения в образовательных учреждениях;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0" cap="none" dirty="0">
                <a:solidFill>
                  <a:schemeClr val="tx1"/>
                </a:solidFill>
              </a:rPr>
              <a:t>налогоплательщик-опекун (попечитель), оплативший обучение своих подопечных в возрасте до 18 лет по очной форме обучения в образовательных учреждениях;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0" cap="none" dirty="0">
                <a:solidFill>
                  <a:schemeClr val="tx1"/>
                </a:solidFill>
              </a:rPr>
              <a:t>налогоплательщик, оплативший обучение своих бывших подопечных (после прекращения над ними опеки или попечительства) в возрасте до 24 лет по очной форме обучения в образовательных учреждениях;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0" cap="none" dirty="0">
                <a:solidFill>
                  <a:schemeClr val="tx1"/>
                </a:solidFill>
              </a:rPr>
              <a:t>налогоплательщик-брат (сестра), оплативший обучение своего брата (сестры) в возрасте до 24 по очной форме обучения в образовательных учреждениях.</a:t>
            </a:r>
            <a:endParaRPr lang="ru-RU" sz="12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059832" y="4424908"/>
            <a:ext cx="5832647" cy="873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1" i="0" u="none" strike="noStrike" kern="1200" cap="all" spc="0" normalizeH="0" baseline="0" noProof="0" dirty="0">
                <a:ln>
                  <a:noFill/>
                </a:ln>
                <a:solidFill>
                  <a:srgbClr val="00A17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Образовательное учреждение</a:t>
            </a:r>
          </a:p>
          <a:p>
            <a:pPr marL="171450" indent="-1714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Обязательно наличие лицензии на реализацию соответствующих образовательных программ или иной документ, который подтверждает статус учебного заведения.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01970" y="5301208"/>
            <a:ext cx="1614046" cy="1200329"/>
          </a:xfrm>
          <a:prstGeom prst="rect">
            <a:avLst/>
          </a:prstGeom>
          <a:solidFill>
            <a:srgbClr val="EDC04E"/>
          </a:solidFill>
          <a:ln>
            <a:solidFill>
              <a:srgbClr val="EDC04E"/>
            </a:solidFill>
          </a:ln>
          <a:effectLst/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Любое образовательное учреждение</a:t>
            </a: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4716016" y="5301208"/>
            <a:ext cx="4176464" cy="1200329"/>
          </a:xfrm>
          <a:prstGeom prst="rect">
            <a:avLst/>
          </a:prstGeom>
          <a:noFill/>
          <a:ln w="22225" cmpd="sng">
            <a:solidFill>
              <a:srgbClr val="EDC04E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детские сады, реализующих платные программы,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школы, 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учреждениях дополнительного образования детей, 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дополнительного профессионального образования, 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профессиональных образовательных организаций, 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образовательных организаций высшего образования.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439645"/>
            <a:ext cx="2490411" cy="19415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1124745"/>
            <a:ext cx="8605563" cy="504056"/>
          </a:xfrm>
        </p:spPr>
        <p:txBody>
          <a:bodyPr/>
          <a:lstStyle/>
          <a:p>
            <a:r>
              <a:rPr lang="ru-RU" dirty="0"/>
              <a:t>Основные понятия и термины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19" y="2056015"/>
            <a:ext cx="3373365" cy="664314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Налогоплательщик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15040" y="3296393"/>
            <a:ext cx="2606070" cy="504056"/>
          </a:xfrm>
          <a:prstGeom prst="roundRect">
            <a:avLst/>
          </a:prstGeom>
          <a:noFill/>
          <a:ln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Ставка налога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37265" y="4279106"/>
            <a:ext cx="2589707" cy="720080"/>
          </a:xfrm>
          <a:prstGeom prst="roundRect">
            <a:avLst/>
          </a:prstGeom>
          <a:noFill/>
          <a:ln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Сумма налога к уплате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71995" y="2864345"/>
            <a:ext cx="2378942" cy="544287"/>
          </a:xfrm>
          <a:prstGeom prst="roundRect">
            <a:avLst/>
          </a:prstGeom>
          <a:noFill/>
          <a:ln>
            <a:solidFill>
              <a:srgbClr val="739EC7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льготы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39756" y="5447985"/>
            <a:ext cx="2411181" cy="1088768"/>
          </a:xfrm>
          <a:prstGeom prst="roundRect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Налоговый агент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10237" y="5447985"/>
            <a:ext cx="2594509" cy="1088768"/>
          </a:xfrm>
          <a:prstGeom prst="roundRect">
            <a:avLst/>
          </a:prstGeom>
          <a:solidFill>
            <a:srgbClr val="90C0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Налоговый орган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10237" y="2060848"/>
            <a:ext cx="4982243" cy="664314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Налогооблагаемая база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757822" y="3136134"/>
            <a:ext cx="1990642" cy="360040"/>
          </a:xfrm>
          <a:prstGeom prst="roundRect">
            <a:avLst/>
          </a:prstGeom>
          <a:noFill/>
          <a:ln>
            <a:solidFill>
              <a:srgbClr val="EDC0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имущество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68850" y="4808560"/>
            <a:ext cx="1979614" cy="360040"/>
          </a:xfrm>
          <a:prstGeom prst="roundRect">
            <a:avLst/>
          </a:prstGeom>
          <a:noFill/>
          <a:ln>
            <a:solidFill>
              <a:srgbClr val="EDC0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доход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8768" y="2910954"/>
            <a:ext cx="2188314" cy="3600400"/>
          </a:xfrm>
          <a:prstGeom prst="roundRect">
            <a:avLst/>
          </a:prstGeom>
          <a:noFill/>
          <a:ln>
            <a:solidFill>
              <a:srgbClr val="EDC04E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4918351" y="3800449"/>
            <a:ext cx="576064" cy="448290"/>
          </a:xfrm>
          <a:prstGeom prst="mathEqual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Умножение 9"/>
          <p:cNvSpPr/>
          <p:nvPr/>
        </p:nvSpPr>
        <p:spPr>
          <a:xfrm>
            <a:off x="4918351" y="2720329"/>
            <a:ext cx="504056" cy="552847"/>
          </a:xfrm>
          <a:prstGeom prst="mathMultiply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71995" y="4304505"/>
            <a:ext cx="2378942" cy="609624"/>
          </a:xfrm>
          <a:prstGeom prst="roundRect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Работодатель</a:t>
            </a:r>
          </a:p>
        </p:txBody>
      </p:sp>
      <p:sp>
        <p:nvSpPr>
          <p:cNvPr id="28" name="Равно 27"/>
          <p:cNvSpPr/>
          <p:nvPr/>
        </p:nvSpPr>
        <p:spPr>
          <a:xfrm>
            <a:off x="2114626" y="5008343"/>
            <a:ext cx="576064" cy="448290"/>
          </a:xfrm>
          <a:prstGeom prst="mathEqual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71995" y="3584425"/>
            <a:ext cx="2378942" cy="544287"/>
          </a:xfrm>
          <a:prstGeom prst="roundRect">
            <a:avLst/>
          </a:prstGeom>
          <a:noFill/>
          <a:ln>
            <a:solidFill>
              <a:srgbClr val="739EC7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вычеты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275023"/>
            <a:ext cx="1155631" cy="11063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558010"/>
            <a:ext cx="1455695" cy="12303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48" y="4875300"/>
            <a:ext cx="1028700" cy="7143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48" y="2910954"/>
            <a:ext cx="9334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38734"/>
            <a:ext cx="8496944" cy="634082"/>
          </a:xfrm>
        </p:spPr>
        <p:txBody>
          <a:bodyPr>
            <a:noAutofit/>
          </a:bodyPr>
          <a:lstStyle/>
          <a:p>
            <a:r>
              <a:rPr lang="ru-RU" dirty="0"/>
              <a:t>Социальный вычет по расходам на свое обучение и обучение детей в образовательных учреждениях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88840"/>
            <a:ext cx="6048672" cy="3960440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вычета: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</a:t>
            </a:r>
            <a:r>
              <a:rPr lang="ru-RU" sz="1400" b="1" dirty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50 000 ₽ </a:t>
            </a: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каждого ребенка в течение одного налогового периода в общей сумме на обоих родителей (опекунов, попечителей),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</a:t>
            </a:r>
            <a:r>
              <a:rPr lang="ru-RU" sz="1400" b="1" dirty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120 000 ₽ </a:t>
            </a: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одного налогового периода (календарного года) при использовании социальных налоговых вычетов по расходам на свое обучение, по расходам на медицинские услуги и лекарственные препараты, по расходам на негосударственное пенсионное обеспечение, добровольное пенсионное страхование и добровольное страхование жизни, по расходам на дополнительные страховые взносы на накопительную пенсию. </a:t>
            </a:r>
          </a:p>
          <a:p>
            <a:pPr>
              <a:buFont typeface="Wingdings" pitchFamily="2" charset="2"/>
              <a:buChar char="Ø"/>
            </a:pPr>
            <a:endParaRPr lang="ru-RU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6021288"/>
            <a:ext cx="8640960" cy="648072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применяется социальный вычет в случае оплаты расходов на обучение за счет средств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материнского (семейного) капитала.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4208" y="1988840"/>
            <a:ext cx="2448272" cy="3888432"/>
          </a:xfrm>
          <a:prstGeom prst="roundRect">
            <a:avLst/>
          </a:prstGeom>
          <a:noFill/>
          <a:ln>
            <a:solidFill>
              <a:srgbClr val="00A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00A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Рекомендация:</a:t>
            </a:r>
          </a:p>
          <a:p>
            <a:endParaRPr lang="ru-RU" sz="1400" b="1" dirty="0">
              <a:solidFill>
                <a:srgbClr val="00CC9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перед вами стоит выбор, оплачивать всю сумму за обучения сразу или разбить платеж по годам, то при наличии желания получить налоговый вычет, убедитесь, что сумма платежей попадает в рамки предельного размера вычета.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54960"/>
            <a:ext cx="6835130" cy="371616"/>
          </a:xfrm>
        </p:spPr>
        <p:txBody>
          <a:bodyPr>
            <a:noAutofit/>
          </a:bodyPr>
          <a:lstStyle/>
          <a:p>
            <a:r>
              <a:rPr lang="ru-RU" dirty="0"/>
              <a:t>Пример расчета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txBody>
          <a:bodyPr>
            <a:noAutofit/>
          </a:bodyPr>
          <a:lstStyle/>
          <a:p>
            <a:pPr marL="0" indent="0" algn="just"/>
            <a:r>
              <a:rPr lang="ru-RU" sz="1400" b="0" cap="none" dirty="0">
                <a:solidFill>
                  <a:schemeClr val="tx1"/>
                </a:solidFill>
              </a:rPr>
              <a:t>Александрова Л.Б. имеет двоих детей в возрасте 10 и 19 лет. Младшая дочь посещает занятия в государственной музыкальной школе стоимостью 1 500 ₽ в месяц. Старшая дочь обучается на платной основе в аграрном техникуме, стоимость обучения в год составляет 58 000 ₽. </a:t>
            </a:r>
          </a:p>
          <a:p>
            <a:pPr marL="0" indent="0" algn="just"/>
            <a:r>
              <a:rPr lang="ru-RU" sz="1400" b="0" cap="none" dirty="0">
                <a:solidFill>
                  <a:schemeClr val="tx1"/>
                </a:solidFill>
              </a:rPr>
              <a:t>Ежемесячный доход Александровой Л.Б. составляет 25 000 ₽. Работодатель перечисляет в бюджет НДФЛ в размере: 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25 000 х 12 </a:t>
            </a:r>
            <a:r>
              <a:rPr lang="ru-RU" sz="1400" b="0" cap="none" dirty="0" err="1">
                <a:solidFill>
                  <a:srgbClr val="00A17E"/>
                </a:solidFill>
              </a:rPr>
              <a:t>мес</a:t>
            </a:r>
            <a:r>
              <a:rPr lang="ru-RU" sz="1400" b="0" cap="none" dirty="0">
                <a:solidFill>
                  <a:srgbClr val="00A17E"/>
                </a:solidFill>
              </a:rPr>
              <a:t> </a:t>
            </a:r>
            <a:r>
              <a:rPr lang="ru-RU" sz="1400" b="0" dirty="0">
                <a:solidFill>
                  <a:srgbClr val="00A17E"/>
                </a:solidFill>
              </a:rPr>
              <a:t>х 13% = 39 000 ₽</a:t>
            </a:r>
          </a:p>
          <a:p>
            <a:pPr marL="0" indent="0" algn="ctr"/>
            <a:endParaRPr lang="ru-RU" sz="1400" b="0" dirty="0"/>
          </a:p>
          <a:p>
            <a:pPr marL="0" indent="0" algn="just"/>
            <a:r>
              <a:rPr lang="ru-RU" sz="1400" b="0" cap="none" dirty="0">
                <a:solidFill>
                  <a:schemeClr val="tx1"/>
                </a:solidFill>
              </a:rPr>
              <a:t>По итогам налогового периода Александрова подала документы на получение налогового вычета, в связи с чем, НДФЛ за прошедший год должен быть исчислен следующим образом:</a:t>
            </a:r>
          </a:p>
          <a:p>
            <a:pPr marL="0" indent="0" algn="just"/>
            <a:endParaRPr lang="ru-RU" sz="1400" b="0" cap="none" dirty="0">
              <a:solidFill>
                <a:schemeClr val="tx1"/>
              </a:solidFill>
            </a:endParaRPr>
          </a:p>
          <a:p>
            <a:pPr marL="0" indent="0" algn="ctr"/>
            <a:r>
              <a:rPr lang="ru-RU" sz="1400" b="0" cap="none" dirty="0">
                <a:solidFill>
                  <a:srgbClr val="00A17E"/>
                </a:solidFill>
              </a:rPr>
              <a:t>(25 000 х 12 </a:t>
            </a:r>
            <a:r>
              <a:rPr lang="ru-RU" sz="1400" b="0" cap="none" dirty="0" err="1">
                <a:solidFill>
                  <a:srgbClr val="00A17E"/>
                </a:solidFill>
              </a:rPr>
              <a:t>мес</a:t>
            </a:r>
            <a:r>
              <a:rPr lang="ru-RU" sz="1400" b="0" cap="none" dirty="0">
                <a:solidFill>
                  <a:srgbClr val="00A17E"/>
                </a:solidFill>
              </a:rPr>
              <a:t> – (1 500 х 9 </a:t>
            </a:r>
            <a:r>
              <a:rPr lang="ru-RU" sz="1400" b="0" cap="none" dirty="0" err="1">
                <a:solidFill>
                  <a:srgbClr val="00A17E"/>
                </a:solidFill>
              </a:rPr>
              <a:t>мес</a:t>
            </a:r>
            <a:r>
              <a:rPr lang="ru-RU" sz="1400" b="0" cap="none" dirty="0">
                <a:solidFill>
                  <a:srgbClr val="00A17E"/>
                </a:solidFill>
              </a:rPr>
              <a:t>) – 50 000) х 13% = </a:t>
            </a:r>
          </a:p>
          <a:p>
            <a:pPr marL="0" indent="0" algn="ctr"/>
            <a:r>
              <a:rPr lang="ru-RU" sz="1400" b="0" cap="none" dirty="0">
                <a:solidFill>
                  <a:srgbClr val="00A17E"/>
                </a:solidFill>
              </a:rPr>
              <a:t>(300 000 – 13 500 – 50 000) х 13% = 236 500 ₽ х 13% = 30 745 ₽</a:t>
            </a:r>
          </a:p>
          <a:p>
            <a:pPr marL="0" indent="0" algn="ctr"/>
            <a:endParaRPr lang="ru-RU" sz="1400" b="0" dirty="0"/>
          </a:p>
          <a:p>
            <a:pPr marL="0" indent="0" algn="just"/>
            <a:r>
              <a:rPr lang="ru-RU" sz="1400" b="0" cap="none" dirty="0">
                <a:solidFill>
                  <a:schemeClr val="tx1"/>
                </a:solidFill>
              </a:rPr>
              <a:t>236 500 ₽ сумма налогооблагаемой базы, сниженной за счет стоимости обучения младшей дочери в размере 13 500 ₽ в год и старшей дочери в размере 50 000 ₽ в год. Поскольку установлен предел в 50 000 ₽ в год на каждого ребенка, то в расчет попадает не 58 000 ₽, а только 50 000 ₽ суммы расходов на обучение в аграрном техникуме. </a:t>
            </a:r>
          </a:p>
          <a:p>
            <a:pPr marL="0" indent="0" algn="just"/>
            <a:r>
              <a:rPr lang="ru-RU" sz="1400" b="0" cap="none" dirty="0">
                <a:solidFill>
                  <a:schemeClr val="tx1"/>
                </a:solidFill>
              </a:rPr>
              <a:t>Поскольку работодателем были уплачены 39 000 ₽, то сумма возврата НДФЛ налоговым органом составляет 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39 000 – 30 745 = 8 255 ₽.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9890"/>
            <a:ext cx="8390869" cy="634082"/>
          </a:xfrm>
        </p:spPr>
        <p:txBody>
          <a:bodyPr>
            <a:noAutofit/>
          </a:bodyPr>
          <a:lstStyle/>
          <a:p>
            <a:r>
              <a:rPr lang="ru-RU" dirty="0"/>
              <a:t>Перечень документов для получения социального налогового вычета на обучение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4320481" cy="388640"/>
          </a:xfrm>
        </p:spPr>
        <p:txBody>
          <a:bodyPr>
            <a:noAutofit/>
          </a:bodyPr>
          <a:lstStyle/>
          <a:p>
            <a:r>
              <a:rPr lang="ru-RU" sz="1400" dirty="0"/>
              <a:t>Через налогового агента</a:t>
            </a:r>
          </a:p>
          <a:p>
            <a:endParaRPr lang="ru-RU" sz="1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92960" y="1772816"/>
            <a:ext cx="4104456" cy="38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all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kumimoji="0" lang="ru-RU" sz="1400" b="1" i="0" u="none" strike="noStrike" kern="1200" cap="all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орган</a:t>
            </a: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2082328"/>
            <a:ext cx="4109392" cy="4154984"/>
          </a:xfrm>
          <a:prstGeom prst="rect">
            <a:avLst/>
          </a:prstGeom>
          <a:noFill/>
          <a:ln w="19050">
            <a:solidFill>
              <a:srgbClr val="EB6358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171450" lvl="0" indent="-17145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заполненная декларация 3-НДФЛ;</a:t>
            </a:r>
          </a:p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на возврат НДФЛ в связи с расходами на обучение;</a:t>
            </a:r>
          </a:p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 доходах физического лица по форме 2-НДФЛ за соответствующий календарный год;</a:t>
            </a:r>
          </a:p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документы, подтверждающие право на получение социальных налоговых вычетов:</a:t>
            </a:r>
          </a:p>
          <a:p>
            <a:pPr marL="628650" lvl="1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на оказание образовательных услуг с указанием реквизитов лицензии либо с копией лицензии;</a:t>
            </a:r>
          </a:p>
          <a:p>
            <a:pPr marL="628650" lvl="1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копия платежных документов, подтверждающих фактические расходы;</a:t>
            </a:r>
          </a:p>
          <a:p>
            <a:pPr marL="628650" lvl="1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оплата обучения осуществлялась за третье лицо: свидетельство о рождении ребенка, справка, подтверждающая очную форму обучения в соответствующем году, документы, подтверждающие факт опеки и попечительства, документы подтверждающие родство с братом или сестрой.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082328"/>
            <a:ext cx="4320481" cy="4154984"/>
          </a:xfrm>
          <a:prstGeom prst="rect">
            <a:avLst/>
          </a:prstGeom>
          <a:noFill/>
          <a:ln w="19050">
            <a:solidFill>
              <a:srgbClr val="00CC99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Написать заявление на получение налоговых вычетов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Уведомления о подтверждении права налогоплательщика на получение социальных налоговых вычетов, выданного налогоплательщику налоговым органом на основании:</a:t>
            </a:r>
          </a:p>
          <a:p>
            <a:pPr marL="619125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заявления о подтверждении права налогоплательщика на получение социальных вычетов;</a:t>
            </a:r>
          </a:p>
          <a:p>
            <a:pPr marL="619125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документов, подтверждающих право на получение социальных налоговых вычетов;</a:t>
            </a:r>
          </a:p>
          <a:p>
            <a:pPr marL="619125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на оказание образовательных услуг с указанием реквизитов лицензии либо с копией лицензии;</a:t>
            </a:r>
          </a:p>
          <a:p>
            <a:pPr marL="619125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копия платежных документов, подтверждающих фактические расходы;</a:t>
            </a:r>
          </a:p>
          <a:p>
            <a:pPr marL="619125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0488" algn="l"/>
                <a:tab pos="539750" algn="l"/>
              </a:tabLs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оплата обучения осуществлялась за третье лицо: свидетельство о рождении ребенка, справка, подтверждающая очную форму обучения в соответствующем году, документы, подтверждающие факт опеки и попечительства, документы подтверждающие родство с братом или сестрой.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8024" y="6237312"/>
            <a:ext cx="4109392" cy="504056"/>
          </a:xfrm>
          <a:prstGeom prst="roundRect">
            <a:avLst/>
          </a:prstGeom>
          <a:solidFill>
            <a:srgbClr val="EB6358"/>
          </a:solidFill>
          <a:ln>
            <a:solidFill>
              <a:srgbClr val="F26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после окончания налогового периода (календарного года)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19" y="6237312"/>
            <a:ext cx="4320481" cy="504056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до окончания налогового периода (календарного года)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38734"/>
            <a:ext cx="8445624" cy="634082"/>
          </a:xfrm>
        </p:spPr>
        <p:txBody>
          <a:bodyPr>
            <a:noAutofit/>
          </a:bodyPr>
          <a:lstStyle/>
          <a:p>
            <a:r>
              <a:rPr lang="ru-RU" dirty="0"/>
              <a:t>Социальный вычет по расходам на медицинские услуги и лекарственные препараты</a:t>
            </a: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51520" y="1916831"/>
            <a:ext cx="8640960" cy="1758021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A17E"/>
                </a:solidFill>
              </a:rPr>
              <a:t>Кто имеет право на налоговый вычет?</a:t>
            </a:r>
          </a:p>
          <a:p>
            <a:endParaRPr lang="ru-RU" dirty="0"/>
          </a:p>
          <a:p>
            <a:pPr>
              <a:spcAft>
                <a:spcPts val="600"/>
              </a:spcAft>
            </a:pPr>
            <a:r>
              <a:rPr lang="ru-RU" b="0" cap="none" dirty="0">
                <a:solidFill>
                  <a:schemeClr val="tx1"/>
                </a:solidFill>
              </a:rPr>
              <a:t>Налогоплательщик, оплативший из собственных средств: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медицинские услуги и лекарственные препараты для собственных нужд;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медицинские услуги и лекарственные препараты для нужд супруги (супруга), родителей, детей (в том числе усыновленными) и подопечных в возрасте до 18 лет;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приобретение договоров добровольного медицинского страхования или страхования супруги (супруга), родителей, детей (в том числе усыновленных) и подопечных в возрасте до 18 лет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674853"/>
            <a:ext cx="8640960" cy="2274426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вычета: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</a:t>
            </a:r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120 000 ₽ </a:t>
            </a: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одного налогового периода (календарного года) при использовании социальных налоговых вычетов по расходам на свое обучение, по расходам на медицинские услуги и лекарственные препараты, по расходам на негосударственное пенсионное обеспечение, добровольное пенсионное страхование и добровольное страхование жизни, по расходам на дополнительные страховые взносы на накопительную пенсию.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дорогостоящие виды лечения согласно Перечню, утвержденному Постановлением Правительства РФ, </a:t>
            </a:r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попадают под ограничение</a:t>
            </a: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6081623"/>
            <a:ext cx="8640960" cy="648072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Медицинские услуги и лекарственные препараты, которые могут учитываться </a:t>
            </a:r>
          </a:p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определении размера налоговых вычетов, указаны в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перечне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утвержденном </a:t>
            </a:r>
          </a:p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Постановлением Правительства РФ от 19 марта 2001 года №201.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360040"/>
          </a:xfrm>
        </p:spPr>
        <p:txBody>
          <a:bodyPr>
            <a:noAutofit/>
          </a:bodyPr>
          <a:lstStyle/>
          <a:p>
            <a:r>
              <a:rPr lang="ru-RU" dirty="0"/>
              <a:t>Пример расчета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392488"/>
          </a:xfrm>
        </p:spPr>
        <p:txBody>
          <a:bodyPr>
            <a:noAutofit/>
          </a:bodyPr>
          <a:lstStyle/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Николаеву А.Н. потребовалась срочная операция, которая попадает в перечень дорогостоящих видов лечения, стоимостью 500 000 ₽, которую он оплатил из собственных средств. </a:t>
            </a: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С данных расходов Николаев А.Н. может потенциально получить налоговый вычет в размере: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500 000 х 13% = 65 000 ₽</a:t>
            </a:r>
          </a:p>
          <a:p>
            <a:pPr marL="0" indent="0" algn="ctr"/>
            <a:endParaRPr lang="ru-RU" sz="1400" b="0" dirty="0"/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Учитывая, что ежемесячный доход Николаева А.Н. составляет 35 000 ₽, следовательно, </a:t>
            </a: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годовой доход: 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35 000 х 12 </a:t>
            </a:r>
            <a:r>
              <a:rPr lang="ru-RU" sz="1400" b="0" dirty="0" err="1">
                <a:solidFill>
                  <a:srgbClr val="00A17E"/>
                </a:solidFill>
              </a:rPr>
              <a:t>мес</a:t>
            </a:r>
            <a:r>
              <a:rPr lang="ru-RU" sz="1400" b="0" dirty="0">
                <a:solidFill>
                  <a:srgbClr val="00A17E"/>
                </a:solidFill>
              </a:rPr>
              <a:t> = 420 000 ₽</a:t>
            </a:r>
          </a:p>
          <a:p>
            <a:pPr marL="0" indent="0" algn="ctr"/>
            <a:endParaRPr lang="ru-RU" sz="1400" b="0" dirty="0"/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НДФЛ уплаченный с суммы годового дохода составляет: 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420 000 х 13% = 54 600 ₽</a:t>
            </a:r>
          </a:p>
          <a:p>
            <a:pPr marL="0" indent="0" algn="ctr"/>
            <a:endParaRPr lang="ru-RU" sz="1400" b="0" dirty="0"/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Следовательно, Николаев А.Н. может вернуть не более 54 600 ₽, несмотря на неограниченный налоговый вычет на дорогостоящие виды лечения.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OK\Desktop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53344"/>
            <a:ext cx="8568952" cy="979512"/>
          </a:xfrm>
        </p:spPr>
        <p:txBody>
          <a:bodyPr>
            <a:noAutofit/>
          </a:bodyPr>
          <a:lstStyle/>
          <a:p>
            <a:r>
              <a:rPr lang="ru-RU" dirty="0"/>
              <a:t>Перечень документов для получения социального налогового вычета по расходам на медицинские услуги и лекарственные препараты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04256"/>
            <a:ext cx="4176464" cy="388640"/>
          </a:xfrm>
        </p:spPr>
        <p:txBody>
          <a:bodyPr/>
          <a:lstStyle/>
          <a:p>
            <a:r>
              <a:rPr lang="ru-RU" dirty="0">
                <a:solidFill>
                  <a:srgbClr val="00A17E"/>
                </a:solidFill>
              </a:rPr>
              <a:t>Через налогового агента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420888"/>
            <a:ext cx="4464496" cy="1754326"/>
          </a:xfrm>
          <a:prstGeom prst="rect">
            <a:avLst/>
          </a:prstGeom>
          <a:noFill/>
          <a:ln w="1905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к работодателю о предоставлении налоговых вычетов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уведомления о подтверждении права налогоплательщика на получение социальных налоговых вычетов, выданного налогоплательщику налоговым органом на основании: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заявления о подтверждении права налогоплательщика на получение социальных вычетов;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документов, подтверждающих право на получение социальных налоговых вычетов: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185662"/>
            <a:ext cx="8640960" cy="2123658"/>
          </a:xfrm>
          <a:prstGeom prst="rect">
            <a:avLst/>
          </a:prstGeom>
          <a:ln>
            <a:solidFill>
              <a:srgbClr val="6E9AC8"/>
            </a:solidFill>
            <a:prstDash val="solid"/>
          </a:ln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на оказание медицинских услуг (в случае его заключения) с приложениями и дополнительными соглашениями (при отсутствии реквизитов лицензии необходимо приложить копию лицензии);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Оригинал справки об оплате медицинских услуг по форме, утвержденной Минздравом России;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Платежные документы об оплате медицинских услуг;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медицинские услуги или лекарственные препараты оплачены налогоплательщиком для родителей или детей, то подается документ, подтверждающий степень родства (например, свидетельство о рождении);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медицинские услуги или лекарственные препараты оплачены налогоплательщиком для супруга, то подается документ, подтверждающий заключение брака (например, свидетельство о браке);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приобретении лекарственных препаратов необходимо представить оригинал рецепта по форме N 107-1/у со штампом «Для налоговых органов Российской Федерации, ИНН налогоплательщика».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Копии документов, подтверждающих оплату медикаментов (например, чеков ККТ) </a:t>
            </a:r>
            <a:endParaRPr lang="ru-RU" sz="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860033" y="2104256"/>
            <a:ext cx="4032447" cy="388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all" spc="0" normalizeH="0" baseline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kumimoji="0" lang="ru-RU" sz="1600" b="1" i="0" u="none" strike="noStrike" kern="1200" cap="all" spc="0" normalizeH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орган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rgbClr val="EB6358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2420595"/>
            <a:ext cx="4032448" cy="1800493"/>
          </a:xfrm>
          <a:prstGeom prst="rect">
            <a:avLst/>
          </a:prstGeom>
          <a:noFill/>
          <a:ln w="1905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Декларация по форме 3-НДФЛ;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 доходах физического лица по форме 2-НДФЛ за соответствующий календарный год;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на возврат НДФЛ, если в декларации исчислена сумма НДФЛ к возврату;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Документы, подтверждающие права налогоплательщика на получение социальных налоговых вычетов, включая: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788024" y="2171472"/>
            <a:ext cx="0" cy="2014190"/>
          </a:xfrm>
          <a:prstGeom prst="line">
            <a:avLst/>
          </a:prstGeom>
          <a:ln w="38100">
            <a:solidFill>
              <a:srgbClr val="6E9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251520" y="6309320"/>
            <a:ext cx="4464496" cy="432048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до окончания налогового периода (календарного года)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32040" y="6309320"/>
            <a:ext cx="3960440" cy="432048"/>
          </a:xfrm>
          <a:prstGeom prst="roundRect">
            <a:avLst/>
          </a:prstGeom>
          <a:solidFill>
            <a:srgbClr val="EB6358"/>
          </a:solidFill>
          <a:ln>
            <a:solidFill>
              <a:srgbClr val="F26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после окончания налогового периода (календарного года)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70372"/>
            <a:ext cx="8640960" cy="1178508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92896"/>
            <a:ext cx="8640960" cy="41764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400" dirty="0">
                <a:solidFill>
                  <a:srgbClr val="00A17E"/>
                </a:solidFill>
              </a:rPr>
              <a:t>Кто имеет право получить налоговый вычет?</a:t>
            </a:r>
          </a:p>
          <a:p>
            <a:pPr marL="0" lvl="0" indent="0">
              <a:spcBef>
                <a:spcPts val="0"/>
              </a:spcBef>
            </a:pPr>
            <a:endParaRPr lang="ru-RU" sz="1200" b="0" cap="none" dirty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</a:pPr>
            <a:r>
              <a:rPr lang="ru-RU" sz="1200" cap="none" dirty="0">
                <a:solidFill>
                  <a:schemeClr val="tx1"/>
                </a:solidFill>
              </a:rPr>
              <a:t>Налогоплательщик, уплативший пенсионные взносы по </a:t>
            </a:r>
            <a:r>
              <a:rPr lang="ru-RU" sz="1200" cap="none" dirty="0">
                <a:solidFill>
                  <a:srgbClr val="EB6358"/>
                </a:solidFill>
              </a:rPr>
              <a:t>договору негосударственного пенсионного обеспечения,</a:t>
            </a:r>
            <a:r>
              <a:rPr lang="ru-RU" sz="1200" cap="none" dirty="0">
                <a:solidFill>
                  <a:schemeClr val="tx1"/>
                </a:solidFill>
              </a:rPr>
              <a:t> заключенному налогоплательщиком с негосударственным пенсионным фондом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свою пользу;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членов семьи и (или) близких родственников в соответствии с Семейным кодексом РФ (супругов, родителей и детей, в том числе усыновителей и усыновленных, дедушки, бабушки и внуков, полнородных и </a:t>
            </a:r>
            <a:r>
              <a:rPr lang="ru-RU" sz="1200" dirty="0" err="1"/>
              <a:t>неполнородных</a:t>
            </a:r>
            <a:r>
              <a:rPr lang="ru-RU" sz="1200" dirty="0"/>
              <a:t> (имеющих общих отца или мать) братьев и сестер);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детей-инвалидов, находящихся под опекой (попечительством);</a:t>
            </a:r>
          </a:p>
          <a:p>
            <a:pPr marL="0" lvl="1" indent="0">
              <a:spcBef>
                <a:spcPts val="0"/>
              </a:spcBef>
            </a:pPr>
            <a:endParaRPr lang="ru-RU" sz="1200" dirty="0"/>
          </a:p>
          <a:p>
            <a:pPr marL="0" lvl="0" indent="0">
              <a:spcBef>
                <a:spcPts val="0"/>
              </a:spcBef>
            </a:pPr>
            <a:r>
              <a:rPr lang="ru-RU" sz="1200" cap="none" dirty="0">
                <a:solidFill>
                  <a:schemeClr val="tx1"/>
                </a:solidFill>
              </a:rPr>
              <a:t>Налогоплательщик, уплативший страховые взносы по </a:t>
            </a:r>
            <a:r>
              <a:rPr lang="ru-RU" sz="1200" cap="none" dirty="0">
                <a:solidFill>
                  <a:srgbClr val="EB6358"/>
                </a:solidFill>
              </a:rPr>
              <a:t>договору добровольного пенсионного страхования,</a:t>
            </a:r>
            <a:r>
              <a:rPr lang="ru-RU" sz="1200" cap="none" dirty="0">
                <a:solidFill>
                  <a:schemeClr val="tx1"/>
                </a:solidFill>
              </a:rPr>
              <a:t> заключенному со страховой организацией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свою пользу и (или) в пользу супруга (в том числе вдовы, вдовца),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родителей (в том числе усыновителей),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детей-инвалидов (в том числе усыновленных, находящихся под опекой (попечительством);</a:t>
            </a:r>
          </a:p>
          <a:p>
            <a:pPr marL="0" indent="0">
              <a:spcBef>
                <a:spcPts val="0"/>
              </a:spcBef>
            </a:pPr>
            <a:endParaRPr lang="ru-RU" sz="1200" dirty="0"/>
          </a:p>
          <a:p>
            <a:pPr marL="0" indent="0">
              <a:spcBef>
                <a:spcPts val="0"/>
              </a:spcBef>
            </a:pPr>
            <a:r>
              <a:rPr lang="ru-RU" sz="1200" cap="none" dirty="0">
                <a:solidFill>
                  <a:schemeClr val="tx1"/>
                </a:solidFill>
              </a:rPr>
              <a:t>Налогоплательщик, уплативший страховые взносы по </a:t>
            </a:r>
            <a:r>
              <a:rPr lang="ru-RU" sz="1200" cap="none" dirty="0">
                <a:solidFill>
                  <a:srgbClr val="EB6358"/>
                </a:solidFill>
              </a:rPr>
              <a:t>договору добровольного страхования жизни, </a:t>
            </a:r>
            <a:r>
              <a:rPr lang="ru-RU" sz="1200" cap="none" dirty="0">
                <a:solidFill>
                  <a:schemeClr val="tx1"/>
                </a:solidFill>
              </a:rPr>
              <a:t>если такие договоры заключаются на срок не менее пяти лет, заключенному со страховой организацией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свою пользу и (или) в пользу супруга (в том числе вдовы, вдовца),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родителей (в том числе усыновителей), </a:t>
            </a:r>
          </a:p>
          <a:p>
            <a:pPr marL="171450" lvl="1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dirty="0"/>
              <a:t>в пользу детей (в том числе усыновленных, находящихся под опекой (попечительством).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1296144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708920"/>
            <a:ext cx="8640960" cy="2088232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ru-RU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endParaRPr lang="ru-RU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вычета: 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</a:t>
            </a:r>
            <a:r>
              <a:rPr lang="ru-RU" sz="16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120 000 ₽ </a:t>
            </a: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одного налогового периода (календарного года) при использовании социальных налоговых вычетов по расходам на свое обучение, по расходам на медицинские услуги и лекарственные препараты, по расходам на негосударственное пенсионное обеспечение, добровольное пенсионное страхование и добровольное страхование жизни, по расходам на дополнительные страховые взносы на накопительную пенсию. </a:t>
            </a:r>
          </a:p>
          <a:p>
            <a:pPr>
              <a:buFont typeface="Wingdings" pitchFamily="2" charset="2"/>
              <a:buChar char="Ø"/>
            </a:pPr>
            <a:endParaRPr lang="ru-RU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1224136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564904"/>
            <a:ext cx="4341168" cy="312508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A17E"/>
                </a:solidFill>
              </a:rPr>
              <a:t>Через налогового агента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3771038"/>
            <a:ext cx="4330824" cy="378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all" spc="0" normalizeH="0" baseline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kumimoji="0" lang="ru-RU" sz="1400" b="1" i="0" u="none" strike="noStrike" kern="1200" cap="all" spc="0" normalizeH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орган</a:t>
            </a: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EB6358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885148"/>
            <a:ext cx="8640960" cy="646331"/>
          </a:xfrm>
          <a:prstGeom prst="rect">
            <a:avLst/>
          </a:prstGeom>
          <a:noFill/>
          <a:ln w="19050">
            <a:solidFill>
              <a:srgbClr val="00A17E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случае, если соответствующие взносы удерживались работодателем из заработной платы налогоплательщика и перечислялись в соответствующие пенсионные фонды (страховые компании) – заявление на предоставление социального вычета, ИНАЧЕ: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149080"/>
            <a:ext cx="8640960" cy="2448272"/>
          </a:xfrm>
          <a:prstGeom prst="rect">
            <a:avLst/>
          </a:prstGeom>
          <a:noFill/>
          <a:ln w="19050">
            <a:solidFill>
              <a:srgbClr val="EB6358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заполненная декларация 3-НДФЛ;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на возврат НДФЛ в связи с понесенными расходами;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 доходах физического лица по форме 2-НДФЛ за соответствующий календарный год;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документы, подтверждающие право на получение социальных налоговых вычетов: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с негосударственным пенсионным фондом;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со страховой компанией (страховой полис);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платежные документы, подтверждающие фактическую оплату.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документы, подтверждающие родство с лицом, в чью пользу налогоплательщик оплатил пенсионные или страховые взносы: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свидетельство о браке;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свидетельство о рождении ребенка или документ об установлении опеки (попечительства или усыновления);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об инвалидности ребенка.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3771038"/>
            <a:ext cx="4032448" cy="468052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после окончания налогового периода (календарного года)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60032" y="2492896"/>
            <a:ext cx="4032448" cy="453390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до окончания налогового периода (календарного года)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936104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на дополнительные страховые взносы на накопительную пенсию</a:t>
            </a: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51520" y="2420888"/>
            <a:ext cx="8640960" cy="720079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A17E"/>
                </a:solidFill>
              </a:rPr>
              <a:t>Кто имеет право на налоговый вычет?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Налогоплательщик, уплативший дополнительные страховые взносы на накопительную пенсию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140967"/>
            <a:ext cx="8640960" cy="1800201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endParaRPr lang="ru-RU" sz="1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вычета: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</a:t>
            </a:r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120 000 ₽ </a:t>
            </a: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одного налогового периода (календарного года) при использовании социальных налоговых вычетов по расходам на свое обучение, по расходам на медицинские услуги и лекарственные препараты, по расходам на негосударственное пенсионное обеспечение, добровольное пенсионное страхование и добровольное страхование жизни, по расходам на дополнительные страховые взносы на накопительную пенсию. </a:t>
            </a:r>
          </a:p>
          <a:p>
            <a:pPr>
              <a:buFont typeface="Wingdings" pitchFamily="2" charset="2"/>
              <a:buChar char="Ø"/>
            </a:pPr>
            <a:endParaRPr lang="ru-RU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00" y="-2540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576064"/>
          </a:xfrm>
        </p:spPr>
        <p:txBody>
          <a:bodyPr>
            <a:noAutofit/>
          </a:bodyPr>
          <a:lstStyle/>
          <a:p>
            <a:r>
              <a:rPr lang="ru-RU" dirty="0"/>
              <a:t>Рассматриваемые налоговые вычеты, </a:t>
            </a:r>
            <a:br>
              <a:rPr lang="ru-RU" dirty="0"/>
            </a:br>
            <a:r>
              <a:rPr lang="ru-RU" dirty="0"/>
              <a:t>налоговые льготы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16832"/>
            <a:ext cx="4032448" cy="720080"/>
          </a:xfrm>
          <a:prstGeom prst="roundRect">
            <a:avLst/>
          </a:prstGeom>
          <a:solidFill>
            <a:srgbClr val="739EC7"/>
          </a:solidFill>
          <a:ln>
            <a:solidFill>
              <a:srgbClr val="6E9AC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вычеты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57380" y="1916832"/>
            <a:ext cx="4335100" cy="720080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Налоговые льготы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2780928"/>
            <a:ext cx="4032448" cy="1584176"/>
          </a:xfrm>
          <a:prstGeom prst="roundRect">
            <a:avLst/>
          </a:prstGeom>
          <a:noFill/>
          <a:ln w="19050">
            <a:solidFill>
              <a:srgbClr val="5785B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налогу на доходы физических лиц</a:t>
            </a:r>
            <a:endParaRPr lang="ru-RU" sz="1600" dirty="0">
              <a:solidFill>
                <a:srgbClr val="5785B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57380" y="2780928"/>
            <a:ext cx="4335100" cy="432048"/>
          </a:xfrm>
          <a:prstGeom prst="roundRect">
            <a:avLst/>
          </a:prstGeom>
          <a:noFill/>
          <a:ln w="19050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земельному налогу</a:t>
            </a:r>
            <a:endParaRPr lang="ru-RU" sz="1600" dirty="0">
              <a:solidFill>
                <a:srgbClr val="00A17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57380" y="3284984"/>
            <a:ext cx="4335100" cy="432048"/>
          </a:xfrm>
          <a:prstGeom prst="roundRect">
            <a:avLst/>
          </a:prstGeom>
          <a:noFill/>
          <a:ln w="19050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транспортному налогу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57380" y="3789040"/>
            <a:ext cx="4335100" cy="576064"/>
          </a:xfrm>
          <a:prstGeom prst="roundRect">
            <a:avLst/>
          </a:prstGeom>
          <a:noFill/>
          <a:ln w="19050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налогу на имущество </a:t>
            </a:r>
          </a:p>
          <a:p>
            <a:pPr algn="ctr"/>
            <a:r>
              <a:rPr lang="ru-RU" sz="1600" b="1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физических лиц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7583" y="4509120"/>
            <a:ext cx="7518071" cy="432048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Виды доходов, не подлежащие налогообложению по НДФЛ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013176"/>
            <a:ext cx="7518071" cy="353181"/>
          </a:xfrm>
          <a:prstGeom prst="roundRect">
            <a:avLst/>
          </a:prstGeom>
          <a:noFill/>
          <a:ln w="19050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Доходы от реализации дикорастущих пищевых лесных продуктов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2203" y="5445224"/>
            <a:ext cx="7488832" cy="36004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Доходы от продажи продукции, выращенной в личных подсобных хозяйствах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0830" y="5883215"/>
            <a:ext cx="7488832" cy="36004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Доходы членов крестьянского (фермерского) хозяйства в течение льготного периода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56823" y="6309320"/>
            <a:ext cx="7488832" cy="380703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Гранты и субсидии крестьянским (фермерским) хозяйствам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24732"/>
            <a:ext cx="8640960" cy="836116"/>
          </a:xfrm>
        </p:spPr>
        <p:txBody>
          <a:bodyPr>
            <a:noAutofit/>
          </a:bodyPr>
          <a:lstStyle/>
          <a:p>
            <a:r>
              <a:rPr lang="ru-RU" dirty="0"/>
              <a:t>Социальный налоговый вычет по расходам </a:t>
            </a:r>
            <a:br>
              <a:rPr lang="ru-RU" dirty="0"/>
            </a:br>
            <a:r>
              <a:rPr lang="ru-RU" dirty="0"/>
              <a:t>на дополнительные страховые взносы на накопительную пенсию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56138"/>
            <a:ext cx="4443808" cy="388640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A17E"/>
                </a:solidFill>
              </a:rPr>
              <a:t>Через налогового агента</a:t>
            </a:r>
          </a:p>
          <a:p>
            <a:endParaRPr lang="ru-RU" sz="1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3976464"/>
            <a:ext cx="4341168" cy="388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all" spc="0" normalizeH="0" baseline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kumimoji="0" lang="ru-RU" sz="1400" b="1" i="0" u="none" strike="noStrike" kern="1200" cap="all" spc="0" normalizeH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орган</a:t>
            </a: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EB6358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708920"/>
            <a:ext cx="8640960" cy="646331"/>
          </a:xfrm>
          <a:prstGeom prst="rect">
            <a:avLst/>
          </a:prstGeom>
          <a:noFill/>
          <a:ln w="19050">
            <a:solidFill>
              <a:srgbClr val="00A17E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случае, если соответствующие взносы удерживались работодателем из заработной платы налогоплательщика и перечислялись в соответствующие пенсионные фонды (страховые компании) – заявление на предоставление социального вычета, ИНАЧЕ: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365104"/>
            <a:ext cx="8640960" cy="1800200"/>
          </a:xfrm>
          <a:prstGeom prst="rect">
            <a:avLst/>
          </a:prstGeom>
          <a:noFill/>
          <a:ln w="19050">
            <a:solidFill>
              <a:srgbClr val="EB6358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заполненная декларация 3-НДФЛ;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на возврат НДФЛ в связи с понесенными расходами;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о доходах физического лица по форме 2-НДФЛ за соответствующий календарный год;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справка с места работы о суммах дополнительных страховых взносов, которые были удержаны и перечислены работодателем по поручению налогоплательщика;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платежные документы, подтверждающие фактическую оплату.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95328" y="2161456"/>
            <a:ext cx="4197152" cy="648072"/>
          </a:xfrm>
          <a:prstGeom prst="roundRect">
            <a:avLst/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до окончания налогового периода (календарного года)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05672" y="3933056"/>
            <a:ext cx="4032448" cy="648072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получения вычетов после окончания налогового периода (календарного года)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7978080" cy="504056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Имущественные налоговые вычеты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96010"/>
            <a:ext cx="8424936" cy="416963"/>
          </a:xfrm>
        </p:spPr>
        <p:txBody>
          <a:bodyPr/>
          <a:lstStyle/>
          <a:p>
            <a:r>
              <a:rPr lang="ru-RU" dirty="0"/>
              <a:t>Имущественные налоговые вычеты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3768" y="1730092"/>
            <a:ext cx="6408712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при продаже имущества, при уступке прав требования по договору участия в долевом строительстве и т.д.;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в размере выкупной стоимости земельного участка и (или) иного объекта недвижимого имущества, в случае изъятия для государственных или муниципальных нужд;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в размере произведенных расходов на новое строительство либо приобретение жилых домов, квартир, комнат, приобретение земельных участков, предоставленных для ИЖС;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в сумме произведенных расходов на погашение процентов по целевым займам (кредитам), фактически израсходованным на новое строительство либо приобретение жилых домов, квартир, комнат, приобретение земельных участков, предоставленных для ИЖС, а также на погашение процентов по кредитам, полученным от банков в целях рефинансирования соответствующих кредитов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9" y="1730092"/>
            <a:ext cx="2319380" cy="189496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159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576064"/>
          </a:xfrm>
        </p:spPr>
        <p:txBody>
          <a:bodyPr>
            <a:noAutofit/>
          </a:bodyPr>
          <a:lstStyle/>
          <a:p>
            <a:r>
              <a:rPr lang="ru-RU" dirty="0"/>
              <a:t>Имущественный налоговый вычет </a:t>
            </a:r>
            <a:br>
              <a:rPr lang="ru-RU" dirty="0"/>
            </a:br>
            <a:r>
              <a:rPr lang="ru-RU" dirty="0"/>
              <a:t>при продаже имущества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8640960" cy="360040"/>
          </a:xfrm>
        </p:spPr>
        <p:txBody>
          <a:bodyPr/>
          <a:lstStyle/>
          <a:p>
            <a:r>
              <a:rPr lang="ru-RU" dirty="0">
                <a:solidFill>
                  <a:srgbClr val="00A17E"/>
                </a:solidFill>
              </a:rPr>
              <a:t>Когда</a:t>
            </a:r>
            <a:r>
              <a:rPr lang="ru-RU" dirty="0"/>
              <a:t> </a:t>
            </a:r>
            <a:r>
              <a:rPr lang="ru-RU" dirty="0">
                <a:solidFill>
                  <a:srgbClr val="EB6358"/>
                </a:solidFill>
              </a:rPr>
              <a:t>не нужно </a:t>
            </a:r>
            <a:r>
              <a:rPr lang="ru-RU" dirty="0">
                <a:solidFill>
                  <a:srgbClr val="00A17E"/>
                </a:solidFill>
              </a:rPr>
              <a:t>платить НДФЛ с доходов от продажи имущества?</a:t>
            </a:r>
          </a:p>
          <a:p>
            <a:endParaRPr lang="ru-RU" b="0" cap="non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2384884"/>
            <a:ext cx="2602632" cy="3276364"/>
          </a:xfrm>
          <a:prstGeom prst="roundRect">
            <a:avLst/>
          </a:prstGeom>
          <a:solidFill>
            <a:srgbClr val="00A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Проданное недвижимое имущество получено:</a:t>
            </a:r>
          </a:p>
          <a:p>
            <a:pPr marL="104775" indent="-104775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В порядке наследования или по договору дарения от члена семьи или близкого родственника;</a:t>
            </a:r>
          </a:p>
          <a:p>
            <a:pPr marL="104775" indent="-104775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В результате приватизации;</a:t>
            </a:r>
          </a:p>
          <a:p>
            <a:pPr marL="104775" indent="-104775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В результате передачи имущества по договору пожизненного содержания с иждивением.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3260" y="3933056"/>
            <a:ext cx="1720788" cy="1728192"/>
          </a:xfrm>
          <a:prstGeom prst="roundRect">
            <a:avLst/>
          </a:prstGeom>
          <a:solidFill>
            <a:srgbClr val="00A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Проданное недвижимое имущество приобретено до 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 января 2016 года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3327301" y="2492896"/>
            <a:ext cx="1368152" cy="720080"/>
          </a:xfrm>
          <a:prstGeom prst="wedgeEllipseCallout">
            <a:avLst>
              <a:gd name="adj1" fmla="val -82703"/>
              <a:gd name="adj2" fmla="val 18099"/>
            </a:avLst>
          </a:prstGeom>
          <a:solidFill>
            <a:srgbClr val="6E9AC8"/>
          </a:solidFill>
          <a:ln>
            <a:solidFill>
              <a:srgbClr val="6E9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/>
              <a:t>Владели не менее 3-х лет</a:t>
            </a:r>
          </a:p>
        </p:txBody>
      </p:sp>
      <p:sp>
        <p:nvSpPr>
          <p:cNvPr id="12" name="Овальная выноска 11"/>
          <p:cNvSpPr/>
          <p:nvPr/>
        </p:nvSpPr>
        <p:spPr>
          <a:xfrm>
            <a:off x="3347864" y="2492896"/>
            <a:ext cx="1368152" cy="720080"/>
          </a:xfrm>
          <a:prstGeom prst="wedgeEllipseCallout">
            <a:avLst>
              <a:gd name="adj1" fmla="val 100396"/>
              <a:gd name="adj2" fmla="val 168895"/>
            </a:avLst>
          </a:prstGeom>
          <a:solidFill>
            <a:srgbClr val="6E9AC8"/>
          </a:solidFill>
          <a:ln>
            <a:solidFill>
              <a:srgbClr val="6E9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3327301" y="2492896"/>
            <a:ext cx="1368152" cy="720080"/>
          </a:xfrm>
          <a:prstGeom prst="wedgeEllipseCallout">
            <a:avLst>
              <a:gd name="adj1" fmla="val 3625"/>
              <a:gd name="adj2" fmla="val 164927"/>
            </a:avLst>
          </a:prstGeom>
          <a:solidFill>
            <a:srgbClr val="739EC7"/>
          </a:solidFill>
          <a:ln>
            <a:solidFill>
              <a:srgbClr val="6E9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владели не менее 3-х лет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20072" y="4059648"/>
            <a:ext cx="1440160" cy="1601600"/>
          </a:xfrm>
          <a:prstGeom prst="roundRect">
            <a:avLst/>
          </a:prstGeom>
          <a:solidFill>
            <a:srgbClr val="00A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Продано иное имущество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5877272"/>
            <a:ext cx="3376972" cy="792088"/>
          </a:xfrm>
          <a:prstGeom prst="roundRect">
            <a:avLst/>
          </a:prstGeom>
          <a:solidFill>
            <a:srgbClr val="00A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Проданное недвижимое имущество приобретено после 1 января 2016 года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3967336" y="5877272"/>
            <a:ext cx="1756792" cy="648072"/>
          </a:xfrm>
          <a:prstGeom prst="wedgeEllipseCallout">
            <a:avLst>
              <a:gd name="adj1" fmla="val -77134"/>
              <a:gd name="adj2" fmla="val 46613"/>
            </a:avLst>
          </a:prstGeom>
          <a:solidFill>
            <a:srgbClr val="EB6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владели </a:t>
            </a:r>
          </a:p>
          <a:p>
            <a:pPr algn="ctr"/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не менее </a:t>
            </a:r>
          </a:p>
          <a:p>
            <a:pPr algn="ctr"/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5-ти лет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57492" y="4059648"/>
            <a:ext cx="1434988" cy="523220"/>
          </a:xfrm>
          <a:prstGeom prst="rect">
            <a:avLst/>
          </a:prstGeom>
          <a:noFill/>
          <a:ln w="19050">
            <a:solidFill>
              <a:srgbClr val="00A17E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Например, автомобиль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40152" y="5877272"/>
            <a:ext cx="2952328" cy="646331"/>
          </a:xfrm>
          <a:prstGeom prst="rect">
            <a:avLst/>
          </a:prstGeom>
          <a:noFill/>
          <a:ln w="19050">
            <a:solidFill>
              <a:srgbClr val="EB6358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Законом Алтайского края данный срок может быть изменен. В настоящий момент такой закон отсутствует.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64088" y="2384884"/>
            <a:ext cx="3528392" cy="1404156"/>
          </a:xfrm>
          <a:prstGeom prst="roundRect">
            <a:avLst/>
          </a:prstGeom>
          <a:solidFill>
            <a:srgbClr val="EDC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Срок владения имуществом исчисляется с момента государственной регистрации права собственности.</a:t>
            </a:r>
          </a:p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Исключение – наследство – с даты смерти (открытия наследства)</a:t>
            </a:r>
          </a:p>
        </p:txBody>
      </p:sp>
      <p:cxnSp>
        <p:nvCxnSpPr>
          <p:cNvPr id="8" name="Прямая со стрелкой 7"/>
          <p:cNvCxnSpPr>
            <a:stCxn id="14" idx="1"/>
            <a:endCxn id="11" idx="3"/>
          </p:cNvCxnSpPr>
          <p:nvPr/>
        </p:nvCxnSpPr>
        <p:spPr>
          <a:xfrm flipH="1">
            <a:off x="6660232" y="4321258"/>
            <a:ext cx="797260" cy="539190"/>
          </a:xfrm>
          <a:prstGeom prst="straightConnector1">
            <a:avLst/>
          </a:prstGeom>
          <a:ln w="38100">
            <a:solidFill>
              <a:srgbClr val="00A1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2654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02533"/>
            <a:ext cx="8640960" cy="60466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rgbClr val="00A17E"/>
                </a:solidFill>
              </a:rPr>
              <a:t>Если вам нужно платить НДФЛ, есть два способа </a:t>
            </a:r>
          </a:p>
          <a:p>
            <a:pPr algn="ctr"/>
            <a:r>
              <a:rPr lang="ru-RU" dirty="0">
                <a:solidFill>
                  <a:srgbClr val="00A17E"/>
                </a:solidFill>
              </a:rPr>
              <a:t>сократить налогооблагаемую базу: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1124745"/>
            <a:ext cx="8445624" cy="720080"/>
          </a:xfrm>
        </p:spPr>
        <p:txBody>
          <a:bodyPr>
            <a:noAutofit/>
          </a:bodyPr>
          <a:lstStyle/>
          <a:p>
            <a:r>
              <a:rPr lang="ru-RU" dirty="0"/>
              <a:t>Имущественный налоговый вычет при продаже имущества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36912"/>
            <a:ext cx="4227784" cy="936104"/>
          </a:xfrm>
          <a:prstGeom prst="roundRect">
            <a:avLst/>
          </a:prstGeom>
          <a:solidFill>
            <a:srgbClr val="E9B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Воспользоваться имущественным вычетом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67336" y="2636912"/>
            <a:ext cx="4125144" cy="936104"/>
          </a:xfrm>
          <a:prstGeom prst="roundRect">
            <a:avLst/>
          </a:prstGeom>
          <a:solidFill>
            <a:srgbClr val="5785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Воспользоваться вычетом в сумме документально подтвержденных расходов, непосредственно связанных с приобретением данного имущества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717032"/>
            <a:ext cx="4227784" cy="2808311"/>
          </a:xfrm>
          <a:prstGeom prst="roundRect">
            <a:avLst/>
          </a:prstGeom>
          <a:noFill/>
          <a:ln>
            <a:solidFill>
              <a:srgbClr val="EB63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Предельная сумма вычета за налоговый период (календарный год) – </a:t>
            </a:r>
          </a:p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1 000 000 ₽</a:t>
            </a:r>
            <a:r>
              <a:rPr lang="ru-RU" sz="1400" dirty="0">
                <a:solidFill>
                  <a:schemeClr val="tx1"/>
                </a:solidFill>
              </a:rPr>
              <a:t>: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жилые дома, квартиры, комнаты, включая приватизированные жилые помещения, дачи, садовые домики или земельные участки или доля (доли) в указанном имуществе</a:t>
            </a:r>
            <a:endParaRPr lang="ru-RU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250 000 ₽: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иное недвижимое имущество</a:t>
            </a:r>
          </a:p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250 000 ₽: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иное имущество</a:t>
            </a:r>
            <a:endParaRPr lang="ru-RU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Количество продаваемых объектов не ограничено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67336" y="3717032"/>
            <a:ext cx="4125144" cy="864095"/>
          </a:xfrm>
          <a:prstGeom prst="roundRect">
            <a:avLst/>
          </a:prstGeom>
          <a:noFill/>
          <a:ln>
            <a:solidFill>
              <a:srgbClr val="EB63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Предельная сумма вычета равна сумме документально подтвержденных расходов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4797152"/>
            <a:ext cx="3816424" cy="1384995"/>
          </a:xfrm>
          <a:prstGeom prst="rect">
            <a:avLst/>
          </a:prstGeom>
          <a:noFill/>
          <a:ln w="19050">
            <a:solidFill>
              <a:srgbClr val="EB6358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Если есть необходимость продать несколько объектов, которые попадают под налогообложение, стоимостью выше предельной суммы вычета, целесообразно разнести сделки по продаже на разные календарные годы.</a:t>
            </a:r>
          </a:p>
        </p:txBody>
      </p:sp>
      <p:sp>
        <p:nvSpPr>
          <p:cNvPr id="11" name="Стрелка влево 10"/>
          <p:cNvSpPr/>
          <p:nvPr/>
        </p:nvSpPr>
        <p:spPr>
          <a:xfrm>
            <a:off x="4479304" y="5301208"/>
            <a:ext cx="596752" cy="360040"/>
          </a:xfrm>
          <a:prstGeom prst="leftArrow">
            <a:avLst/>
          </a:prstGeom>
          <a:solidFill>
            <a:srgbClr val="EB6358"/>
          </a:solidFill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432048"/>
          </a:xfrm>
        </p:spPr>
        <p:txBody>
          <a:bodyPr/>
          <a:lstStyle/>
          <a:p>
            <a:r>
              <a:rPr lang="ru-RU" dirty="0"/>
              <a:t>Пример расчета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58827"/>
            <a:ext cx="8640960" cy="3830413"/>
          </a:xfrm>
        </p:spPr>
        <p:txBody>
          <a:bodyPr>
            <a:noAutofit/>
          </a:bodyPr>
          <a:lstStyle/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Налогоплательщику необходимо продать два объекта недвижимого имущества стоимостью 600 000 </a:t>
            </a:r>
            <a:r>
              <a:rPr lang="ru-RU" sz="1400" b="0" dirty="0">
                <a:solidFill>
                  <a:schemeClr val="tx1"/>
                </a:solidFill>
              </a:rPr>
              <a:t>₽ </a:t>
            </a:r>
            <a:r>
              <a:rPr lang="ru-RU" sz="1400" b="0" cap="none" dirty="0">
                <a:solidFill>
                  <a:schemeClr val="tx1"/>
                </a:solidFill>
              </a:rPr>
              <a:t>и 900 000 </a:t>
            </a:r>
            <a:r>
              <a:rPr lang="ru-RU" sz="1400" b="0" dirty="0">
                <a:solidFill>
                  <a:schemeClr val="tx1"/>
                </a:solidFill>
              </a:rPr>
              <a:t>₽</a:t>
            </a:r>
            <a:r>
              <a:rPr lang="ru-RU" sz="1400" b="0" cap="none" dirty="0">
                <a:solidFill>
                  <a:schemeClr val="tx1"/>
                </a:solidFill>
              </a:rPr>
              <a:t>, доходы от продажи которых облагаются НДФЛ.</a:t>
            </a:r>
          </a:p>
          <a:p>
            <a:pPr marL="0" indent="0"/>
            <a:endParaRPr lang="ru-RU" sz="1400" b="0" cap="none" dirty="0">
              <a:solidFill>
                <a:schemeClr val="tx1"/>
              </a:solidFill>
            </a:endParaRP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Ему выгоднее распределить данные мероприятия по двум налоговым периодам (календарным годам). </a:t>
            </a:r>
          </a:p>
          <a:p>
            <a:pPr marL="0" indent="0"/>
            <a:endParaRPr lang="ru-RU" sz="1400" b="0" cap="none" dirty="0">
              <a:solidFill>
                <a:schemeClr val="tx1"/>
              </a:solidFill>
            </a:endParaRP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Один объект продать в этом году и получить налоговый вычет в размере 600 000 </a:t>
            </a:r>
            <a:r>
              <a:rPr lang="ru-RU" sz="1400" b="0" dirty="0">
                <a:solidFill>
                  <a:schemeClr val="tx1"/>
                </a:solidFill>
              </a:rPr>
              <a:t>₽</a:t>
            </a:r>
            <a:r>
              <a:rPr lang="ru-RU" sz="1400" b="0" cap="none" dirty="0">
                <a:solidFill>
                  <a:schemeClr val="tx1"/>
                </a:solidFill>
              </a:rPr>
              <a:t>, тем самым сократить налогооблагаемую базу до нуля, а второй объект продать в следующем году, сократив налогооблагаемую базу на величину вычета равную 900 000 рублей. </a:t>
            </a:r>
          </a:p>
          <a:p>
            <a:pPr marL="0" indent="0"/>
            <a:endParaRPr lang="ru-RU" sz="1400" b="0" cap="none" dirty="0">
              <a:solidFill>
                <a:schemeClr val="tx1"/>
              </a:solidFill>
            </a:endParaRP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В конечном итоге не уплачивать НДФЛ в бюджет, т.к. предельное значение вычета в 1 000 000</a:t>
            </a:r>
            <a:r>
              <a:rPr lang="ru-RU" sz="1400" b="0" dirty="0">
                <a:solidFill>
                  <a:schemeClr val="tx1"/>
                </a:solidFill>
              </a:rPr>
              <a:t> ₽ </a:t>
            </a:r>
            <a:r>
              <a:rPr lang="ru-RU" sz="1400" b="0" cap="none" dirty="0">
                <a:solidFill>
                  <a:schemeClr val="tx1"/>
                </a:solidFill>
              </a:rPr>
              <a:t>не достигнут ни в одном налоговом периоде.</a:t>
            </a:r>
          </a:p>
          <a:p>
            <a:pPr marL="0" indent="0"/>
            <a:endParaRPr lang="ru-RU" sz="1400" b="0" cap="none" dirty="0">
              <a:solidFill>
                <a:schemeClr val="tx1"/>
              </a:solidFill>
            </a:endParaRPr>
          </a:p>
          <a:p>
            <a:pPr marL="0" indent="0"/>
            <a:r>
              <a:rPr lang="ru-RU" sz="1400" b="0" cap="none" dirty="0">
                <a:solidFill>
                  <a:schemeClr val="tx1"/>
                </a:solidFill>
              </a:rPr>
              <a:t>Иначе, при продаже двух объектов в один налоговый период, размер НДФЛ подлежащих уплате в бюджет составит:</a:t>
            </a:r>
          </a:p>
          <a:p>
            <a:pPr marL="0" indent="0" algn="ctr"/>
            <a:r>
              <a:rPr lang="ru-RU" sz="1400" b="0" dirty="0">
                <a:solidFill>
                  <a:srgbClr val="00A17E"/>
                </a:solidFill>
              </a:rPr>
              <a:t>((600 000 + 900 000) – 1 000 000) х 13% = 65 000 ₽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720080"/>
          </a:xfrm>
        </p:spPr>
        <p:txBody>
          <a:bodyPr>
            <a:noAutofit/>
          </a:bodyPr>
          <a:lstStyle/>
          <a:p>
            <a:r>
              <a:rPr lang="ru-RU" dirty="0"/>
              <a:t>Перечень документов для получения Имущественного налогового вычета при продаже имущества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92896"/>
            <a:ext cx="8455968" cy="1872208"/>
          </a:xfrm>
        </p:spPr>
        <p:txBody>
          <a:bodyPr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Необходимо заполнить налоговую декларацию 3-НДФЛ (предоставляется в налоговый орган в любом случае, даже если обязанность по уплате налога не возникает, в связи с </a:t>
            </a:r>
            <a:r>
              <a:rPr lang="ru-RU" sz="1400" b="0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недостижением</a:t>
            </a: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предельного значения налогового вычета) до 30 апреля года, следующего за годом, в котором был получен доход от продажи имущества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Предоставить документы, подтверждающие факт продажи имущества (договор)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Документы, подтверждающие расходы на приобретение данного имущества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Рекомендуется также иметь на руках свидетельство о регистрации права собственности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1988840"/>
            <a:ext cx="8640960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all" spc="0" normalizeH="0" baseline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Через налоговый</a:t>
            </a:r>
            <a:r>
              <a:rPr lang="ru-RU" sz="1600" b="1" cap="all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1600" b="1" i="0" u="none" strike="noStrike" kern="1200" cap="all" spc="0" normalizeH="0" noProof="0" dirty="0">
                <a:ln>
                  <a:noFill/>
                </a:ln>
                <a:solidFill>
                  <a:srgbClr val="EB6358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орган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rgbClr val="EB6358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35280" cy="919716"/>
          </a:xfrm>
        </p:spPr>
        <p:txBody>
          <a:bodyPr>
            <a:noAutofit/>
          </a:bodyPr>
          <a:lstStyle/>
          <a:p>
            <a:r>
              <a:rPr lang="ru-RU" dirty="0"/>
              <a:t>Имущественный налоговый вычет на покупку или строительство жилья, приобретение земельного участка для этих целей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32856"/>
            <a:ext cx="8640960" cy="2647908"/>
          </a:xfrm>
        </p:spPr>
        <p:txBody>
          <a:bodyPr>
            <a:normAutofit/>
          </a:bodyPr>
          <a:lstStyle/>
          <a:p>
            <a:r>
              <a:rPr lang="ru-RU" sz="1500" dirty="0">
                <a:solidFill>
                  <a:srgbClr val="00A17E"/>
                </a:solidFill>
              </a:rPr>
              <a:t>Какие действия приводят к возможности получения налогового вычета: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новое строительство жилых домов;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приобретение на территории РФ одного или нескольких объектов имущества: </a:t>
            </a:r>
          </a:p>
          <a:p>
            <a:pPr lvl="1"/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жилых домов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или доли (долей) в них;</a:t>
            </a:r>
            <a:endParaRPr lang="ru-RU" sz="1400" b="0" cap="none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квартир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или доли (долей) в них;</a:t>
            </a:r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lvl="1"/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комнат или доли (долей) в них,</a:t>
            </a:r>
          </a:p>
          <a:p>
            <a:pPr lvl="1"/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земельных участков или доли (долей) в них, предоставленных для индивидуального жилищного строительства, </a:t>
            </a:r>
          </a:p>
          <a:p>
            <a:pPr lvl="1"/>
            <a:r>
              <a:rPr lang="ru-RU" sz="1400" b="0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земельных участков или доли (долей) в них, на которых расположены приобретаемые жилые дома или доля (доли) в них. </a:t>
            </a:r>
            <a:endParaRPr lang="ru-RU" sz="1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4797152"/>
            <a:ext cx="8640960" cy="1152128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Предельный размер вычета </a:t>
            </a:r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2 000 000 ₽ на налогоплательщика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Налогоплательщик может воспользоваться вычетом </a:t>
            </a:r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раз в жизни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Если он воспользовался лишь частью суммы, то остаток может воспользоваться при следующей покупке/ следующем строительстве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6093296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42BE9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Обязательным условием получения вычета является наличие </a:t>
            </a:r>
          </a:p>
          <a:p>
            <a:pPr algn="ctr"/>
            <a:r>
              <a:rPr lang="ru-RU" sz="1400" b="1" cap="all" dirty="0">
                <a:solidFill>
                  <a:srgbClr val="42BE9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свидетельства о регистрации права собственности</a:t>
            </a:r>
            <a:r>
              <a:rPr lang="ru-RU" sz="1400" b="1" dirty="0">
                <a:solidFill>
                  <a:srgbClr val="42BE9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!!!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182" y="1152203"/>
            <a:ext cx="8649298" cy="853877"/>
          </a:xfrm>
        </p:spPr>
        <p:txBody>
          <a:bodyPr>
            <a:noAutofit/>
          </a:bodyPr>
          <a:lstStyle/>
          <a:p>
            <a:r>
              <a:rPr lang="ru-RU" dirty="0"/>
              <a:t>Имущественный налоговый вычет на покупку или строительство жилья, приобретение земельного участка для этих целей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32856"/>
            <a:ext cx="4104456" cy="4464496"/>
          </a:xfrm>
        </p:spPr>
        <p:txBody>
          <a:bodyPr>
            <a:noAutofit/>
          </a:bodyPr>
          <a:lstStyle/>
          <a:p>
            <a:pPr marL="0" indent="0"/>
            <a:r>
              <a:rPr lang="ru-RU" sz="1400" dirty="0">
                <a:solidFill>
                  <a:srgbClr val="00A17E"/>
                </a:solidFill>
              </a:rPr>
              <a:t>Расходы, учитываемые при определении суммы налоговых вычетов на строительство и приобретение жилого дома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Разработка проектной и сметной документации;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Приобретение строительных и отделочных материалов;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Приобретение жилого дома или доли (долей) в нем, в том числе не оконченного строительством;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расходы, связанные с работами или услугами по строительству (достройке жилого дома или доли (долей) в нем, не оконченного строительством) и отделке;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расходы на подключение к сетям </a:t>
            </a:r>
            <a:r>
              <a:rPr lang="ru-RU" sz="1400" b="0" cap="none" dirty="0" err="1">
                <a:solidFill>
                  <a:schemeClr val="tx1"/>
                </a:solidFill>
              </a:rPr>
              <a:t>электро</a:t>
            </a:r>
            <a:r>
              <a:rPr lang="ru-RU" sz="1400" b="0" cap="none" dirty="0">
                <a:solidFill>
                  <a:schemeClr val="tx1"/>
                </a:solidFill>
              </a:rPr>
              <a:t>, водо- и газоснабжения и канализации или создание автономных источников электро-, водо- и газоснабжения и канализации.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1" y="2132856"/>
            <a:ext cx="4320479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</a:pPr>
            <a:r>
              <a:rPr lang="ru-RU" sz="1400" b="1" cap="all" dirty="0">
                <a:solidFill>
                  <a:srgbClr val="00A17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Расходы, учитываемые при определении суммы налоговых вычетов на строительство и приобретение квартиры, комнаты или доли (долей) в них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фактические расходы на приобретение квартиры, комнаты или доли (долей) в них могут включаться следующие расходы: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расходы на приобретение квартиры, комнаты или доли (долей) в них либо прав на квартиру, комнату или доли (долей) в них в строящемся доме;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расходы на приобретение отделочных материалов;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расходы на работы, связанные с отделкой квартиры, комнаты или доли (долей) в них, а также расходы на разработку проектной и сметной документации на проведение отделочных работ.</a:t>
            </a:r>
            <a:endParaRPr kumimoji="0" lang="ru-RU" sz="1400" b="1" i="0" u="none" strike="noStrike" kern="1200" cap="all" spc="0" normalizeH="0" baseline="0" noProof="0" dirty="0">
              <a:ln>
                <a:noFill/>
              </a:ln>
              <a:solidFill>
                <a:srgbClr val="00CC99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576064"/>
          </a:xfrm>
        </p:spPr>
        <p:txBody>
          <a:bodyPr>
            <a:noAutofit/>
          </a:bodyPr>
          <a:lstStyle/>
          <a:p>
            <a:r>
              <a:rPr lang="ru-RU" dirty="0"/>
              <a:t>Перечень документов для получения Имущественного налогового вычета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305576"/>
              </p:ext>
            </p:extLst>
          </p:nvPr>
        </p:nvGraphicFramePr>
        <p:xfrm>
          <a:off x="251520" y="2060848"/>
          <a:ext cx="8640960" cy="4690012"/>
        </p:xfrm>
        <a:graphic>
          <a:graphicData uri="http://schemas.openxmlformats.org/drawingml/2006/table">
            <a:tbl>
              <a:tblPr/>
              <a:tblGrid>
                <a:gridCol w="2807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3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823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строительстве или приобретении жилого дома или доли (долей) в нем</a:t>
                      </a:r>
                    </a:p>
                  </a:txBody>
                  <a:tcPr marL="23091" marR="23091" marT="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договор о приобретении жилого дома или доли (долей) в нем, 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право собственности налогоплательщика на жилой дом или долю (доли) в нем;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произведенные налогоплательщиком расходы</a:t>
                      </a:r>
                    </a:p>
                  </a:txBody>
                  <a:tcPr marL="23091" marR="23091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389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приобретении квартиры, комнаты или доли (долей) в них в собственность</a:t>
                      </a:r>
                    </a:p>
                  </a:txBody>
                  <a:tcPr marL="23091" marR="23091" marT="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договор о приобретении квартиры, комнаты или доли (долей) в них;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право собственности налогоплательщика на квартиру, комнату или долю (доли) в них;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произведенные налогоплательщиком расходы;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Если детям – свидетельство</a:t>
                      </a:r>
                      <a:r>
                        <a:rPr lang="ru-RU" sz="120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 рождении или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решение органа опеки и попечительства об установлении опеки или попечительства</a:t>
                      </a:r>
                    </a:p>
                  </a:txBody>
                  <a:tcPr marL="23091" marR="23091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70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приобретении прав на объект долевого строительства (квартиру или комнату в строящемся доме);</a:t>
                      </a:r>
                    </a:p>
                  </a:txBody>
                  <a:tcPr marL="23091" marR="23091" marT="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договор участия в долевом строительстве и передаточный акт или иной документ о передаче объекта долевого строительства застройщиком и принятие его участником долевого строительства, подписанный сторонами;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произведенные налогоплательщиком расходы</a:t>
                      </a:r>
                    </a:p>
                  </a:txBody>
                  <a:tcPr marL="23091" marR="23091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2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приобретении земельных участков или доли (долей) в них, предоставленных для индивидуального жилищного строительства, и земельных участков, на которых расположены приобретаемые жилые дома или доля (доли) в них</a:t>
                      </a:r>
                    </a:p>
                  </a:txBody>
                  <a:tcPr marL="23091" marR="23091" marT="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право собственности налогоплательщика на земельный участок или долю (доли) в нем, и документы, подтверждающие право собственности на жилой дом или долю (доли) в нем;</a:t>
                      </a:r>
                    </a:p>
                    <a:p>
                      <a:pPr marL="17145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документы, подтверждающие произведенные налогоплательщиком расходы</a:t>
                      </a:r>
                    </a:p>
                  </a:txBody>
                  <a:tcPr marL="23091" marR="23091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1700808"/>
            <a:ext cx="8640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покупку или строительство жилья, приобретение земельного участка для этих целей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136904" cy="432048"/>
          </a:xfrm>
        </p:spPr>
        <p:txBody>
          <a:bodyPr/>
          <a:lstStyle/>
          <a:p>
            <a:r>
              <a:rPr lang="ru-RU" dirty="0"/>
              <a:t>Механизм применения налогового вычета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3888" y="1645543"/>
            <a:ext cx="338437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Налогоплательщики НДФЛ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32848" y="2869679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13 % от дохода</a:t>
            </a:r>
          </a:p>
        </p:txBody>
      </p:sp>
      <p:sp>
        <p:nvSpPr>
          <p:cNvPr id="13" name="Круговая стрелка 12"/>
          <p:cNvSpPr/>
          <p:nvPr/>
        </p:nvSpPr>
        <p:spPr>
          <a:xfrm rot="15682165" flipV="1">
            <a:off x="1568352" y="2725663"/>
            <a:ext cx="3816424" cy="3240360"/>
          </a:xfrm>
          <a:prstGeom prst="circularArrow">
            <a:avLst>
              <a:gd name="adj1" fmla="val 5140"/>
              <a:gd name="adj2" fmla="val 1142319"/>
              <a:gd name="adj3" fmla="val 20457689"/>
              <a:gd name="adj4" fmla="val 9835994"/>
              <a:gd name="adj5" fmla="val 9886"/>
            </a:avLst>
          </a:prstGeom>
          <a:solidFill>
            <a:srgbClr val="22B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0680" y="4309839"/>
            <a:ext cx="2304256" cy="338554"/>
          </a:xfrm>
          <a:prstGeom prst="rect">
            <a:avLst/>
          </a:prstGeom>
          <a:solidFill>
            <a:srgbClr val="EB6358"/>
          </a:solidFill>
          <a:ln>
            <a:solidFill>
              <a:srgbClr val="FF5050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Бюджет</a:t>
            </a:r>
            <a:endParaRPr lang="ru-RU" sz="4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5101927"/>
            <a:ext cx="2973016" cy="1512168"/>
          </a:xfrm>
          <a:prstGeom prst="roundRect">
            <a:avLst/>
          </a:prstGeom>
          <a:noFill/>
          <a:ln w="19050">
            <a:solidFill>
              <a:srgbClr val="5785B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5785B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Жизненные ситуации попадающие под налоговые вычеты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48472" y="3661767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13 % от </a:t>
            </a:r>
          </a:p>
          <a:p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суммы вычета</a:t>
            </a:r>
          </a:p>
        </p:txBody>
      </p:sp>
      <p:sp>
        <p:nvSpPr>
          <p:cNvPr id="15" name="Круговая стрелка 14"/>
          <p:cNvSpPr/>
          <p:nvPr/>
        </p:nvSpPr>
        <p:spPr>
          <a:xfrm rot="16200000" flipH="1" flipV="1">
            <a:off x="5152399" y="1561340"/>
            <a:ext cx="3168352" cy="3240360"/>
          </a:xfrm>
          <a:prstGeom prst="circularArrow">
            <a:avLst>
              <a:gd name="adj1" fmla="val 5140"/>
              <a:gd name="adj2" fmla="val 1142319"/>
              <a:gd name="adj3" fmla="val 20457689"/>
              <a:gd name="adj4" fmla="val 9611900"/>
              <a:gd name="adj5" fmla="val 7532"/>
            </a:avLst>
          </a:prstGeom>
          <a:solidFill>
            <a:srgbClr val="22B08F"/>
          </a:solidFill>
          <a:ln>
            <a:solidFill>
              <a:srgbClr val="42B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72001" y="5157192"/>
            <a:ext cx="4320479" cy="1440160"/>
          </a:xfrm>
          <a:prstGeom prst="roundRect">
            <a:avLst/>
          </a:prstGeom>
          <a:noFill/>
          <a:ln w="19050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Объем денежных средств, которые могут быть возвращены налогоплательщику на основании налоговых вычетов ограничен объемом налогов, перечисленных налогоплательщиком в бюджет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40" y="1645543"/>
            <a:ext cx="2903984" cy="19375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40968"/>
            <a:ext cx="878380" cy="80022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019" y="2641474"/>
            <a:ext cx="878380" cy="80022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2654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29548" y="1600200"/>
          <a:ext cx="7884904" cy="4525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8824">
                  <a:extLst>
                    <a:ext uri="{9D8B030D-6E8A-4147-A177-3AD203B41FA5}">
                      <a16:colId xmlns:a16="http://schemas.microsoft.com/office/drawing/2014/main" val="2327833387"/>
                    </a:ext>
                  </a:extLst>
                </a:gridCol>
                <a:gridCol w="1724020">
                  <a:extLst>
                    <a:ext uri="{9D8B030D-6E8A-4147-A177-3AD203B41FA5}">
                      <a16:colId xmlns:a16="http://schemas.microsoft.com/office/drawing/2014/main" val="1012533921"/>
                    </a:ext>
                  </a:extLst>
                </a:gridCol>
                <a:gridCol w="1724020">
                  <a:extLst>
                    <a:ext uri="{9D8B030D-6E8A-4147-A177-3AD203B41FA5}">
                      <a16:colId xmlns:a16="http://schemas.microsoft.com/office/drawing/2014/main" val="861223034"/>
                    </a:ext>
                  </a:extLst>
                </a:gridCol>
                <a:gridCol w="1724020">
                  <a:extLst>
                    <a:ext uri="{9D8B030D-6E8A-4147-A177-3AD203B41FA5}">
                      <a16:colId xmlns:a16="http://schemas.microsoft.com/office/drawing/2014/main" val="3169204634"/>
                    </a:ext>
                  </a:extLst>
                </a:gridCol>
                <a:gridCol w="1724020">
                  <a:extLst>
                    <a:ext uri="{9D8B030D-6E8A-4147-A177-3AD203B41FA5}">
                      <a16:colId xmlns:a16="http://schemas.microsoft.com/office/drawing/2014/main" val="4038688538"/>
                    </a:ext>
                  </a:extLst>
                </a:gridCol>
              </a:tblGrid>
              <a:tr h="905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Общая долевая собственность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Общая совместная собственность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Недвижимость оформлена единолично на одного супруга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Недвижимость приобретена в собственность родителей и несовершеннолетних детей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extLst>
                  <a:ext uri="{0D108BD9-81ED-4DB2-BD59-A6C34878D82A}">
                    <a16:rowId xmlns:a16="http://schemas.microsoft.com/office/drawing/2014/main" val="3211272288"/>
                  </a:ext>
                </a:extLst>
              </a:tr>
              <a:tr h="1629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Недвижимость приобретена до 1 января 2014 года - Предельная сумма вычета: 2 000 000 рублей на один «объект»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tc row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Сумма вычета распределяется пропорционально долям собственников</a:t>
                      </a:r>
                      <a:endParaRPr lang="ru-RU" sz="9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Если один из супругов уже ранее воспользовался вычетом, то можно заявит к вычету только долю второго супруга в установленных пределах. </a:t>
                      </a:r>
                      <a:endParaRPr lang="ru-RU" sz="9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Если один из супругов не получал доход, облагаемый 13% НДФЛ, то воспользоваться вычетом может только второй супруг в пределах своей доли.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Сумма вычета распределяется между супругами в соответствии с их договоренностью, по умолчанию 50% на 50%, но в заявлении о распределении долей для целей получения налогового вычета могут указать любые значения. В последующем нельзя перераспределить иначе доли или передать остаток вычета другому супругу. 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>
                          <a:effectLst/>
                        </a:rPr>
                        <a:t>При распределении долей необходимо отталкиваться от уровня дохода, облагаемого 13% НДФЛ, у каждого из супругов.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tc row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Вычет может быть предоставлен супругу – собственнику в полном объеме</a:t>
                      </a:r>
                      <a:endParaRPr lang="ru-RU" sz="9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Если брак официально зарегистрирован, то вычет могут получить оба супруга на основании заявления о распределении вычета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1770" algn="l"/>
                        </a:tabLst>
                      </a:pPr>
                      <a:r>
                        <a:rPr lang="ru-RU" sz="1000">
                          <a:effectLst/>
                        </a:rPr>
                        <a:t>Родители, приобретающие квартиру в общую долевую собственность со своими несовершеннолетними детьми, могут получить имущественный налоговый вычет, увеличив размер причитающегося имущественного налогового вычета исходя из долей квартиры, оформленных в собственность детей в установленных пределах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extLst>
                  <a:ext uri="{0D108BD9-81ED-4DB2-BD59-A6C34878D82A}">
                    <a16:rowId xmlns:a16="http://schemas.microsoft.com/office/drawing/2014/main" val="3926412296"/>
                  </a:ext>
                </a:extLst>
              </a:tr>
              <a:tr h="1991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  <a:tab pos="540385" algn="l"/>
                        </a:tabLst>
                      </a:pPr>
                      <a:r>
                        <a:rPr lang="ru-RU" sz="1000" dirty="0">
                          <a:effectLst/>
                        </a:rPr>
                        <a:t>Недвижимость приобретена после 1 января 2014 года -Предельная сумма вычета: 2 000 000 рублей на одного человека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34" marR="5903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57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686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936104"/>
          </a:xfrm>
        </p:spPr>
        <p:txBody>
          <a:bodyPr>
            <a:noAutofit/>
          </a:bodyPr>
          <a:lstStyle/>
          <a:p>
            <a:r>
              <a:rPr lang="ru-RU" dirty="0"/>
              <a:t>Некоторые особенности предоставления имущественных вычетов в зависимости от даты возникновения права собственности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4036372"/>
            <a:ext cx="7704856" cy="144016"/>
            <a:chOff x="539552" y="4725144"/>
            <a:chExt cx="7704856" cy="144016"/>
          </a:xfrm>
          <a:solidFill>
            <a:srgbClr val="F26060"/>
          </a:solidFill>
        </p:grpSpPr>
        <p:cxnSp>
          <p:nvCxnSpPr>
            <p:cNvPr id="5" name="Прямая со стрелкой 4"/>
            <p:cNvCxnSpPr/>
            <p:nvPr/>
          </p:nvCxnSpPr>
          <p:spPr>
            <a:xfrm>
              <a:off x="611560" y="4797152"/>
              <a:ext cx="7632848" cy="0"/>
            </a:xfrm>
            <a:prstGeom prst="straightConnector1">
              <a:avLst/>
            </a:prstGeom>
            <a:grpFill/>
            <a:ln w="34925" cap="rnd">
              <a:solidFill>
                <a:srgbClr val="EB6358"/>
              </a:solidFill>
              <a:miter lim="800000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Блок-схема: узел 5"/>
            <p:cNvSpPr/>
            <p:nvPr/>
          </p:nvSpPr>
          <p:spPr>
            <a:xfrm>
              <a:off x="539552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1259632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узел 7"/>
            <p:cNvSpPr/>
            <p:nvPr/>
          </p:nvSpPr>
          <p:spPr>
            <a:xfrm>
              <a:off x="1979712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узел 8"/>
            <p:cNvSpPr/>
            <p:nvPr/>
          </p:nvSpPr>
          <p:spPr>
            <a:xfrm>
              <a:off x="2627784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узел 9"/>
            <p:cNvSpPr/>
            <p:nvPr/>
          </p:nvSpPr>
          <p:spPr>
            <a:xfrm>
              <a:off x="3347864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узел 10"/>
            <p:cNvSpPr/>
            <p:nvPr/>
          </p:nvSpPr>
          <p:spPr>
            <a:xfrm>
              <a:off x="4067944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4788024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узел 12"/>
            <p:cNvSpPr/>
            <p:nvPr/>
          </p:nvSpPr>
          <p:spPr>
            <a:xfrm>
              <a:off x="5508104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6156176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узел 14"/>
            <p:cNvSpPr/>
            <p:nvPr/>
          </p:nvSpPr>
          <p:spPr>
            <a:xfrm>
              <a:off x="6804248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7452320" y="4725144"/>
              <a:ext cx="144016" cy="144016"/>
            </a:xfrm>
            <a:prstGeom prst="flowChartConnector">
              <a:avLst/>
            </a:prstGeom>
            <a:grpFill/>
            <a:ln>
              <a:solidFill>
                <a:srgbClr val="F2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95536" y="4194688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2001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5616" y="4515289"/>
            <a:ext cx="430887" cy="297517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36276" y="4208405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83768" y="4515289"/>
            <a:ext cx="430887" cy="297517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03848" y="4194688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23928" y="4515289"/>
            <a:ext cx="430887" cy="297517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44008" y="4515289"/>
            <a:ext cx="430887" cy="297517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64088" y="4515289"/>
            <a:ext cx="430887" cy="297517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12160" y="4194688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60232" y="4194688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08304" y="4194688"/>
            <a:ext cx="430887" cy="618118"/>
          </a:xfrm>
          <a:prstGeom prst="rect">
            <a:avLst/>
          </a:prstGeom>
          <a:noFill/>
          <a:effectLst/>
        </p:spPr>
        <p:txBody>
          <a:bodyPr vert="vert270" wrap="none" rtlCol="0">
            <a:spAutoFit/>
          </a:bodyPr>
          <a:lstStyle/>
          <a:p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3563888" y="2220518"/>
            <a:ext cx="5328592" cy="1440160"/>
          </a:xfrm>
          <a:prstGeom prst="wedgeRoundRectCallout">
            <a:avLst>
              <a:gd name="adj1" fmla="val 495"/>
              <a:gd name="adj2" fmla="val 71868"/>
              <a:gd name="adj3" fmla="val 16667"/>
            </a:avLst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Имущественный вычет по процентам по займу только с 1 объекта, предельный размер вычета – 3 млн.₽</a:t>
            </a:r>
          </a:p>
          <a:p>
            <a:endParaRPr lang="ru-RU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Вычет за приобретение/строительство привязан к налогоплательщику, а не объекту. Переходит на следующие периоды.</a:t>
            </a:r>
          </a:p>
          <a:p>
            <a:endParaRPr lang="ru-RU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Вычет по жилью детям</a:t>
            </a:r>
          </a:p>
        </p:txBody>
      </p:sp>
      <p:sp>
        <p:nvSpPr>
          <p:cNvPr id="33" name="Скругленная прямоугольная выноска 32"/>
          <p:cNvSpPr/>
          <p:nvPr/>
        </p:nvSpPr>
        <p:spPr>
          <a:xfrm>
            <a:off x="6012160" y="5100838"/>
            <a:ext cx="2808312" cy="1440160"/>
          </a:xfrm>
          <a:prstGeom prst="wedgeRoundRectCallout">
            <a:avLst>
              <a:gd name="adj1" fmla="val 8231"/>
              <a:gd name="adj2" fmla="val -113661"/>
              <a:gd name="adj3" fmla="val 16667"/>
            </a:avLst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Изменен порядок определения минимального предельного срока владения объектом недвижимого имущества</a:t>
            </a: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251520" y="2796582"/>
            <a:ext cx="1872208" cy="504056"/>
          </a:xfrm>
          <a:prstGeom prst="wedgeRoundRectCallout">
            <a:avLst>
              <a:gd name="adj1" fmla="val -32480"/>
              <a:gd name="adj2" fmla="val 197689"/>
              <a:gd name="adj3" fmla="val 16667"/>
            </a:avLst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Предельный размер вычета – 600 тыс.₽</a:t>
            </a: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539552" y="5100838"/>
            <a:ext cx="3168352" cy="1440160"/>
          </a:xfrm>
          <a:prstGeom prst="wedgeRoundRectCallout">
            <a:avLst>
              <a:gd name="adj1" fmla="val 39607"/>
              <a:gd name="adj2" fmla="val -112417"/>
              <a:gd name="adj3" fmla="val 16667"/>
            </a:avLst>
          </a:prstGeom>
          <a:solidFill>
            <a:srgbClr val="00A1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Вычет за приобретение/строительство привязан к объекту. </a:t>
            </a:r>
          </a:p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Предельный размер вычета – 2 млн.₽</a:t>
            </a:r>
          </a:p>
          <a:p>
            <a:endParaRPr lang="ru-RU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Имущественный вычет по процентам по займу не ограничен по сумме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3"/>
            <a:ext cx="8644396" cy="360041"/>
          </a:xfrm>
        </p:spPr>
        <p:txBody>
          <a:bodyPr>
            <a:noAutofit/>
          </a:bodyPr>
          <a:lstStyle/>
          <a:p>
            <a:r>
              <a:rPr lang="ru-RU" dirty="0"/>
              <a:t>Профессиональные налоговые вычеты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34705"/>
            <a:ext cx="8644396" cy="2442367"/>
          </a:xfrm>
        </p:spPr>
        <p:txBody>
          <a:bodyPr/>
          <a:lstStyle/>
          <a:p>
            <a:r>
              <a:rPr lang="ru-RU" dirty="0"/>
              <a:t>Какая категория лиц может воспользоваться вычетом?</a:t>
            </a:r>
          </a:p>
          <a:p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Лица, осуществляющие предпринимательскую деятельность в качестве индивидуальных предпринимателей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Лица, занимающиеся частной практикой (нотариусы, адвокаты, учредившие адвокатские кабинеты, детективная деятельность, частная охранная деятельность и др.)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Лица, выполняющие работы (оказывающие услуги) по договорам гражданско-правового характера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Лица, получающие авторские вознаграждения, вознаграждения </a:t>
            </a:r>
            <a:r>
              <a:rPr lang="ru-RU" sz="1400" b="0" cap="none" dirty="0" err="1">
                <a:solidFill>
                  <a:schemeClr val="tx1"/>
                </a:solidFill>
              </a:rPr>
              <a:t>патентообладателям</a:t>
            </a:r>
            <a:endParaRPr lang="ru-RU" sz="1400" b="0" cap="none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4221088"/>
            <a:ext cx="8644396" cy="1656184"/>
          </a:xfrm>
          <a:prstGeom prst="roundRect">
            <a:avLst/>
          </a:prstGeom>
          <a:noFill/>
          <a:ln>
            <a:solidFill>
              <a:srgbClr val="EB63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Предельный размер вычета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сумму фактически произведенных ими и документально подтвержденных расходов.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Для индивидуальных предпринимателей – 20% без документального подтверждения расходов,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Для лиц, получающих авторские вознаграждения, в НК РФ установлены нормативы от суммы доходов, которые можно принимать к вычету без документального подтверждения.</a:t>
            </a:r>
            <a:endParaRPr lang="ru-RU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7978080" cy="432048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Налоговые</a:t>
            </a:r>
            <a:r>
              <a:rPr lang="ru-RU" sz="2100" dirty="0">
                <a:solidFill>
                  <a:schemeClr val="bg1"/>
                </a:solidFill>
              </a:rPr>
              <a:t> льготы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12311"/>
            <a:ext cx="8445625" cy="444481"/>
          </a:xfrm>
        </p:spPr>
        <p:txBody>
          <a:bodyPr/>
          <a:lstStyle/>
          <a:p>
            <a:r>
              <a:rPr lang="ru-RU" dirty="0"/>
              <a:t>Налоговые льготы по земельному налогу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1" y="1746393"/>
            <a:ext cx="30243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ЗЕМЕЛЬНЫЙ НАЛОГ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устанавливается актами представительных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органов муниципальных образований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8250" y="1772816"/>
            <a:ext cx="5174230" cy="954107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Новоалтайского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городского Собрания депутатов от 18.10.2005 N 43 "О введении земельного налога на территории муниципального образования городского округа "Город Новоалтайск"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18250" y="2852936"/>
            <a:ext cx="5174230" cy="432048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Например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2" y="3429000"/>
            <a:ext cx="8640958" cy="523220"/>
          </a:xfrm>
          <a:prstGeom prst="rect">
            <a:avLst/>
          </a:prstGeom>
          <a:noFill/>
          <a:ln>
            <a:solidFill>
              <a:srgbClr val="00A17E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Среди прочих ставок, установлена ставка 0,3 % в отношении земельных участков, приобретенных (предоставленных) для личного подсобного хозяйства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2" y="4077072"/>
            <a:ext cx="8640958" cy="954107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ЛЬГОТЫ</a:t>
            </a:r>
            <a:r>
              <a:rPr lang="ru-RU" sz="1400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размере 50% от суммы налога в том числе: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Героям Советского Союза, Героям Российской Федерации, полным кавалерам ордена Славы;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инвалидам I и II групп инвалидности; инвалидам с детства;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ветеранам и инвалидам Великой Отечественной войны, и т.д.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5157192"/>
            <a:ext cx="8640960" cy="1169551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Освобождены от уплаты налога: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садоводческие товарищества и граждан, имеющих в собственности садовые участки, расположенные на территории города;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граждан, проживающих в зоне подтопления, от уплаты налога, исчисленного в отношении части земельного участка, непосредственно подвергшегося подтоплению в отчетном году.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74446" cy="432048"/>
          </a:xfrm>
        </p:spPr>
        <p:txBody>
          <a:bodyPr/>
          <a:lstStyle/>
          <a:p>
            <a:r>
              <a:rPr lang="ru-RU" dirty="0"/>
              <a:t>Налоговые льготы по Транспортному налогу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714798"/>
            <a:ext cx="8640960" cy="523220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ТРАНСПОРТНЫЙ НАЛОГ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Законом Алтайского края от 10.10.2002 N 66-ЗС "О транспортном налоге на территории Алтайского края"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51520" y="2299573"/>
            <a:ext cx="8640960" cy="1417459"/>
          </a:xfrm>
        </p:spPr>
        <p:txBody>
          <a:bodyPr>
            <a:normAutofit fontScale="85000" lnSpcReduction="10000"/>
          </a:bodyPr>
          <a:lstStyle/>
          <a:p>
            <a:pPr marL="0" indent="0"/>
            <a:r>
              <a:rPr lang="ru-RU" dirty="0">
                <a:solidFill>
                  <a:srgbClr val="00A17E"/>
                </a:solidFill>
              </a:rPr>
              <a:t>Категории транспортных средств, попадающие под льготное налогообложение: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"Автомобили легковые с мощностью двигателя до 100 </a:t>
            </a:r>
            <a:r>
              <a:rPr lang="ru-RU" b="0" cap="none" dirty="0" err="1">
                <a:solidFill>
                  <a:schemeClr val="tx1"/>
                </a:solidFill>
              </a:rPr>
              <a:t>л.с</a:t>
            </a:r>
            <a:r>
              <a:rPr lang="ru-RU" b="0" cap="none" dirty="0">
                <a:solidFill>
                  <a:schemeClr val="tx1"/>
                </a:solidFill>
              </a:rPr>
              <a:t>. (до 73,55 кВт) включительно",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"Мотоциклы и мотороллеры с мощностью двигателя до 35 </a:t>
            </a:r>
            <a:r>
              <a:rPr lang="ru-RU" b="0" cap="none" dirty="0" err="1">
                <a:solidFill>
                  <a:schemeClr val="tx1"/>
                </a:solidFill>
              </a:rPr>
              <a:t>л.с</a:t>
            </a:r>
            <a:r>
              <a:rPr lang="ru-RU" b="0" cap="none" dirty="0">
                <a:solidFill>
                  <a:schemeClr val="tx1"/>
                </a:solidFill>
              </a:rPr>
              <a:t>. (до 25,74 кВт) включительно"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dirty="0">
                <a:solidFill>
                  <a:schemeClr val="tx1"/>
                </a:solidFill>
              </a:rPr>
              <a:t>"Мотоциклы и мотороллеры отечественного производства и производства стран СНГ с мощностью двигателя свыше 35 </a:t>
            </a:r>
            <a:r>
              <a:rPr lang="ru-RU" b="0" cap="none" dirty="0" err="1">
                <a:solidFill>
                  <a:schemeClr val="tx1"/>
                </a:solidFill>
              </a:rPr>
              <a:t>л.с</a:t>
            </a:r>
            <a:r>
              <a:rPr lang="ru-RU" b="0" cap="none" dirty="0">
                <a:solidFill>
                  <a:schemeClr val="tx1"/>
                </a:solidFill>
              </a:rPr>
              <a:t>. до 45 </a:t>
            </a:r>
            <a:r>
              <a:rPr lang="ru-RU" b="0" cap="none" dirty="0" err="1">
                <a:solidFill>
                  <a:schemeClr val="tx1"/>
                </a:solidFill>
              </a:rPr>
              <a:t>л.с</a:t>
            </a:r>
            <a:r>
              <a:rPr lang="ru-RU" b="0" cap="none" dirty="0">
                <a:solidFill>
                  <a:schemeClr val="tx1"/>
                </a:solidFill>
              </a:rPr>
              <a:t>. (свыше 25,74 кВт до 33,1 кВт) включительно"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51520" y="3717032"/>
            <a:ext cx="8640960" cy="2520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 cap="all" normalizeH="0" baseline="0">
                <a:solidFill>
                  <a:srgbClr val="00CC99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ru-RU" dirty="0">
                <a:solidFill>
                  <a:srgbClr val="00A17E"/>
                </a:solidFill>
              </a:rPr>
              <a:t>Категории налогоплательщиков, на которых распространяется льгота: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1. пенсионерам по возрасту (женщинам, достигшим 55 лет, мужчинам - 60 лет);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2. инвалидам всех категорий;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3. Героям Советского Союза, Героям Социалистического Труда, Героям Российской Федерации, гражданам, награжденным орденами Славы и Трудовой Славы трех степеней;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4. гражданам, подвергшимся воздействию радиации (Чернобыльская АЭС);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5. одному из родителей многодетной семьи, имеющей троих и более детей, в том числе достигших совершеннолетия;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6. одному из родителей, на обеспечении которых находятся дети-инвалиды;</a:t>
            </a:r>
          </a:p>
          <a:p>
            <a:pPr marL="273050" indent="-273050">
              <a:tabLst>
                <a:tab pos="273050" algn="l"/>
              </a:tabLst>
            </a:pPr>
            <a:r>
              <a:rPr lang="ru-RU" b="0" cap="none" dirty="0">
                <a:solidFill>
                  <a:schemeClr val="tx1"/>
                </a:solidFill>
              </a:rPr>
              <a:t>7. детям до 18 лет, находящимся под опекой (попечительством), на которых зарегистрированы транспортные средства в соответствии с законодательством Российской Федерации.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6237312"/>
            <a:ext cx="8640960" cy="504056"/>
          </a:xfrm>
          <a:prstGeom prst="roundRect">
            <a:avLst/>
          </a:prstGeom>
          <a:solidFill>
            <a:srgbClr val="EDC0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Письменное заявление в налоговый орган по месту нахождения транспортного средства с указанием в отношении какой единицы транспорта применять льготу.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3"/>
            <a:ext cx="8445625" cy="504055"/>
          </a:xfrm>
        </p:spPr>
        <p:txBody>
          <a:bodyPr>
            <a:noAutofit/>
          </a:bodyPr>
          <a:lstStyle/>
          <a:p>
            <a:r>
              <a:rPr lang="ru-RU" dirty="0"/>
              <a:t>Налоговые льготы по налогу на имущество физических лиц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1" y="1787482"/>
            <a:ext cx="29437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 </a:t>
            </a:r>
            <a:r>
              <a:rPr lang="ru-RU" sz="1400" b="1" cap="all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имущество физических лиц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устанавливается актами представительных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органов муниципальных образований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5228" y="1856324"/>
            <a:ext cx="5707252" cy="954107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Решение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Рубцовского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городского Совета депутатов от 20.11.2014 N 412 "Об утверждении Положения о введении налога на имущество физических лиц на территории муниципального образования город Рубцовск Алтайского края"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2859338"/>
            <a:ext cx="3672408" cy="252754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400" dirty="0">
                <a:solidFill>
                  <a:srgbClr val="EB635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Например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1" y="3200400"/>
            <a:ext cx="4869485" cy="648597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Налоговая база определяется исходя из инвентаризационной стоимости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3200400"/>
            <a:ext cx="3672408" cy="629300"/>
          </a:xfrm>
          <a:prstGeom prst="roundRect">
            <a:avLst/>
          </a:prstGeom>
          <a:solidFill>
            <a:srgbClr val="EB6358"/>
          </a:solidFill>
          <a:ln>
            <a:noFill/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1 января 2020 года – инвентаризационная стоимость не применяется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3933056"/>
            <a:ext cx="8640959" cy="1579684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СТАВКА НАЛОГА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жилые дома, жилые помещения (квартира, комната), гараж,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машино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-место, объект незавершенного строительства в случае, если проектируемым назначением таких объектов является жилой дом: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300000 рублей (включительно) - 0,1%;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свыше 300000 рублей до 500000 рублей (включительно) - 0,15%;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свыше 500000 рублей до 1000000 рублей (включительно) - 0,31%;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свыше 1000000 рублей - 0,6%;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1" y="5589240"/>
            <a:ext cx="8640958" cy="1152128"/>
          </a:xfrm>
          <a:prstGeom prst="rect">
            <a:avLst/>
          </a:prstGeom>
          <a:noFill/>
          <a:ln>
            <a:solidFill>
              <a:srgbClr val="EB6358"/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ru-RU" sz="1400" b="1" dirty="0">
                <a:solidFill>
                  <a:srgbClr val="EB635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ЛЬГОТНЫЕ КАТЕГОРИИ ГРАЖДАН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Граждане, имеющие в собственности жилые дома, инвентаризационная стоимость которых не превышает 70000 рублей;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Семьи, имеющие трех и более детей до 18 лет включительно;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Дети-сироты и дети, оставшиеся без попечения родителей.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9113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16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7978080" cy="504056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Доходы, не подлежащие налогообложению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517632" cy="360040"/>
          </a:xfrm>
        </p:spPr>
        <p:txBody>
          <a:bodyPr>
            <a:noAutofit/>
          </a:bodyPr>
          <a:lstStyle/>
          <a:p>
            <a:r>
              <a:rPr lang="ru-RU" dirty="0"/>
              <a:t>Доходы, не подлежащие налогообложению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988840"/>
            <a:ext cx="3816424" cy="2160240"/>
          </a:xfrm>
          <a:prstGeom prst="roundRect">
            <a:avLst/>
          </a:prstGeom>
          <a:solidFill>
            <a:srgbClr val="22B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Доходы, получаемые от реализации заготовленных физическими лицами дикорастущих плодов, ягод, орехов, грибов и других пригодных для употребления в пищу лесных ресурсов (пищевых лесных ресурсов),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недревесных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лесных ресурсов для собственных нужд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1988840"/>
            <a:ext cx="3816424" cy="2160240"/>
          </a:xfrm>
          <a:prstGeom prst="roundRect">
            <a:avLst/>
          </a:prstGeom>
          <a:solidFill>
            <a:srgbClr val="EDC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Доходы, получаемые от продажи выращенной в личных подсобных хозяйствах, находящихся на территории Российской Федерации, продукции животноводства (как в живом виде, так и продуктов убоя в сыром или переработанном виде), продукции растениеводства (как в натуральном, так и в переработанном виде)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4437112"/>
            <a:ext cx="3816424" cy="2088232"/>
          </a:xfrm>
          <a:prstGeom prst="roundRect">
            <a:avLst/>
          </a:prstGeom>
          <a:solidFill>
            <a:srgbClr val="6E9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Гранты на создание и развитие крестьянского фермерского хозяйства, единовременная помощь на бытовое обустройство начинающего фермера, гранты на развитие семейной животноводческой фермы; Субсидии, предоставляемые главам крестьянских (фермерских) хозяйств за счет средств бюджетов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9269" y="4437112"/>
            <a:ext cx="3816424" cy="2088232"/>
          </a:xfrm>
          <a:prstGeom prst="roundRect">
            <a:avLst/>
          </a:prstGeom>
          <a:solidFill>
            <a:srgbClr val="EB6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Доходы членов крестьянского (фермерского) хозяйства, получаемые в этом хозяйстве от производства и реализации сельскохозяйственной продукции, а также от производства сельскохозяйственной продукции, ее переработки и реализации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9113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16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136904" cy="576064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Декларация 3-НДФЛ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7705725" cy="431800"/>
          </a:xfrm>
        </p:spPr>
        <p:txBody>
          <a:bodyPr/>
          <a:lstStyle/>
          <a:p>
            <a:pPr eaLnBrk="1" hangingPunct="1"/>
            <a:r>
              <a:rPr lang="ru-RU" altLang="ru-RU" cap="none"/>
              <a:t>НЕ ИМЕЮТ ПРАВО НА НАЛОГОВЫЕ ВЫЧЕТЫ</a:t>
            </a:r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539750" y="2328863"/>
            <a:ext cx="8135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 dirty="0"/>
              <a:t>безработные, не имеющие иных источников дохода, кроме государственных пособий по безработице;</a:t>
            </a:r>
            <a:endParaRPr lang="ru-RU" altLang="ru-RU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0825" y="2276475"/>
            <a:ext cx="8642350" cy="1008063"/>
          </a:xfrm>
          <a:prstGeom prst="roundRect">
            <a:avLst/>
          </a:prstGeom>
          <a:noFill/>
          <a:ln w="19050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EB635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825" y="3728144"/>
            <a:ext cx="8642350" cy="1008063"/>
          </a:xfrm>
          <a:prstGeom prst="roundRect">
            <a:avLst/>
          </a:prstGeom>
          <a:noFill/>
          <a:ln w="19050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EB635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53" name="Прямоугольник 4"/>
          <p:cNvSpPr>
            <a:spLocks noChangeArrowheads="1"/>
          </p:cNvSpPr>
          <p:nvPr/>
        </p:nvSpPr>
        <p:spPr bwMode="auto">
          <a:xfrm>
            <a:off x="539750" y="3717032"/>
            <a:ext cx="8135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 dirty="0"/>
              <a:t>индивидуальные предприниматели, которые применяют специальные налоговые режимы и не имеют иных доходов, облагаемых по ставке 13%</a:t>
            </a:r>
            <a:endParaRPr lang="ru-RU" altLang="ru-RU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Скругленный прямоугольник 16"/>
          <p:cNvSpPr/>
          <p:nvPr/>
        </p:nvSpPr>
        <p:spPr>
          <a:xfrm>
            <a:off x="250825" y="5165625"/>
            <a:ext cx="8642350" cy="1008063"/>
          </a:xfrm>
          <a:prstGeom prst="roundRect">
            <a:avLst/>
          </a:prstGeom>
          <a:noFill/>
          <a:ln w="19050">
            <a:solidFill>
              <a:srgbClr val="EB6358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EB635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750" y="5517232"/>
            <a:ext cx="7204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Иные лица, чей доход не облагается НДФЛ в размере 13%</a:t>
            </a:r>
          </a:p>
        </p:txBody>
      </p:sp>
    </p:spTree>
    <p:extLst>
      <p:ext uri="{BB962C8B-B14F-4D97-AF65-F5344CB8AC3E}">
        <p14:creationId xmlns:p14="http://schemas.microsoft.com/office/powerpoint/2010/main" val="8833849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35280" cy="432048"/>
          </a:xfrm>
        </p:spPr>
        <p:txBody>
          <a:bodyPr/>
          <a:lstStyle/>
          <a:p>
            <a:r>
              <a:rPr lang="ru-RU" dirty="0"/>
              <a:t>Основные сведения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4853136"/>
          </a:xfrm>
        </p:spPr>
        <p:txBody>
          <a:bodyPr>
            <a:normAutofit/>
          </a:bodyPr>
          <a:lstStyle/>
          <a:p>
            <a:r>
              <a:rPr lang="ru-RU" sz="1400" b="0" cap="none" dirty="0">
                <a:solidFill>
                  <a:schemeClr val="tx1"/>
                </a:solidFill>
              </a:rPr>
              <a:t>Утверждены Приказом ФНС России от 24.12.2014 </a:t>
            </a:r>
            <a:r>
              <a:rPr lang="en-US" sz="1400" b="0" cap="none" dirty="0">
                <a:solidFill>
                  <a:schemeClr val="tx1"/>
                </a:solidFill>
              </a:rPr>
              <a:t>N </a:t>
            </a:r>
            <a:r>
              <a:rPr lang="ru-RU" sz="1400" b="0" cap="none" dirty="0">
                <a:solidFill>
                  <a:schemeClr val="tx1"/>
                </a:solidFill>
              </a:rPr>
              <a:t>ММВ-7-11/671@: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Форма декларации 3-НДФЛ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Порядок заполнения декларации 3-НДФЛ</a:t>
            </a:r>
          </a:p>
          <a:p>
            <a:endParaRPr lang="ru-RU" sz="1400" b="0" cap="none" dirty="0">
              <a:solidFill>
                <a:schemeClr val="tx1"/>
              </a:solidFill>
            </a:endParaRPr>
          </a:p>
          <a:p>
            <a:r>
              <a:rPr lang="ru-RU" sz="1400" b="0" cap="none" dirty="0">
                <a:solidFill>
                  <a:schemeClr val="tx1"/>
                </a:solidFill>
              </a:rPr>
              <a:t>Срок подачи декларации: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в случае необходимости оплаты НДФЛ – 30 апреля,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cap="none" dirty="0">
                <a:solidFill>
                  <a:schemeClr val="tx1"/>
                </a:solidFill>
              </a:rPr>
              <a:t>для целей получения налоговых вычетов – в течение года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400" b="0" cap="none" dirty="0">
              <a:solidFill>
                <a:schemeClr val="tx1"/>
              </a:solidFill>
            </a:endParaRPr>
          </a:p>
          <a:p>
            <a:r>
              <a:rPr lang="ru-RU" sz="1400" b="0" cap="none" dirty="0">
                <a:solidFill>
                  <a:schemeClr val="tx1"/>
                </a:solidFill>
              </a:rPr>
              <a:t>Сумма вычетов предоставляется в отношении доходов конкретного налогового периода</a:t>
            </a:r>
          </a:p>
          <a:p>
            <a:endParaRPr lang="ru-RU" sz="1400" b="0" cap="none" dirty="0">
              <a:solidFill>
                <a:schemeClr val="tx1"/>
              </a:solidFill>
            </a:endParaRPr>
          </a:p>
          <a:p>
            <a:r>
              <a:rPr lang="ru-RU" sz="1400" b="0" cap="none" dirty="0">
                <a:solidFill>
                  <a:schemeClr val="tx1"/>
                </a:solidFill>
              </a:rPr>
              <a:t>Сумма уплаченного НДФЛ с доходов налогового периода, за который лицо заявляет налоговый вычет, возвращается не более чем за три предшествующих года – следовательно декларация 3-НДФЛ подается за 3 года</a:t>
            </a:r>
          </a:p>
          <a:p>
            <a:endParaRPr lang="ru-RU" sz="1400" b="0" cap="none" dirty="0">
              <a:solidFill>
                <a:schemeClr val="tx1"/>
              </a:solidFill>
            </a:endParaRPr>
          </a:p>
          <a:p>
            <a:r>
              <a:rPr lang="ru-RU" sz="1400" b="0" cap="none" dirty="0">
                <a:solidFill>
                  <a:schemeClr val="tx1"/>
                </a:solidFill>
              </a:rPr>
              <a:t>Срок проверки декларации – не более 3-х месяцев, поэтому применительно к ряду вычетов, лучше получить уведомление в налоговом органе, которое выдается в течение 30 дней, для предоставления работодателю, чтобы тот смог предоставлять вам вычеты по месту работы</a:t>
            </a:r>
          </a:p>
          <a:p>
            <a:endParaRPr lang="ru-RU" sz="1400" dirty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52432" cy="648072"/>
          </a:xfrm>
        </p:spPr>
        <p:txBody>
          <a:bodyPr>
            <a:noAutofit/>
          </a:bodyPr>
          <a:lstStyle/>
          <a:p>
            <a:r>
              <a:rPr lang="ru-RU" dirty="0"/>
              <a:t>Заполнение налоговой декларации 3-НДФЛ </a:t>
            </a:r>
            <a:br>
              <a:rPr lang="ru-RU" dirty="0"/>
            </a:br>
            <a:r>
              <a:rPr lang="ru-RU" dirty="0"/>
              <a:t>в личном кабинете налогоплательщика</a:t>
            </a:r>
          </a:p>
        </p:txBody>
      </p:sp>
      <p:pic>
        <p:nvPicPr>
          <p:cNvPr id="4" name="Рисунок 3" descr="Личный кабинет налогоплательщика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" b="75128"/>
          <a:stretch/>
        </p:blipFill>
        <p:spPr bwMode="auto">
          <a:xfrm>
            <a:off x="0" y="1916832"/>
            <a:ext cx="9144000" cy="7200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Овал 4"/>
          <p:cNvSpPr/>
          <p:nvPr/>
        </p:nvSpPr>
        <p:spPr>
          <a:xfrm>
            <a:off x="5976156" y="1772816"/>
            <a:ext cx="1404156" cy="1008112"/>
          </a:xfrm>
          <a:prstGeom prst="ellipse">
            <a:avLst/>
          </a:prstGeom>
          <a:noFill/>
          <a:ln>
            <a:solidFill>
              <a:srgbClr val="EDC0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2924944"/>
            <a:ext cx="864096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Выбрать во вкладке «Налог на доходы ФЛ» ссылку «3-НДФЛ»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Выбрать ссылку «Заполнить/Отправить декларацию онлайн»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Выбрать ссылку «Получение сертификата ключа проверки электронной подписи», при наличии соответствующего перейти к следующему шагу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разделе «Мои декларации» внизу нажать кнопку «Заполнить новую декларацию»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результатам заполнения необходимо выбрать нужную декларацию в перечне «моих деклараций» и нажать кнопку «направить сформированную декларацию»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 подтверждающие документы должны быть загружены в личный кабинет (отсканированы), чтобы направить их вместе с декларацией на камеральную проверку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проверки будут представлены позже в личном кабинете</a:t>
            </a:r>
          </a:p>
        </p:txBody>
      </p:sp>
    </p:spTree>
    <p:extLst>
      <p:ext uri="{BB962C8B-B14F-4D97-AF65-F5344CB8AC3E}">
        <p14:creationId xmlns:p14="http://schemas.microsoft.com/office/powerpoint/2010/main" val="39948140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9113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16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136904" cy="432048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полезные советы</a:t>
            </a:r>
          </a:p>
        </p:txBody>
      </p:sp>
    </p:spTree>
    <p:extLst>
      <p:ext uri="{BB962C8B-B14F-4D97-AF65-F5344CB8AC3E}">
        <p14:creationId xmlns:p14="http://schemas.microsoft.com/office/powerpoint/2010/main" val="31520876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51069" y="1268759"/>
            <a:ext cx="3456384" cy="1440160"/>
          </a:xfrm>
          <a:prstGeom prst="roundRect">
            <a:avLst/>
          </a:prstGeom>
          <a:solidFill>
            <a:srgbClr val="EB6358"/>
          </a:solidFill>
          <a:ln>
            <a:solidFill>
              <a:srgbClr val="F26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Чтобы претендовать на налоговые вычеты, нужно быть налогоплательщиком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51920" y="1268759"/>
            <a:ext cx="4968552" cy="1440160"/>
          </a:xfrm>
          <a:prstGeom prst="roundRect">
            <a:avLst/>
          </a:prstGeom>
          <a:noFill/>
          <a:ln>
            <a:solidFill>
              <a:srgbClr val="EB63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ОФИЦИАЛЬНОЕ ТРУДОУСТРОЙСТВО!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Трудовой договор или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 гражданско-правового характера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«Белая» зарплата</a:t>
            </a:r>
          </a:p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Работодатель должен выполнять свои обязательство по перечислению НДФЛ в бюджет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069" y="2838990"/>
            <a:ext cx="3456384" cy="1428537"/>
          </a:xfrm>
          <a:prstGeom prst="roundRect">
            <a:avLst/>
          </a:prstGeom>
          <a:solidFill>
            <a:srgbClr val="EDC04E"/>
          </a:solidFill>
          <a:ln>
            <a:solidFill>
              <a:srgbClr val="E9B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Заранее продумывать сделки в привязке к времени их осуществления и суммам перечисленных в бюджет НДФЛ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469" y="2838991"/>
            <a:ext cx="4968552" cy="1428537"/>
          </a:xfrm>
          <a:prstGeom prst="roundRect">
            <a:avLst/>
          </a:prstGeom>
          <a:noFill/>
          <a:ln>
            <a:solidFill>
              <a:srgbClr val="EDC04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Ориентироваться в возможных налоговых вычетах и в предельных их суммах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Рассчитывать альтернативные пути реализации сделок (когда и что лучше продать, в какой момент выгоднее купить, на кого целесообразно оформить собственность и т.д.)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069" y="4423168"/>
            <a:ext cx="3456384" cy="1152128"/>
          </a:xfrm>
          <a:prstGeom prst="roundRect">
            <a:avLst/>
          </a:prstGeom>
          <a:solidFill>
            <a:srgbClr val="00A17E"/>
          </a:solidFill>
          <a:ln>
            <a:solidFill>
              <a:srgbClr val="42B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Ответственно относиться к документообороту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1469" y="4423168"/>
            <a:ext cx="4968552" cy="1152128"/>
          </a:xfrm>
          <a:prstGeom prst="roundRect">
            <a:avLst/>
          </a:prstGeom>
          <a:noFill/>
          <a:ln>
            <a:solidFill>
              <a:srgbClr val="00A17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Взять за правило, аккуратно собирать и систематизировать все договоры, платежные документы, желательно заранее ознакомившись с требованиями к их оформления для целей получения налоговых вычетов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5733256"/>
            <a:ext cx="3456384" cy="908720"/>
          </a:xfrm>
          <a:prstGeom prst="roundRect">
            <a:avLst/>
          </a:prstGeom>
          <a:solidFill>
            <a:srgbClr val="5785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Экономьте ваше время и силы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51920" y="5733256"/>
            <a:ext cx="4968552" cy="908720"/>
          </a:xfrm>
          <a:prstGeom prst="roundRect">
            <a:avLst/>
          </a:prstGeom>
          <a:noFill/>
          <a:ln>
            <a:solidFill>
              <a:srgbClr val="6E9AC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возможности использовать сервис «Личный кабинет налогоплательщика», чтобы избежать простаивания в очередях в налоговой инспекции и зафиксировать факт обращения</a:t>
            </a:r>
          </a:p>
        </p:txBody>
      </p:sp>
    </p:spTree>
    <p:extLst>
      <p:ext uri="{BB962C8B-B14F-4D97-AF65-F5344CB8AC3E}">
        <p14:creationId xmlns:p14="http://schemas.microsoft.com/office/powerpoint/2010/main" val="1421225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445624" cy="432048"/>
          </a:xfrm>
        </p:spPr>
        <p:txBody>
          <a:bodyPr>
            <a:normAutofit/>
          </a:bodyPr>
          <a:lstStyle/>
          <a:p>
            <a:r>
              <a:rPr lang="ru-RU" dirty="0"/>
              <a:t>Сайт федеральной налоговой службы </a:t>
            </a:r>
            <a:r>
              <a:rPr lang="en-US" dirty="0"/>
              <a:t>www.nalog.ru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2475" t="9569" r="23973" b="12184"/>
          <a:stretch/>
        </p:blipFill>
        <p:spPr bwMode="auto">
          <a:xfrm>
            <a:off x="755576" y="1758826"/>
            <a:ext cx="7560840" cy="5054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27889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3"/>
            <a:ext cx="8445624" cy="432049"/>
          </a:xfrm>
        </p:spPr>
        <p:txBody>
          <a:bodyPr>
            <a:noAutofit/>
          </a:bodyPr>
          <a:lstStyle/>
          <a:p>
            <a:r>
              <a:rPr lang="ru-RU" dirty="0"/>
              <a:t>Контактная информация ФНС России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/>
          <a:srcRect l="23703" t="17125" r="40688" b="23766"/>
          <a:stretch/>
        </p:blipFill>
        <p:spPr bwMode="auto">
          <a:xfrm>
            <a:off x="1115616" y="1700807"/>
            <a:ext cx="7056784" cy="4884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4" cstate="print"/>
          <a:srcRect l="22950" t="30896" r="61691" b="55316"/>
          <a:stretch/>
        </p:blipFill>
        <p:spPr bwMode="auto">
          <a:xfrm>
            <a:off x="6084168" y="5405360"/>
            <a:ext cx="2501394" cy="1179512"/>
          </a:xfrm>
          <a:prstGeom prst="rect">
            <a:avLst/>
          </a:prstGeom>
          <a:ln w="12700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7646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476672"/>
            <a:ext cx="8757928" cy="5770103"/>
            <a:chOff x="0" y="476672"/>
            <a:chExt cx="8757928" cy="5770103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8757927" cy="5760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14866" y="5003713"/>
              <a:ext cx="1243062" cy="124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64163" y="2718346"/>
            <a:ext cx="8229600" cy="422622"/>
          </a:xfrm>
        </p:spPr>
        <p:txBody>
          <a:bodyPr>
            <a:no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Стандартные налоговые вычеты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7056784" cy="360040"/>
          </a:xfrm>
        </p:spPr>
        <p:txBody>
          <a:bodyPr>
            <a:noAutofit/>
          </a:bodyPr>
          <a:lstStyle/>
          <a:p>
            <a:r>
              <a:rPr lang="ru-RU" dirty="0"/>
              <a:t>Стандартные налоговые вычеты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94570"/>
            <a:ext cx="2664296" cy="720080"/>
          </a:xfrm>
          <a:prstGeom prst="roundRect">
            <a:avLst/>
          </a:prstGeom>
          <a:solidFill>
            <a:srgbClr val="5785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Вычет на налогоплательщика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1988840"/>
            <a:ext cx="5760640" cy="720080"/>
          </a:xfrm>
          <a:prstGeom prst="roundRect">
            <a:avLst/>
          </a:prstGeom>
          <a:solidFill>
            <a:srgbClr val="EB63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Вычет на ребенка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1840" y="2924943"/>
            <a:ext cx="5760640" cy="3672409"/>
          </a:xfrm>
          <a:prstGeom prst="roundRect">
            <a:avLst/>
          </a:prstGeom>
          <a:noFill/>
          <a:ln>
            <a:solidFill>
              <a:srgbClr val="EB63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388" indent="-179388">
              <a:spcAft>
                <a:spcPts val="600"/>
              </a:spcAft>
              <a:buFont typeface="Arial" pitchFamily="34" charset="0"/>
              <a:buChar char="•"/>
              <a:tabLst>
                <a:tab pos="179388" algn="l"/>
              </a:tabLs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1400 ₽ - на первого и второго ребенка</a:t>
            </a:r>
          </a:p>
          <a:p>
            <a:pPr marL="179388" indent="-179388">
              <a:spcAft>
                <a:spcPts val="600"/>
              </a:spcAft>
              <a:buFont typeface="Arial" pitchFamily="34" charset="0"/>
              <a:buChar char="•"/>
              <a:tabLst>
                <a:tab pos="179388" algn="l"/>
              </a:tabLs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3000 ₽ - на третьего и последующего ребенка;</a:t>
            </a:r>
          </a:p>
          <a:p>
            <a:pPr marL="179388" indent="-179388">
              <a:spcAft>
                <a:spcPts val="600"/>
              </a:spcAft>
              <a:buFont typeface="Arial" pitchFamily="34" charset="0"/>
              <a:buChar char="•"/>
              <a:tabLst>
                <a:tab pos="179388" algn="l"/>
              </a:tabLs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12000 ₽ - на каждого ребенка-инвалида до 18 лет, или до 24 лет, в случае если он является учащимся очного отделения.</a:t>
            </a:r>
          </a:p>
          <a:p>
            <a:pPr marL="179388" indent="-179388">
              <a:spcAft>
                <a:spcPts val="600"/>
              </a:spcAft>
              <a:buFont typeface="Arial" pitchFamily="34" charset="0"/>
              <a:buChar char="•"/>
              <a:tabLst>
                <a:tab pos="179388" algn="l"/>
              </a:tabLs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6000 ₽ на каждого ребенка-инвалида до 18 лет, или до 24 лет, в случае если он является учащимся очного отделения (для опекунов, попечителей, приемных родителей)</a:t>
            </a:r>
          </a:p>
          <a:p>
            <a:pPr marL="179388" indent="-179388">
              <a:spcAft>
                <a:spcPts val="600"/>
              </a:spcAft>
              <a:buFont typeface="Arial" pitchFamily="34" charset="0"/>
              <a:buChar char="•"/>
              <a:tabLst>
                <a:tab pos="179388" algn="l"/>
              </a:tabLst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Вычет может получать каждый родитель; один из родителей может отказаться от вычета в пользу другого; единственный родитель – вычет в двойном размере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2924943"/>
            <a:ext cx="2664296" cy="3672409"/>
          </a:xfrm>
          <a:prstGeom prst="roundRect">
            <a:avLst/>
          </a:prstGeom>
          <a:noFill/>
          <a:ln>
            <a:solidFill>
              <a:srgbClr val="5785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Налоговым кодексом установлены категории лиц, которым положен вычет 3000 ₽ или 500 ₽ (инвалиды, ветераны и т.д.)</a:t>
            </a:r>
          </a:p>
          <a:p>
            <a:pPr>
              <a:buFont typeface="Arial" pitchFamily="34" charset="0"/>
              <a:buChar char="•"/>
            </a:pPr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Может быть применен только один вид вычета – максимальный - 3000 ₽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4863" cy="431800"/>
          </a:xfrm>
        </p:spPr>
        <p:txBody>
          <a:bodyPr/>
          <a:lstStyle/>
          <a:p>
            <a:pPr eaLnBrk="1" hangingPunct="1"/>
            <a:r>
              <a:rPr lang="ru-RU" altLang="ru-RU" sz="1800" cap="none"/>
              <a:t>СТАНДАРТНЫЙ НАЛОГОВЫЙ ВЫЧЕТ НА НАЛОГОПЛАТЕЛЬЩИКА</a:t>
            </a:r>
          </a:p>
        </p:txBody>
      </p:sp>
      <p:sp>
        <p:nvSpPr>
          <p:cNvPr id="8196" name="Содержимое 2"/>
          <p:cNvSpPr>
            <a:spLocks noGrp="1"/>
          </p:cNvSpPr>
          <p:nvPr>
            <p:ph idx="1"/>
          </p:nvPr>
        </p:nvSpPr>
        <p:spPr>
          <a:xfrm>
            <a:off x="250825" y="1773238"/>
            <a:ext cx="8642350" cy="5762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ru-RU" altLang="ru-RU" cap="none">
                <a:solidFill>
                  <a:srgbClr val="00A17E"/>
                </a:solidFill>
              </a:rPr>
              <a:t>В размере </a:t>
            </a:r>
            <a:r>
              <a:rPr lang="ru-RU" altLang="ru-RU" cap="none">
                <a:solidFill>
                  <a:srgbClr val="FF0000"/>
                </a:solidFill>
              </a:rPr>
              <a:t>3000</a:t>
            </a:r>
            <a:r>
              <a:rPr lang="ru-RU" altLang="ru-RU" cap="none">
                <a:solidFill>
                  <a:srgbClr val="00A17E"/>
                </a:solidFill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endParaRPr lang="ru-RU" altLang="ru-RU" cap="none"/>
          </a:p>
        </p:txBody>
      </p:sp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539750" y="2690813"/>
            <a:ext cx="78486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«чернобыльцам»; инвалидам Великой Отечественной войны; инвалидам из числа военнослужащих, ставших инвалидами I, II и III групп вследствие ранения, контузии или увечья, полученных при защите СССР, Российской Федерации, и другим</a:t>
            </a:r>
            <a:endParaRPr lang="ru-RU" altLang="ru-RU" sz="1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0825" y="2276475"/>
            <a:ext cx="8424863" cy="1512888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99" name="Содержимое 2"/>
          <p:cNvSpPr txBox="1">
            <a:spLocks/>
          </p:cNvSpPr>
          <p:nvPr/>
        </p:nvSpPr>
        <p:spPr bwMode="auto">
          <a:xfrm>
            <a:off x="250825" y="4076700"/>
            <a:ext cx="86423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Calibri" panose="020F0502020204030204" pitchFamily="34" charset="0"/>
              <a:buAutoNum type="arabicPeriod" startAt="2"/>
            </a:pP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размере </a:t>
            </a:r>
            <a:r>
              <a:rPr lang="ru-RU" altLang="ru-RU" sz="16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500</a:t>
            </a: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AutoNum type="arabicPeriod" startAt="2"/>
            </a:pPr>
            <a:endParaRPr lang="ru-RU" altLang="ru-RU" sz="1600" b="1">
              <a:solidFill>
                <a:srgbClr val="00CC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0825" y="4652963"/>
            <a:ext cx="8424863" cy="1944687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01" name="Прямоугольник 4"/>
          <p:cNvSpPr>
            <a:spLocks noChangeArrowheads="1"/>
          </p:cNvSpPr>
          <p:nvPr/>
        </p:nvSpPr>
        <p:spPr bwMode="auto">
          <a:xfrm>
            <a:off x="539750" y="5011738"/>
            <a:ext cx="7848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Героям Советского Союза и Героям Российской Федерации; инвалидам с детства, инвалидам I и II групп; родителям и супругам военнослужащих, погибших при защите СССР, Российской Федерации; гражданам, принимавшим участие по решению органов государственной власти в боевых действиях на территории Российской Федерации, и другим</a:t>
            </a:r>
            <a:endParaRPr lang="ru-RU" altLang="ru-RU" sz="1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75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Users\UserOK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71438" y="1989138"/>
            <a:ext cx="6516687" cy="368300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21" name="Заголовок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4863" cy="431800"/>
          </a:xfrm>
        </p:spPr>
        <p:txBody>
          <a:bodyPr/>
          <a:lstStyle/>
          <a:p>
            <a:pPr eaLnBrk="1" hangingPunct="1"/>
            <a:r>
              <a:rPr lang="ru-RU" altLang="ru-RU" cap="none" dirty="0"/>
              <a:t>СТАНДАРТНЫЙ НАЛОГОВЫЙ ВЫЧЕТ НА ДЕТЕЙ</a:t>
            </a:r>
          </a:p>
        </p:txBody>
      </p:sp>
      <p:sp>
        <p:nvSpPr>
          <p:cNvPr id="9222" name="Содержимое 2"/>
          <p:cNvSpPr>
            <a:spLocks noGrp="1"/>
          </p:cNvSpPr>
          <p:nvPr>
            <p:ph idx="1"/>
          </p:nvPr>
        </p:nvSpPr>
        <p:spPr>
          <a:xfrm>
            <a:off x="250825" y="1628775"/>
            <a:ext cx="8642350" cy="3603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ru-RU" altLang="ru-RU" cap="none">
                <a:solidFill>
                  <a:srgbClr val="00A17E"/>
                </a:solidFill>
              </a:rPr>
              <a:t>В размере </a:t>
            </a:r>
            <a:r>
              <a:rPr lang="ru-RU" altLang="ru-RU" cap="none">
                <a:solidFill>
                  <a:srgbClr val="FF0000"/>
                </a:solidFill>
              </a:rPr>
              <a:t>1400</a:t>
            </a:r>
            <a:r>
              <a:rPr lang="ru-RU" altLang="ru-RU" cap="none">
                <a:solidFill>
                  <a:srgbClr val="00A17E"/>
                </a:solidFill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endParaRPr lang="ru-RU" altLang="ru-RU" cap="none"/>
          </a:p>
        </p:txBody>
      </p:sp>
      <p:sp>
        <p:nvSpPr>
          <p:cNvPr id="9223" name="Содержимое 2"/>
          <p:cNvSpPr txBox="1">
            <a:spLocks/>
          </p:cNvSpPr>
          <p:nvPr/>
        </p:nvSpPr>
        <p:spPr bwMode="auto">
          <a:xfrm>
            <a:off x="285750" y="2492375"/>
            <a:ext cx="86423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Calibri" panose="020F0502020204030204" pitchFamily="34" charset="0"/>
              <a:buAutoNum type="arabicPeriod" startAt="2"/>
            </a:pP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размере </a:t>
            </a:r>
            <a:r>
              <a:rPr lang="ru-RU" altLang="ru-RU" sz="16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3000</a:t>
            </a: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AutoNum type="arabicPeriod" startAt="2"/>
            </a:pPr>
            <a:endParaRPr lang="ru-RU" altLang="ru-RU" sz="1600" b="1">
              <a:solidFill>
                <a:srgbClr val="00CC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32588" y="1628775"/>
            <a:ext cx="2160587" cy="5229225"/>
          </a:xfrm>
          <a:prstGeom prst="roundRect">
            <a:avLst/>
          </a:prstGeom>
          <a:noFill/>
          <a:ln>
            <a:solidFill>
              <a:srgbClr val="00A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rgbClr val="00A17E"/>
                </a:solidFill>
                <a:latin typeface="Tahoma" pitchFamily="34" charset="0"/>
                <a:cs typeface="Tahoma" pitchFamily="34" charset="0"/>
              </a:rPr>
              <a:t>Внимание: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Имеют право на вычет:</a:t>
            </a:r>
          </a:p>
          <a:p>
            <a:pPr>
              <a:buFontTx/>
              <a:buChar char="-"/>
              <a:defRPr/>
            </a:pPr>
            <a:r>
              <a:rPr lang="ru-RU" sz="1600" dirty="0">
                <a:solidFill>
                  <a:schemeClr val="tx1"/>
                </a:solidFill>
              </a:rPr>
              <a:t>родители, в том числе приёмные; </a:t>
            </a:r>
          </a:p>
          <a:p>
            <a:pPr>
              <a:buFontTx/>
              <a:buChar char="-"/>
              <a:defRPr/>
            </a:pPr>
            <a:r>
              <a:rPr lang="ru-RU" sz="1600" dirty="0">
                <a:solidFill>
                  <a:schemeClr val="tx1"/>
                </a:solidFill>
              </a:rPr>
              <a:t> супруги родителей (в том числе приёмных); </a:t>
            </a:r>
          </a:p>
          <a:p>
            <a:pPr>
              <a:buFontTx/>
              <a:buChar char="-"/>
              <a:defRPr/>
            </a:pPr>
            <a:r>
              <a:rPr lang="ru-RU" sz="1600" dirty="0">
                <a:solidFill>
                  <a:schemeClr val="tx1"/>
                </a:solidFill>
              </a:rPr>
              <a:t> усыновители; </a:t>
            </a:r>
          </a:p>
          <a:p>
            <a:pPr>
              <a:buFontTx/>
              <a:buChar char="-"/>
              <a:defRPr/>
            </a:pPr>
            <a:r>
              <a:rPr lang="ru-RU" sz="1600" dirty="0">
                <a:solidFill>
                  <a:schemeClr val="tx1"/>
                </a:solidFill>
              </a:rPr>
              <a:t> опекуны или попечители.</a:t>
            </a:r>
          </a:p>
          <a:p>
            <a:pPr>
              <a:buFontTx/>
              <a:buChar char="-"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Порог для применения вычета  </a:t>
            </a:r>
            <a:r>
              <a:rPr lang="ru-RU" sz="2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350000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руб.</a:t>
            </a: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225" name="Прямоугольник 9"/>
          <p:cNvSpPr>
            <a:spLocks noChangeArrowheads="1"/>
          </p:cNvSpPr>
          <p:nvPr/>
        </p:nvSpPr>
        <p:spPr bwMode="auto">
          <a:xfrm>
            <a:off x="611188" y="1989138"/>
            <a:ext cx="5184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/>
              <a:t>на первого и второго ребенка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8" y="2852738"/>
            <a:ext cx="6516687" cy="473075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27" name="Прямоугольник 11"/>
          <p:cNvSpPr>
            <a:spLocks noChangeArrowheads="1"/>
          </p:cNvSpPr>
          <p:nvPr/>
        </p:nvSpPr>
        <p:spPr bwMode="auto">
          <a:xfrm>
            <a:off x="357188" y="2924175"/>
            <a:ext cx="5654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на третьего и каждого последующего ребенка</a:t>
            </a:r>
          </a:p>
        </p:txBody>
      </p:sp>
      <p:sp>
        <p:nvSpPr>
          <p:cNvPr id="9228" name="Содержимое 2"/>
          <p:cNvSpPr txBox="1">
            <a:spLocks/>
          </p:cNvSpPr>
          <p:nvPr/>
        </p:nvSpPr>
        <p:spPr bwMode="auto">
          <a:xfrm>
            <a:off x="322263" y="3429000"/>
            <a:ext cx="86423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Calibri" panose="020F0502020204030204" pitchFamily="34" charset="0"/>
              <a:buAutoNum type="arabicPeriod" startAt="3"/>
            </a:pP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размере </a:t>
            </a:r>
            <a:r>
              <a:rPr lang="ru-RU" altLang="ru-RU" sz="16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12000</a:t>
            </a: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AutoNum type="arabicPeriod" startAt="3"/>
            </a:pPr>
            <a:endParaRPr lang="ru-RU" altLang="ru-RU" sz="1600" b="1">
              <a:solidFill>
                <a:srgbClr val="00CC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438" y="3860800"/>
            <a:ext cx="6516687" cy="1077913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30" name="Прямоугольник 15"/>
          <p:cNvSpPr>
            <a:spLocks noChangeArrowheads="1"/>
          </p:cNvSpPr>
          <p:nvPr/>
        </p:nvSpPr>
        <p:spPr bwMode="auto">
          <a:xfrm>
            <a:off x="323850" y="3860800"/>
            <a:ext cx="60483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на каждого ребенка-инвалида до 18 лет или до 24 лет, в случае если он является учащимся очной формы обучения, аспирантом, ординатором, интерном, студентом, при этом инвалидом I или II группы</a:t>
            </a:r>
          </a:p>
        </p:txBody>
      </p:sp>
      <p:sp>
        <p:nvSpPr>
          <p:cNvPr id="9231" name="Содержимое 2"/>
          <p:cNvSpPr txBox="1">
            <a:spLocks/>
          </p:cNvSpPr>
          <p:nvPr/>
        </p:nvSpPr>
        <p:spPr bwMode="auto">
          <a:xfrm>
            <a:off x="323850" y="5013325"/>
            <a:ext cx="86423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Calibri" panose="020F0502020204030204" pitchFamily="34" charset="0"/>
              <a:buAutoNum type="arabicPeriod" startAt="4"/>
            </a:pP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размере </a:t>
            </a:r>
            <a:r>
              <a:rPr lang="ru-RU" altLang="ru-RU" sz="16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6000</a:t>
            </a:r>
            <a:r>
              <a:rPr lang="ru-RU" altLang="ru-RU" sz="1600" b="1">
                <a:solidFill>
                  <a:srgbClr val="00A17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рублей в месяц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AutoNum type="arabicPeriod" startAt="4"/>
            </a:pPr>
            <a:endParaRPr lang="ru-RU" altLang="ru-RU" sz="1600" b="1">
              <a:solidFill>
                <a:srgbClr val="00CC9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32" name="Прямоугольник 22"/>
          <p:cNvSpPr>
            <a:spLocks noChangeArrowheads="1"/>
          </p:cNvSpPr>
          <p:nvPr/>
        </p:nvSpPr>
        <p:spPr bwMode="auto">
          <a:xfrm>
            <a:off x="285750" y="5445125"/>
            <a:ext cx="644683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на каждого ребенка-инвалида до 18 лет или до 24 лет, в случае если он является учащимся очной формы обучения, аспирантом, ординатором, интерном, студентом, при этом инвалидом I или II группы, распространяется на опекуна, попечителя, приемного родителя, супруга (супругу) приемного родителя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438" y="5445125"/>
            <a:ext cx="6516687" cy="1323975"/>
          </a:xfrm>
          <a:prstGeom prst="roundRect">
            <a:avLst/>
          </a:prstGeom>
          <a:noFill/>
          <a:ln w="19050" cmpd="sng">
            <a:solidFill>
              <a:srgbClr val="00A17E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3399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7563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6619</TotalTime>
  <Words>5986</Words>
  <Application>Microsoft Office PowerPoint</Application>
  <PresentationFormat>Экран (4:3)</PresentationFormat>
  <Paragraphs>786</Paragraphs>
  <Slides>55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2" baseType="lpstr">
      <vt:lpstr>Arial</vt:lpstr>
      <vt:lpstr>Calibri</vt:lpstr>
      <vt:lpstr>Symbol</vt:lpstr>
      <vt:lpstr>Tahoma</vt:lpstr>
      <vt:lpstr>Times New Roman</vt:lpstr>
      <vt:lpstr>Wingdings</vt:lpstr>
      <vt:lpstr>Тема Office</vt:lpstr>
      <vt:lpstr>Презентация PowerPoint</vt:lpstr>
      <vt:lpstr>Основные понятия и термины</vt:lpstr>
      <vt:lpstr>Рассматриваемые налоговые вычеты,  налоговые льготы</vt:lpstr>
      <vt:lpstr>Механизм применения налогового вычета</vt:lpstr>
      <vt:lpstr>НЕ ИМЕЮТ ПРАВО НА НАЛОГОВЫЕ ВЫЧЕТЫ</vt:lpstr>
      <vt:lpstr>Стандартные налоговые вычеты</vt:lpstr>
      <vt:lpstr>Стандартные налоговые вычеты</vt:lpstr>
      <vt:lpstr>СТАНДАРТНЫЙ НАЛОГОВЫЙ ВЫЧЕТ НА НАЛОГОПЛАТЕЛЬЩИКА</vt:lpstr>
      <vt:lpstr>СТАНДАРТНЫЙ НАЛОГОВЫЙ ВЫЧЕТ НА ДЕТЕЙ</vt:lpstr>
      <vt:lpstr>СТАНДАРТНЫЙ НАЛОГОВЫЙ ВЫЧЕТ НА ДЕТЕЙ</vt:lpstr>
      <vt:lpstr>Стандартный Налоговый вычет на ребенка</vt:lpstr>
      <vt:lpstr>Пример Расчета</vt:lpstr>
      <vt:lpstr>Презентация PowerPoint</vt:lpstr>
      <vt:lpstr>Перечень документов для получения стандартного налогового вычета на ребенка</vt:lpstr>
      <vt:lpstr>Социальные налоговые вычеты</vt:lpstr>
      <vt:lpstr>Социальные налоговые вычеты</vt:lpstr>
      <vt:lpstr>Социальный налоговый вычет по расходам на пожертвования</vt:lpstr>
      <vt:lpstr>Пример расчета </vt:lpstr>
      <vt:lpstr>Социальный вычет по расходам на свое обучение и обучение детей в образовательных учреждениях</vt:lpstr>
      <vt:lpstr>Социальный вычет по расходам на свое обучение и обучение детей в образовательных учреждениях</vt:lpstr>
      <vt:lpstr>Пример расчета </vt:lpstr>
      <vt:lpstr>Перечень документов для получения социального налогового вычета на обучение</vt:lpstr>
      <vt:lpstr>Социальный вычет по расходам на медицинские услуги и лекарственные препараты</vt:lpstr>
      <vt:lpstr>Пример расчета </vt:lpstr>
      <vt:lpstr>Перечень документов для получения социального налогового вычета по расходам на медицинские услуги и лекарственные препараты</vt:lpstr>
      <vt:lpstr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vt:lpstr>
      <vt:lpstr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vt:lpstr>
      <vt:lpstr>Социальный налоговый вычет по расходам на негосударственное пенсионное обеспечение, добровольное пенсионное страхование и добровольное страхование жизни</vt:lpstr>
      <vt:lpstr>Социальный налоговый вычет по расходам на дополнительные страховые взносы на накопительную пенсию</vt:lpstr>
      <vt:lpstr>Социальный налоговый вычет по расходам  на дополнительные страховые взносы на накопительную пенсию</vt:lpstr>
      <vt:lpstr>Имущественные налоговые вычеты</vt:lpstr>
      <vt:lpstr>Имущественные налоговые вычеты</vt:lpstr>
      <vt:lpstr>Имущественный налоговый вычет  при продаже имущества</vt:lpstr>
      <vt:lpstr>Имущественный налоговый вычет при продаже имущества</vt:lpstr>
      <vt:lpstr>Пример расчета</vt:lpstr>
      <vt:lpstr>Перечень документов для получения Имущественного налогового вычета при продаже имущества</vt:lpstr>
      <vt:lpstr>Имущественный налоговый вычет на покупку или строительство жилья, приобретение земельного участка для этих целей</vt:lpstr>
      <vt:lpstr>Имущественный налоговый вычет на покупку или строительство жилья, приобретение земельного участка для этих целей</vt:lpstr>
      <vt:lpstr>Перечень документов для получения Имущественного налогового вычета</vt:lpstr>
      <vt:lpstr>Презентация PowerPoint</vt:lpstr>
      <vt:lpstr>Некоторые особенности предоставления имущественных вычетов в зависимости от даты возникновения права собственности</vt:lpstr>
      <vt:lpstr>Профессиональные налоговые вычеты</vt:lpstr>
      <vt:lpstr>Налоговые льготы</vt:lpstr>
      <vt:lpstr>Налоговые льготы по земельному налогу</vt:lpstr>
      <vt:lpstr>Налоговые льготы по Транспортному налогу</vt:lpstr>
      <vt:lpstr>Налоговые льготы по налогу на имущество физических лиц</vt:lpstr>
      <vt:lpstr>Доходы, не подлежащие налогообложению</vt:lpstr>
      <vt:lpstr>Доходы, не подлежащие налогообложению</vt:lpstr>
      <vt:lpstr>Декларация 3-НДФЛ</vt:lpstr>
      <vt:lpstr>Основные сведения</vt:lpstr>
      <vt:lpstr>Заполнение налоговой декларации 3-НДФЛ  в личном кабинете налогоплательщика</vt:lpstr>
      <vt:lpstr>полезные советы</vt:lpstr>
      <vt:lpstr>Презентация PowerPoint</vt:lpstr>
      <vt:lpstr>Сайт федеральной налоговой службы www.nalog.ru </vt:lpstr>
      <vt:lpstr>Контактная информация ФНС России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Klishina</dc:creator>
  <cp:lastModifiedBy>Dasa Karagodina</cp:lastModifiedBy>
  <cp:revision>362</cp:revision>
  <dcterms:created xsi:type="dcterms:W3CDTF">2016-04-10T14:28:00Z</dcterms:created>
  <dcterms:modified xsi:type="dcterms:W3CDTF">2016-10-21T11:35:12Z</dcterms:modified>
</cp:coreProperties>
</file>