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1" r:id="rId1"/>
  </p:sldMasterIdLst>
  <p:notesMasterIdLst>
    <p:notesMasterId r:id="rId12"/>
  </p:notesMasterIdLst>
  <p:sldIdLst>
    <p:sldId id="292" r:id="rId2"/>
    <p:sldId id="304" r:id="rId3"/>
    <p:sldId id="278" r:id="rId4"/>
    <p:sldId id="307" r:id="rId5"/>
    <p:sldId id="308" r:id="rId6"/>
    <p:sldId id="310" r:id="rId7"/>
    <p:sldId id="311" r:id="rId8"/>
    <p:sldId id="313" r:id="rId9"/>
    <p:sldId id="309" r:id="rId10"/>
    <p:sldId id="27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0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551" userDrawn="1">
          <p15:clr>
            <a:srgbClr val="A4A3A4"/>
          </p15:clr>
        </p15:guide>
        <p15:guide id="6" orient="horz" pos="2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D39"/>
    <a:srgbClr val="6D4132"/>
    <a:srgbClr val="EEE2D7"/>
    <a:srgbClr val="C2926A"/>
    <a:srgbClr val="FAD9CA"/>
    <a:srgbClr val="EC7358"/>
    <a:srgbClr val="CF0F38"/>
    <a:srgbClr val="562212"/>
    <a:srgbClr val="D6B89B"/>
    <a:srgbClr val="67A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 showGuides="1">
      <p:cViewPr varScale="1">
        <p:scale>
          <a:sx n="69" d="100"/>
          <a:sy n="69" d="100"/>
        </p:scale>
        <p:origin x="852" y="72"/>
      </p:cViewPr>
      <p:guideLst>
        <p:guide orient="horz" pos="4201"/>
        <p:guide orient="horz"/>
        <p:guide pos="551"/>
        <p:guide orient="horz"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9EBDF-7FE5-4CDC-8682-282A0A422B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68B9E-EA8A-47B2-AF9A-7E709E5DE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68B9E-EA8A-47B2-AF9A-7E709E5DE0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3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91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3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52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6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3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3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5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77F3-E050-46DA-83B2-C8C97C932283}" type="datetimeFigureOut">
              <a:rPr lang="ru-RU" smtClean="0"/>
              <a:pPr/>
              <a:t>17.07.2019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B233-0EEB-49FD-83BD-C6FB14E494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1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24231"/>
              </p:ext>
            </p:extLst>
          </p:nvPr>
        </p:nvGraphicFramePr>
        <p:xfrm>
          <a:off x="0" y="0"/>
          <a:ext cx="1224066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3" imgW="11907360" imgH="6663960" progId="AcroExch.Document.7">
                  <p:embed/>
                </p:oleObj>
              </mc:Choice>
              <mc:Fallback>
                <p:oleObj name="Acrobat Document" r:id="rId3" imgW="11907360" imgH="6663960" progId="AcroExch.Document.7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40666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76423" y="1593914"/>
            <a:ext cx="8844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ГАРАНТИЙНЫЙ ФОНД – </a:t>
            </a:r>
          </a:p>
          <a:p>
            <a:pPr>
              <a:defRPr/>
            </a:pPr>
            <a:endParaRPr lang="ru-RU" sz="3400" dirty="0" smtClean="0">
              <a:solidFill>
                <a:srgbClr val="562212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ИНСТРУМЕНТ </a:t>
            </a:r>
          </a:p>
          <a:p>
            <a:pPr>
              <a:defRPr/>
            </a:pP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СОДЕЙСТВИЯ КРЕДИТОВАНИЮ</a:t>
            </a:r>
          </a:p>
          <a:p>
            <a:pPr>
              <a:defRPr/>
            </a:pPr>
            <a:r>
              <a:rPr lang="ru-RU" sz="3600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МАЛОГО И СРЕДНЕГО БИЗНЕСА</a:t>
            </a:r>
            <a:endParaRPr lang="ru-RU" sz="36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298" y="627073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2926A"/>
                </a:solidFill>
                <a:latin typeface="Arial Black" panose="020B0A04020102020204" pitchFamily="34" charset="0"/>
              </a:rPr>
              <a:t>201</a:t>
            </a:r>
            <a:r>
              <a:rPr lang="en-US" sz="2400" smtClean="0">
                <a:solidFill>
                  <a:srgbClr val="C2926A"/>
                </a:solidFill>
                <a:latin typeface="Arial Black" panose="020B0A04020102020204" pitchFamily="34" charset="0"/>
              </a:rPr>
              <a:t>9</a:t>
            </a:r>
            <a:endParaRPr lang="ru-RU" sz="2400" dirty="0">
              <a:solidFill>
                <a:srgbClr val="C2926A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3" y="4510245"/>
            <a:ext cx="2030597" cy="7048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0" y="5345747"/>
            <a:ext cx="2579262" cy="9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3"/>
            <a:ext cx="12192000" cy="6848014"/>
          </a:xfrm>
          <a:prstGeom prst="rect">
            <a:avLst/>
          </a:prstGeom>
        </p:spPr>
      </p:pic>
      <p:sp>
        <p:nvSpPr>
          <p:cNvPr id="8" name="Прямоугольный треугольник 7"/>
          <p:cNvSpPr/>
          <p:nvPr/>
        </p:nvSpPr>
        <p:spPr>
          <a:xfrm>
            <a:off x="6340934" y="2305015"/>
            <a:ext cx="1461077" cy="2356288"/>
          </a:xfrm>
          <a:prstGeom prst="rt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26" y="3759200"/>
            <a:ext cx="7514374" cy="3137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9" y="5241405"/>
            <a:ext cx="2030597" cy="7048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1774" y="2241619"/>
            <a:ext cx="7484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6" indent="-1171575">
              <a:defRPr/>
            </a:pPr>
            <a:r>
              <a:rPr lang="ru-RU" sz="2800" b="1" dirty="0">
                <a:solidFill>
                  <a:srgbClr val="562212"/>
                </a:solidFill>
                <a:latin typeface="Arial Black" panose="020B0A04020102020204" pitchFamily="34" charset="0"/>
                <a:cs typeface="Times New Roman" pitchFamily="18" charset="0"/>
              </a:rPr>
              <a:t>СПАСИБО  ЗА  </a:t>
            </a:r>
            <a:r>
              <a:rPr lang="ru-RU" sz="2800" b="1" dirty="0" smtClean="0">
                <a:solidFill>
                  <a:srgbClr val="562212"/>
                </a:solidFill>
                <a:latin typeface="Arial Black" panose="020B0A04020102020204" pitchFamily="34" charset="0"/>
                <a:cs typeface="Times New Roman" pitchFamily="18" charset="0"/>
              </a:rPr>
              <a:t>ВНИМАНИЕ!</a:t>
            </a:r>
            <a:endParaRPr lang="ru-RU" sz="2800" b="1" dirty="0">
              <a:solidFill>
                <a:srgbClr val="562212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1" r="-30685"/>
          <a:stretch/>
        </p:blipFill>
        <p:spPr>
          <a:xfrm>
            <a:off x="1113723" y="3390899"/>
            <a:ext cx="324552" cy="935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18523" y="29107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Иркутск, ул. Рабочая 2 «А»/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endParaRPr lang="en-US" sz="1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Бизнес-центр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«Премьер», офис 501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8523" y="340686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(3952) 25-85-20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18523" y="4064165"/>
            <a:ext cx="13026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www.fondirk.ru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8523" y="3735516"/>
            <a:ext cx="1338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info@fondirk.ru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0" b="79195"/>
          <a:stretch/>
        </p:blipFill>
        <p:spPr>
          <a:xfrm>
            <a:off x="1113722" y="2963459"/>
            <a:ext cx="229303" cy="2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4318" y="850605"/>
            <a:ext cx="10808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baseline="30000" dirty="0" smtClean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Субъекты</a:t>
            </a:r>
            <a:r>
              <a:rPr lang="en-US" sz="2800" b="1" u="sng" baseline="30000" dirty="0" smtClean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baseline="30000" dirty="0" smtClean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МСП: </a:t>
            </a:r>
          </a:p>
          <a:p>
            <a:endParaRPr lang="ru-RU" sz="1400" b="1" baseline="30000" dirty="0">
              <a:solidFill>
                <a:srgbClr val="E74D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попадающие под критерии малого и среднего бизнеса, определенные Федеральным Законом №209-ФЗ от 24 июля 2007г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C2926A"/>
              </a:buClr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2926A"/>
              </a:buClr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endParaRPr lang="ru-RU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endParaRPr lang="ru-RU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зарегистрированные 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и осуществляющие свою деятельность на территории Иркутской области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C2926A"/>
              </a:buClr>
            </a:pP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не имеющие на последнюю отчетную дату 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просроченной 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задолженности по начисленным налогам, сборам и иным обязательным платежам перед бюджетами всех уровней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Clr>
                <a:srgbClr val="C2926A"/>
              </a:buClr>
            </a:pPr>
            <a:endParaRPr lang="ru-RU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2926A"/>
              </a:buClr>
              <a:buFont typeface="Wingdings" panose="05000000000000000000" pitchFamily="2" charset="2"/>
              <a:buChar char="§"/>
            </a:pP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которых не применялись процедуры несостоятельности (банкротства) либо санкции ввиде аннулирования или приостановления действия </a:t>
            </a:r>
            <a:r>
              <a:rPr lang="ru-RU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лицензии</a:t>
            </a:r>
            <a:r>
              <a:rPr lang="ru-R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2926A"/>
                  </a:solidFill>
                </a:rPr>
                <a:t>1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" y="6413410"/>
              <a:ext cx="948799" cy="32933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4318" y="196780"/>
            <a:ext cx="1043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800" baseline="30000" dirty="0" smtClean="0">
                <a:cs typeface="Arial" panose="020B0604020202020204" pitchFamily="34" charset="0"/>
              </a:rPr>
              <a:t>КТО МОЖЕТ ПОЛУЧИТЬ ФИНАНСОВУЮ ПОДДЕРЖКУ </a:t>
            </a:r>
            <a:endParaRPr lang="ru-RU" sz="2800" dirty="0"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31" y="1583484"/>
            <a:ext cx="5008329" cy="246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99" y="1191643"/>
            <a:ext cx="60388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0000" y="96938"/>
            <a:ext cx="99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СХЕМА ВЗАИМОДЕЙСТВИЯ ПО ОКАЗАНИЮ </a:t>
            </a:r>
          </a:p>
          <a:p>
            <a:r>
              <a:rPr lang="ru-RU" sz="2000" b="1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ФИНАНСОВОЙ ПОДДЕРЖКИ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7589" y="2265566"/>
            <a:ext cx="4117591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E74D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предпринимателям: 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Поиск финансовых организаций;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Подбор необходимой формы финансирования проекта; 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Сбор и направление пакета документов в финансовую организацию;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Выступает поручителем по сделке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2926A"/>
                  </a:solidFill>
                </a:rPr>
                <a:t>2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" y="6413410"/>
              <a:ext cx="948799" cy="329335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76454" y="2335558"/>
            <a:ext cx="173496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C292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Субъект МСП</a:t>
            </a:r>
            <a:endParaRPr lang="ru-RU" b="1" dirty="0">
              <a:solidFill>
                <a:srgbClr val="C2926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0208" y="1941006"/>
            <a:ext cx="199708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rgbClr val="6D41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</a:t>
            </a:r>
            <a:r>
              <a:rPr lang="ru-RU" b="1" dirty="0" smtClean="0">
                <a:solidFill>
                  <a:srgbClr val="6D41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Фонд</a:t>
            </a:r>
            <a:endParaRPr lang="en-US" b="1" dirty="0" smtClean="0">
              <a:solidFill>
                <a:srgbClr val="6D413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 smtClean="0">
                <a:solidFill>
                  <a:srgbClr val="6D413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www.fondirk.ru</a:t>
            </a:r>
            <a:endParaRPr lang="ru-RU" b="1" dirty="0">
              <a:solidFill>
                <a:srgbClr val="6D413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347" y="5067317"/>
            <a:ext cx="2302546" cy="830997"/>
          </a:xfrm>
          <a:prstGeom prst="rect">
            <a:avLst/>
          </a:prstGeom>
          <a:solidFill>
            <a:srgbClr val="EEE2D7"/>
          </a:solidFill>
          <a:ln>
            <a:solidFill>
              <a:srgbClr val="E74D39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Региональные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лизинговые компании:</a:t>
            </a:r>
          </a:p>
          <a:p>
            <a:pPr>
              <a:lnSpc>
                <a:spcPct val="80000"/>
              </a:lnSpc>
            </a:pPr>
            <a:endParaRPr lang="ru-RU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Ярославль         - Уфа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- Казань                 - Якутск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785668" y="1897812"/>
            <a:ext cx="3519577" cy="8626"/>
          </a:xfrm>
          <a:prstGeom prst="straightConnector1">
            <a:avLst/>
          </a:prstGeom>
          <a:ln w="19050">
            <a:solidFill>
              <a:srgbClr val="C2926A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37" y="1522497"/>
            <a:ext cx="2030597" cy="7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2926A"/>
                  </a:solidFill>
                </a:rPr>
                <a:t>3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" y="6413410"/>
              <a:ext cx="948799" cy="32933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7253" y="191378"/>
            <a:ext cx="99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ЛЬГОТНЫЙ КРЕДИТ ПО ПРОГРАММЕ «8,5%»</a:t>
            </a:r>
            <a:endParaRPr lang="ru-RU" sz="2000" b="1" dirty="0" smtClean="0">
              <a:solidFill>
                <a:srgbClr val="E74D3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84521" y="1669313"/>
          <a:ext cx="10164726" cy="4372236"/>
        </p:xfrm>
        <a:graphic>
          <a:graphicData uri="http://schemas.openxmlformats.org/drawingml/2006/table">
            <a:tbl>
              <a:tblPr/>
              <a:tblGrid>
                <a:gridCol w="5252484"/>
                <a:gridCol w="4912242"/>
              </a:tblGrid>
              <a:tr h="450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Условия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Параметры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Процентная ставка по кредиту для заемщика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8,5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годовых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66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Цели льготных кредитов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Инвестиционные и пополнение оборотных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средств  (приоритетные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отрасли)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Размер кредита на инвестиционные цели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от 3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млн.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рублей до 1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млрд.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Срок кредита на инвестиционные цели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 10 лет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Размер кредита на пополнение оборотных средств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от 3 млн. рублей до 100 млн.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Срок кредита на пополнение оборотных средств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 3 лет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Получатели субсидий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(Сбербанк,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ВТБ, Открытие и другие)</a:t>
                      </a:r>
                    </a:p>
                    <a:p>
                      <a:pPr algn="ct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у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полномоченные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банки, прошедшие отбор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  <a:tr h="4506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Периодичность предоставления субсидий банкам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Ежемесячно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95203" y="850606"/>
            <a:ext cx="7490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E74D39"/>
                </a:solidFill>
              </a:rPr>
              <a:t>Ключевые условия Программы субсидирования</a:t>
            </a:r>
            <a:endParaRPr lang="ru-RU" sz="2400" b="1" dirty="0">
              <a:solidFill>
                <a:srgbClr val="E74D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720000" cy="720000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2926A"/>
                  </a:solidFill>
                </a:rPr>
                <a:t>4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" y="6413410"/>
              <a:ext cx="948799" cy="32933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7253" y="191378"/>
            <a:ext cx="99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ПРИОРИТЕТНЫЕ ОТРАСЛИ ПО ПРОГРАММЕ «8,5%»</a:t>
            </a:r>
            <a:endParaRPr lang="ru-RU" sz="2000" b="1" dirty="0" smtClean="0">
              <a:solidFill>
                <a:srgbClr val="E74D39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21407"/>
          <a:stretch/>
        </p:blipFill>
        <p:spPr bwMode="auto">
          <a:xfrm>
            <a:off x="720000" y="877356"/>
            <a:ext cx="9380883" cy="532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3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517998" y="1025733"/>
          <a:ext cx="11262875" cy="4445881"/>
        </p:xfrm>
        <a:graphic>
          <a:graphicData uri="http://schemas.openxmlformats.org/drawingml/2006/table">
            <a:tbl>
              <a:tblPr/>
              <a:tblGrid>
                <a:gridCol w="1676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994">
                  <a:extLst>
                    <a:ext uri="{9D8B030D-6E8A-4147-A177-3AD203B41FA5}">
                      <a16:colId xmlns:a16="http://schemas.microsoft.com/office/drawing/2014/main" xmlns="" val="428946457"/>
                    </a:ext>
                  </a:extLst>
                </a:gridCol>
                <a:gridCol w="844930">
                  <a:extLst>
                    <a:ext uri="{9D8B030D-6E8A-4147-A177-3AD203B41FA5}">
                      <a16:colId xmlns:a16="http://schemas.microsoft.com/office/drawing/2014/main" xmlns="" val="2512383012"/>
                    </a:ext>
                  </a:extLst>
                </a:gridCol>
                <a:gridCol w="1025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53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9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780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379467">
                <a:tc>
                  <a:txBody>
                    <a:bodyPr/>
                    <a:lstStyle/>
                    <a:p>
                      <a:pPr algn="ctr" fontAlgn="b"/>
                      <a:endParaRPr lang="ru-RU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Производство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3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Сельхозкооперация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Поставщики крупнейших заказчиков</a:t>
                      </a:r>
                    </a:p>
                  </a:txBody>
                  <a:tcPr marL="5272" marR="5272" marT="43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СПОРТ И</a:t>
                      </a:r>
                    </a:p>
                    <a:p>
                      <a:pPr algn="ctr"/>
                      <a:r>
                        <a:rPr lang="ru-RU" sz="11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ТУРИЗМ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Моногорода и ТОСЭР</a:t>
                      </a:r>
                      <a:r>
                        <a:rPr lang="ru-RU" sz="10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484"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Высоко-технологичное и инновационн. производство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Приоритетное производство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3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Создание</a:t>
                      </a:r>
                      <a:r>
                        <a:rPr lang="ru-RU" sz="1000" b="0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Высоко-технологичная и инновационная продукция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Прочая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продукция</a:t>
                      </a:r>
                    </a:p>
                  </a:txBody>
                  <a:tcPr marL="5272" marR="5272" marT="432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Ставка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годовых -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российского оборудования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% годовых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иностранного оборудования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финансирования</a:t>
                      </a:r>
                      <a:r>
                        <a:rPr lang="ru-RU" sz="1100" b="1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3-10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5-100 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5-200 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млн. руб.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240">
                <a:tc>
                  <a:txBody>
                    <a:bodyPr/>
                    <a:lstStyle/>
                    <a:p>
                      <a:pPr marL="0" algn="l" defTabSz="1093324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Срок лизинга</a:t>
                      </a:r>
                    </a:p>
                  </a:txBody>
                  <a:tcPr marL="5272" marR="5272" marT="4324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13-60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13-60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13-84 мес.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Минимальный аванс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10%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 15%</a:t>
                      </a:r>
                    </a:p>
                  </a:txBody>
                  <a:tcPr marL="8232" marR="8232" marT="6752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" name="Group 1007"/>
          <p:cNvGrpSpPr/>
          <p:nvPr/>
        </p:nvGrpSpPr>
        <p:grpSpPr>
          <a:xfrm>
            <a:off x="3167076" y="1139812"/>
            <a:ext cx="779489" cy="899674"/>
            <a:chOff x="0" y="0"/>
            <a:chExt cx="1044575" cy="1123950"/>
          </a:xfrm>
          <a:noFill/>
        </p:grpSpPr>
        <p:sp>
          <p:nvSpPr>
            <p:cNvPr id="19" name="Freeform 1183"/>
            <p:cNvSpPr>
              <a:spLocks/>
            </p:cNvSpPr>
            <p:nvPr/>
          </p:nvSpPr>
          <p:spPr bwMode="auto">
            <a:xfrm>
              <a:off x="207962" y="346075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0" name="Freeform 1184"/>
            <p:cNvSpPr>
              <a:spLocks/>
            </p:cNvSpPr>
            <p:nvPr/>
          </p:nvSpPr>
          <p:spPr bwMode="auto">
            <a:xfrm>
              <a:off x="0" y="1085850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1" name="Freeform 1185"/>
            <p:cNvSpPr>
              <a:spLocks/>
            </p:cNvSpPr>
            <p:nvPr/>
          </p:nvSpPr>
          <p:spPr bwMode="auto">
            <a:xfrm>
              <a:off x="284162" y="0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2" name="Freeform 1186"/>
            <p:cNvSpPr>
              <a:spLocks/>
            </p:cNvSpPr>
            <p:nvPr/>
          </p:nvSpPr>
          <p:spPr bwMode="auto">
            <a:xfrm>
              <a:off x="71437" y="798513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3" name="Freeform 1187"/>
            <p:cNvSpPr>
              <a:spLocks/>
            </p:cNvSpPr>
            <p:nvPr/>
          </p:nvSpPr>
          <p:spPr bwMode="auto">
            <a:xfrm>
              <a:off x="227012" y="401638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4" name="Freeform 1188"/>
            <p:cNvSpPr>
              <a:spLocks/>
            </p:cNvSpPr>
            <p:nvPr/>
          </p:nvSpPr>
          <p:spPr bwMode="auto">
            <a:xfrm>
              <a:off x="382587" y="676275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25" name="Freeform 1189"/>
            <p:cNvSpPr>
              <a:spLocks/>
            </p:cNvSpPr>
            <p:nvPr/>
          </p:nvSpPr>
          <p:spPr bwMode="auto">
            <a:xfrm>
              <a:off x="407987" y="842963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12807" tIns="56403" rIns="112807" bIns="56403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53509"/>
              <a:endParaRPr lang="en-US" sz="2300" dirty="0">
                <a:solidFill>
                  <a:prstClr val="black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26" name="Freeform 68"/>
          <p:cNvSpPr>
            <a:spLocks noChangeAspect="1"/>
          </p:cNvSpPr>
          <p:nvPr/>
        </p:nvSpPr>
        <p:spPr bwMode="auto">
          <a:xfrm>
            <a:off x="5230681" y="1202976"/>
            <a:ext cx="631803" cy="82160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4" y="75"/>
              </a:cxn>
              <a:cxn ang="0">
                <a:pos x="4" y="75"/>
              </a:cxn>
              <a:cxn ang="0">
                <a:pos x="37" y="108"/>
              </a:cxn>
              <a:cxn ang="0">
                <a:pos x="37" y="91"/>
              </a:cxn>
              <a:cxn ang="0">
                <a:pos x="12" y="70"/>
              </a:cxn>
              <a:cxn ang="0">
                <a:pos x="27" y="78"/>
              </a:cxn>
              <a:cxn ang="0">
                <a:pos x="37" y="87"/>
              </a:cxn>
              <a:cxn ang="0">
                <a:pos x="37" y="70"/>
              </a:cxn>
              <a:cxn ang="0">
                <a:pos x="18" y="54"/>
              </a:cxn>
              <a:cxn ang="0">
                <a:pos x="30" y="60"/>
              </a:cxn>
              <a:cxn ang="0">
                <a:pos x="37" y="66"/>
              </a:cxn>
              <a:cxn ang="0">
                <a:pos x="37" y="48"/>
              </a:cxn>
              <a:cxn ang="0">
                <a:pos x="26" y="38"/>
              </a:cxn>
              <a:cxn ang="0">
                <a:pos x="33" y="41"/>
              </a:cxn>
              <a:cxn ang="0">
                <a:pos x="37" y="45"/>
              </a:cxn>
              <a:cxn ang="0">
                <a:pos x="37" y="24"/>
              </a:cxn>
              <a:cxn ang="0">
                <a:pos x="39" y="24"/>
              </a:cxn>
              <a:cxn ang="0">
                <a:pos x="39" y="44"/>
              </a:cxn>
              <a:cxn ang="0">
                <a:pos x="43" y="41"/>
              </a:cxn>
              <a:cxn ang="0">
                <a:pos x="50" y="38"/>
              </a:cxn>
              <a:cxn ang="0">
                <a:pos x="39" y="47"/>
              </a:cxn>
              <a:cxn ang="0">
                <a:pos x="39" y="65"/>
              </a:cxn>
              <a:cxn ang="0">
                <a:pos x="46" y="60"/>
              </a:cxn>
              <a:cxn ang="0">
                <a:pos x="57" y="54"/>
              </a:cxn>
              <a:cxn ang="0">
                <a:pos x="39" y="69"/>
              </a:cxn>
              <a:cxn ang="0">
                <a:pos x="39" y="87"/>
              </a:cxn>
              <a:cxn ang="0">
                <a:pos x="49" y="78"/>
              </a:cxn>
              <a:cxn ang="0">
                <a:pos x="64" y="70"/>
              </a:cxn>
              <a:cxn ang="0">
                <a:pos x="39" y="91"/>
              </a:cxn>
              <a:cxn ang="0">
                <a:pos x="39" y="106"/>
              </a:cxn>
              <a:cxn ang="0">
                <a:pos x="39" y="106"/>
              </a:cxn>
              <a:cxn ang="0">
                <a:pos x="39" y="118"/>
              </a:cxn>
              <a:cxn ang="0">
                <a:pos x="45" y="118"/>
              </a:cxn>
              <a:cxn ang="0">
                <a:pos x="45" y="107"/>
              </a:cxn>
              <a:cxn ang="0">
                <a:pos x="72" y="74"/>
              </a:cxn>
              <a:cxn ang="0">
                <a:pos x="72" y="74"/>
              </a:cxn>
              <a:cxn ang="0">
                <a:pos x="38" y="0"/>
              </a:cxn>
            </a:cxnLst>
            <a:rect l="0" t="0" r="r" b="b"/>
            <a:pathLst>
              <a:path w="74" h="118">
                <a:moveTo>
                  <a:pt x="38" y="0"/>
                </a:moveTo>
                <a:cubicBezTo>
                  <a:pt x="38" y="0"/>
                  <a:pt x="0" y="5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93"/>
                  <a:pt x="19" y="108"/>
                  <a:pt x="37" y="108"/>
                </a:cubicBezTo>
                <a:cubicBezTo>
                  <a:pt x="37" y="91"/>
                  <a:pt x="37" y="91"/>
                  <a:pt x="37" y="91"/>
                </a:cubicBezTo>
                <a:cubicBezTo>
                  <a:pt x="12" y="70"/>
                  <a:pt x="12" y="70"/>
                  <a:pt x="12" y="70"/>
                </a:cubicBezTo>
                <a:cubicBezTo>
                  <a:pt x="12" y="70"/>
                  <a:pt x="25" y="76"/>
                  <a:pt x="27" y="78"/>
                </a:cubicBezTo>
                <a:cubicBezTo>
                  <a:pt x="29" y="80"/>
                  <a:pt x="34" y="85"/>
                  <a:pt x="37" y="87"/>
                </a:cubicBezTo>
                <a:cubicBezTo>
                  <a:pt x="37" y="70"/>
                  <a:pt x="37" y="70"/>
                  <a:pt x="37" y="70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26" y="58"/>
                  <a:pt x="30" y="60"/>
                </a:cubicBezTo>
                <a:cubicBezTo>
                  <a:pt x="32" y="61"/>
                  <a:pt x="35" y="64"/>
                  <a:pt x="37" y="66"/>
                </a:cubicBezTo>
                <a:cubicBezTo>
                  <a:pt x="37" y="48"/>
                  <a:pt x="37" y="48"/>
                  <a:pt x="37" y="4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32" y="41"/>
                  <a:pt x="33" y="41"/>
                </a:cubicBezTo>
                <a:cubicBezTo>
                  <a:pt x="34" y="42"/>
                  <a:pt x="36" y="44"/>
                  <a:pt x="37" y="45"/>
                </a:cubicBezTo>
                <a:cubicBezTo>
                  <a:pt x="37" y="24"/>
                  <a:pt x="37" y="24"/>
                  <a:pt x="3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44"/>
                  <a:pt x="39" y="44"/>
                  <a:pt x="39" y="44"/>
                </a:cubicBezTo>
                <a:cubicBezTo>
                  <a:pt x="40" y="43"/>
                  <a:pt x="42" y="42"/>
                  <a:pt x="43" y="41"/>
                </a:cubicBezTo>
                <a:cubicBezTo>
                  <a:pt x="44" y="41"/>
                  <a:pt x="50" y="38"/>
                  <a:pt x="50" y="38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65"/>
                  <a:pt x="39" y="65"/>
                  <a:pt x="39" y="65"/>
                </a:cubicBezTo>
                <a:cubicBezTo>
                  <a:pt x="41" y="64"/>
                  <a:pt x="44" y="61"/>
                  <a:pt x="46" y="60"/>
                </a:cubicBezTo>
                <a:cubicBezTo>
                  <a:pt x="50" y="58"/>
                  <a:pt x="57" y="54"/>
                  <a:pt x="57" y="54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87"/>
                  <a:pt x="39" y="87"/>
                  <a:pt x="39" y="87"/>
                </a:cubicBezTo>
                <a:cubicBezTo>
                  <a:pt x="42" y="85"/>
                  <a:pt x="47" y="80"/>
                  <a:pt x="49" y="78"/>
                </a:cubicBezTo>
                <a:cubicBezTo>
                  <a:pt x="51" y="76"/>
                  <a:pt x="64" y="70"/>
                  <a:pt x="64" y="70"/>
                </a:cubicBezTo>
                <a:cubicBezTo>
                  <a:pt x="39" y="91"/>
                  <a:pt x="39" y="91"/>
                  <a:pt x="39" y="91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61" y="104"/>
                  <a:pt x="72" y="90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4" y="51"/>
                  <a:pt x="38" y="0"/>
                  <a:pt x="38" y="0"/>
                </a:cubicBezTo>
                <a:close/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000000"/>
              </a:solidFill>
              <a:latin typeface="Calibri" panose="020F0502020204030204"/>
              <a:cs typeface="Arial" pitchFamily="34" charset="0"/>
            </a:endParaRPr>
          </a:p>
        </p:txBody>
      </p:sp>
      <p:sp>
        <p:nvSpPr>
          <p:cNvPr id="27" name="Freeform 34"/>
          <p:cNvSpPr>
            <a:spLocks noChangeAspect="1" noEditPoints="1"/>
          </p:cNvSpPr>
          <p:nvPr/>
        </p:nvSpPr>
        <p:spPr bwMode="auto">
          <a:xfrm>
            <a:off x="7245604" y="1388657"/>
            <a:ext cx="1062755" cy="524059"/>
          </a:xfrm>
          <a:custGeom>
            <a:avLst/>
            <a:gdLst/>
            <a:ahLst/>
            <a:cxnLst>
              <a:cxn ang="0">
                <a:pos x="22" y="53"/>
              </a:cxn>
              <a:cxn ang="0">
                <a:pos x="33" y="42"/>
              </a:cxn>
              <a:cxn ang="0">
                <a:pos x="44" y="53"/>
              </a:cxn>
              <a:cxn ang="0">
                <a:pos x="33" y="64"/>
              </a:cxn>
              <a:cxn ang="0">
                <a:pos x="22" y="53"/>
              </a:cxn>
              <a:cxn ang="0">
                <a:pos x="87" y="53"/>
              </a:cxn>
              <a:cxn ang="0">
                <a:pos x="97" y="42"/>
              </a:cxn>
              <a:cxn ang="0">
                <a:pos x="108" y="53"/>
              </a:cxn>
              <a:cxn ang="0">
                <a:pos x="97" y="64"/>
              </a:cxn>
              <a:cxn ang="0">
                <a:pos x="87" y="53"/>
              </a:cxn>
              <a:cxn ang="0">
                <a:pos x="115" y="26"/>
              </a:cxn>
              <a:cxn ang="0">
                <a:pos x="113" y="25"/>
              </a:cxn>
              <a:cxn ang="0">
                <a:pos x="109" y="20"/>
              </a:cxn>
              <a:cxn ang="0">
                <a:pos x="104" y="3"/>
              </a:cxn>
              <a:cxn ang="0">
                <a:pos x="100" y="0"/>
              </a:cxn>
              <a:cxn ang="0">
                <a:pos x="5" y="0"/>
              </a:cxn>
              <a:cxn ang="0">
                <a:pos x="2" y="3"/>
              </a:cxn>
              <a:cxn ang="0">
                <a:pos x="2" y="48"/>
              </a:cxn>
              <a:cxn ang="0">
                <a:pos x="0" y="48"/>
              </a:cxn>
              <a:cxn ang="0">
                <a:pos x="0" y="53"/>
              </a:cxn>
              <a:cxn ang="0">
                <a:pos x="16" y="53"/>
              </a:cxn>
              <a:cxn ang="0">
                <a:pos x="19" y="50"/>
              </a:cxn>
              <a:cxn ang="0">
                <a:pos x="33" y="39"/>
              </a:cxn>
              <a:cxn ang="0">
                <a:pos x="47" y="50"/>
              </a:cxn>
              <a:cxn ang="0">
                <a:pos x="50" y="53"/>
              </a:cxn>
              <a:cxn ang="0">
                <a:pos x="80" y="53"/>
              </a:cxn>
              <a:cxn ang="0">
                <a:pos x="83" y="50"/>
              </a:cxn>
              <a:cxn ang="0">
                <a:pos x="97" y="39"/>
              </a:cxn>
              <a:cxn ang="0">
                <a:pos x="111" y="50"/>
              </a:cxn>
              <a:cxn ang="0">
                <a:pos x="114" y="53"/>
              </a:cxn>
              <a:cxn ang="0">
                <a:pos x="118" y="50"/>
              </a:cxn>
              <a:cxn ang="0">
                <a:pos x="118" y="31"/>
              </a:cxn>
              <a:cxn ang="0">
                <a:pos x="115" y="26"/>
              </a:cxn>
              <a:cxn ang="0">
                <a:pos x="89" y="33"/>
              </a:cxn>
              <a:cxn ang="0">
                <a:pos x="88" y="37"/>
              </a:cxn>
              <a:cxn ang="0">
                <a:pos x="80" y="47"/>
              </a:cxn>
              <a:cxn ang="0">
                <a:pos x="77" y="49"/>
              </a:cxn>
              <a:cxn ang="0">
                <a:pos x="74" y="49"/>
              </a:cxn>
              <a:cxn ang="0">
                <a:pos x="71" y="46"/>
              </a:cxn>
              <a:cxn ang="0">
                <a:pos x="71" y="10"/>
              </a:cxn>
              <a:cxn ang="0">
                <a:pos x="74" y="7"/>
              </a:cxn>
              <a:cxn ang="0">
                <a:pos x="86" y="7"/>
              </a:cxn>
              <a:cxn ang="0">
                <a:pos x="89" y="10"/>
              </a:cxn>
              <a:cxn ang="0">
                <a:pos x="89" y="33"/>
              </a:cxn>
              <a:cxn ang="0">
                <a:pos x="102" y="23"/>
              </a:cxn>
              <a:cxn ang="0">
                <a:pos x="96" y="23"/>
              </a:cxn>
              <a:cxn ang="0">
                <a:pos x="93" y="20"/>
              </a:cxn>
              <a:cxn ang="0">
                <a:pos x="93" y="10"/>
              </a:cxn>
              <a:cxn ang="0">
                <a:pos x="96" y="7"/>
              </a:cxn>
              <a:cxn ang="0">
                <a:pos x="98" y="7"/>
              </a:cxn>
              <a:cxn ang="0">
                <a:pos x="102" y="10"/>
              </a:cxn>
              <a:cxn ang="0">
                <a:pos x="104" y="20"/>
              </a:cxn>
              <a:cxn ang="0">
                <a:pos x="102" y="23"/>
              </a:cxn>
            </a:cxnLst>
            <a:rect l="0" t="0" r="r" b="b"/>
            <a:pathLst>
              <a:path w="118" h="64">
                <a:moveTo>
                  <a:pt x="22" y="53"/>
                </a:moveTo>
                <a:cubicBezTo>
                  <a:pt x="22" y="47"/>
                  <a:pt x="27" y="42"/>
                  <a:pt x="33" y="42"/>
                </a:cubicBezTo>
                <a:cubicBezTo>
                  <a:pt x="39" y="42"/>
                  <a:pt x="44" y="47"/>
                  <a:pt x="44" y="53"/>
                </a:cubicBezTo>
                <a:cubicBezTo>
                  <a:pt x="44" y="59"/>
                  <a:pt x="39" y="64"/>
                  <a:pt x="33" y="64"/>
                </a:cubicBezTo>
                <a:cubicBezTo>
                  <a:pt x="27" y="64"/>
                  <a:pt x="22" y="59"/>
                  <a:pt x="22" y="53"/>
                </a:cubicBezTo>
                <a:close/>
                <a:moveTo>
                  <a:pt x="87" y="53"/>
                </a:moveTo>
                <a:cubicBezTo>
                  <a:pt x="87" y="47"/>
                  <a:pt x="91" y="42"/>
                  <a:pt x="97" y="42"/>
                </a:cubicBezTo>
                <a:cubicBezTo>
                  <a:pt x="103" y="42"/>
                  <a:pt x="108" y="47"/>
                  <a:pt x="108" y="53"/>
                </a:cubicBezTo>
                <a:cubicBezTo>
                  <a:pt x="108" y="59"/>
                  <a:pt x="103" y="64"/>
                  <a:pt x="97" y="64"/>
                </a:cubicBezTo>
                <a:cubicBezTo>
                  <a:pt x="91" y="64"/>
                  <a:pt x="87" y="59"/>
                  <a:pt x="87" y="53"/>
                </a:cubicBezTo>
                <a:close/>
                <a:moveTo>
                  <a:pt x="115" y="26"/>
                </a:moveTo>
                <a:cubicBezTo>
                  <a:pt x="113" y="25"/>
                  <a:pt x="113" y="25"/>
                  <a:pt x="113" y="25"/>
                </a:cubicBezTo>
                <a:cubicBezTo>
                  <a:pt x="111" y="24"/>
                  <a:pt x="110" y="22"/>
                  <a:pt x="109" y="20"/>
                </a:cubicBezTo>
                <a:cubicBezTo>
                  <a:pt x="104" y="3"/>
                  <a:pt x="104" y="3"/>
                  <a:pt x="104" y="3"/>
                </a:cubicBezTo>
                <a:cubicBezTo>
                  <a:pt x="104" y="2"/>
                  <a:pt x="102" y="0"/>
                  <a:pt x="100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2"/>
                  <a:pt x="2" y="3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3"/>
                  <a:pt x="19" y="52"/>
                  <a:pt x="19" y="50"/>
                </a:cubicBezTo>
                <a:cubicBezTo>
                  <a:pt x="20" y="44"/>
                  <a:pt x="26" y="39"/>
                  <a:pt x="33" y="39"/>
                </a:cubicBezTo>
                <a:cubicBezTo>
                  <a:pt x="40" y="39"/>
                  <a:pt x="45" y="44"/>
                  <a:pt x="47" y="50"/>
                </a:cubicBezTo>
                <a:cubicBezTo>
                  <a:pt x="47" y="52"/>
                  <a:pt x="48" y="53"/>
                  <a:pt x="5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3"/>
                  <a:pt x="83" y="52"/>
                  <a:pt x="83" y="50"/>
                </a:cubicBezTo>
                <a:cubicBezTo>
                  <a:pt x="85" y="44"/>
                  <a:pt x="90" y="39"/>
                  <a:pt x="97" y="39"/>
                </a:cubicBezTo>
                <a:cubicBezTo>
                  <a:pt x="104" y="39"/>
                  <a:pt x="110" y="44"/>
                  <a:pt x="111" y="50"/>
                </a:cubicBezTo>
                <a:cubicBezTo>
                  <a:pt x="111" y="52"/>
                  <a:pt x="112" y="53"/>
                  <a:pt x="114" y="53"/>
                </a:cubicBezTo>
                <a:cubicBezTo>
                  <a:pt x="116" y="53"/>
                  <a:pt x="118" y="51"/>
                  <a:pt x="118" y="50"/>
                </a:cubicBezTo>
                <a:cubicBezTo>
                  <a:pt x="118" y="31"/>
                  <a:pt x="118" y="31"/>
                  <a:pt x="118" y="31"/>
                </a:cubicBezTo>
                <a:cubicBezTo>
                  <a:pt x="118" y="29"/>
                  <a:pt x="116" y="27"/>
                  <a:pt x="115" y="26"/>
                </a:cubicBezTo>
                <a:close/>
                <a:moveTo>
                  <a:pt x="89" y="33"/>
                </a:moveTo>
                <a:cubicBezTo>
                  <a:pt x="89" y="35"/>
                  <a:pt x="88" y="36"/>
                  <a:pt x="88" y="37"/>
                </a:cubicBezTo>
                <a:cubicBezTo>
                  <a:pt x="84" y="39"/>
                  <a:pt x="81" y="43"/>
                  <a:pt x="80" y="47"/>
                </a:cubicBezTo>
                <a:cubicBezTo>
                  <a:pt x="79" y="49"/>
                  <a:pt x="79" y="49"/>
                  <a:pt x="77" y="49"/>
                </a:cubicBezTo>
                <a:cubicBezTo>
                  <a:pt x="76" y="49"/>
                  <a:pt x="74" y="49"/>
                  <a:pt x="74" y="49"/>
                </a:cubicBezTo>
                <a:cubicBezTo>
                  <a:pt x="73" y="49"/>
                  <a:pt x="71" y="48"/>
                  <a:pt x="71" y="46"/>
                </a:cubicBezTo>
                <a:cubicBezTo>
                  <a:pt x="71" y="10"/>
                  <a:pt x="71" y="10"/>
                  <a:pt x="71" y="10"/>
                </a:cubicBezTo>
                <a:cubicBezTo>
                  <a:pt x="71" y="8"/>
                  <a:pt x="73" y="7"/>
                  <a:pt x="74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0"/>
                  <a:pt x="89" y="31"/>
                  <a:pt x="89" y="33"/>
                </a:cubicBezTo>
                <a:close/>
                <a:moveTo>
                  <a:pt x="102" y="23"/>
                </a:moveTo>
                <a:cubicBezTo>
                  <a:pt x="96" y="23"/>
                  <a:pt x="96" y="23"/>
                  <a:pt x="96" y="23"/>
                </a:cubicBezTo>
                <a:cubicBezTo>
                  <a:pt x="95" y="23"/>
                  <a:pt x="93" y="21"/>
                  <a:pt x="93" y="20"/>
                </a:cubicBezTo>
                <a:cubicBezTo>
                  <a:pt x="93" y="10"/>
                  <a:pt x="93" y="10"/>
                  <a:pt x="93" y="10"/>
                </a:cubicBezTo>
                <a:cubicBezTo>
                  <a:pt x="93" y="8"/>
                  <a:pt x="95" y="7"/>
                  <a:pt x="96" y="7"/>
                </a:cubicBezTo>
                <a:cubicBezTo>
                  <a:pt x="98" y="7"/>
                  <a:pt x="98" y="7"/>
                  <a:pt x="98" y="7"/>
                </a:cubicBezTo>
                <a:cubicBezTo>
                  <a:pt x="99" y="7"/>
                  <a:pt x="101" y="8"/>
                  <a:pt x="102" y="10"/>
                </a:cubicBezTo>
                <a:cubicBezTo>
                  <a:pt x="104" y="20"/>
                  <a:pt x="104" y="20"/>
                  <a:pt x="104" y="20"/>
                </a:cubicBezTo>
                <a:cubicBezTo>
                  <a:pt x="105" y="21"/>
                  <a:pt x="104" y="23"/>
                  <a:pt x="102" y="2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square" lIns="111517" tIns="55759" rIns="111517" bIns="55759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115179"/>
            <a:endParaRPr lang="en-GB" sz="2300" dirty="0">
              <a:solidFill>
                <a:srgbClr val="000000"/>
              </a:solidFill>
              <a:latin typeface="Calibri" panose="020F0502020204030204"/>
              <a:cs typeface="Arial" pitchFamily="34" charset="0"/>
            </a:endParaRPr>
          </a:p>
        </p:txBody>
      </p:sp>
      <p:grpSp>
        <p:nvGrpSpPr>
          <p:cNvPr id="5" name="Группа 5"/>
          <p:cNvGrpSpPr/>
          <p:nvPr/>
        </p:nvGrpSpPr>
        <p:grpSpPr>
          <a:xfrm>
            <a:off x="10775540" y="1894222"/>
            <a:ext cx="849355" cy="713400"/>
            <a:chOff x="8061015" y="2405804"/>
            <a:chExt cx="696674" cy="713400"/>
          </a:xfrm>
        </p:grpSpPr>
        <p:sp>
          <p:nvSpPr>
            <p:cNvPr id="180" name="Freeform 68"/>
            <p:cNvSpPr>
              <a:spLocks noChangeAspect="1" noEditPoints="1"/>
            </p:cNvSpPr>
            <p:nvPr/>
          </p:nvSpPr>
          <p:spPr bwMode="auto">
            <a:xfrm>
              <a:off x="8061015" y="2531919"/>
              <a:ext cx="373376" cy="587285"/>
            </a:xfrm>
            <a:custGeom>
              <a:avLst/>
              <a:gdLst/>
              <a:ahLst/>
              <a:cxnLst>
                <a:cxn ang="0">
                  <a:pos x="396" y="294"/>
                </a:cxn>
                <a:cxn ang="0">
                  <a:pos x="411" y="265"/>
                </a:cxn>
                <a:cxn ang="0">
                  <a:pos x="281" y="22"/>
                </a:cxn>
                <a:cxn ang="0">
                  <a:pos x="295" y="0"/>
                </a:cxn>
                <a:cxn ang="0">
                  <a:pos x="14" y="22"/>
                </a:cxn>
                <a:cxn ang="0">
                  <a:pos x="29" y="545"/>
                </a:cxn>
                <a:cxn ang="0">
                  <a:pos x="0" y="588"/>
                </a:cxn>
                <a:cxn ang="0">
                  <a:pos x="425" y="545"/>
                </a:cxn>
                <a:cxn ang="0">
                  <a:pos x="137" y="523"/>
                </a:cxn>
                <a:cxn ang="0">
                  <a:pos x="79" y="445"/>
                </a:cxn>
                <a:cxn ang="0">
                  <a:pos x="137" y="523"/>
                </a:cxn>
                <a:cxn ang="0">
                  <a:pos x="79" y="394"/>
                </a:cxn>
                <a:cxn ang="0">
                  <a:pos x="137" y="323"/>
                </a:cxn>
                <a:cxn ang="0">
                  <a:pos x="137" y="272"/>
                </a:cxn>
                <a:cxn ang="0">
                  <a:pos x="79" y="194"/>
                </a:cxn>
                <a:cxn ang="0">
                  <a:pos x="137" y="272"/>
                </a:cxn>
                <a:cxn ang="0">
                  <a:pos x="79" y="143"/>
                </a:cxn>
                <a:cxn ang="0">
                  <a:pos x="137" y="72"/>
                </a:cxn>
                <a:cxn ang="0">
                  <a:pos x="231" y="545"/>
                </a:cxn>
                <a:cxn ang="0">
                  <a:pos x="173" y="445"/>
                </a:cxn>
                <a:cxn ang="0">
                  <a:pos x="231" y="545"/>
                </a:cxn>
                <a:cxn ang="0">
                  <a:pos x="173" y="394"/>
                </a:cxn>
                <a:cxn ang="0">
                  <a:pos x="231" y="323"/>
                </a:cxn>
                <a:cxn ang="0">
                  <a:pos x="231" y="272"/>
                </a:cxn>
                <a:cxn ang="0">
                  <a:pos x="173" y="194"/>
                </a:cxn>
                <a:cxn ang="0">
                  <a:pos x="231" y="272"/>
                </a:cxn>
                <a:cxn ang="0">
                  <a:pos x="173" y="143"/>
                </a:cxn>
                <a:cxn ang="0">
                  <a:pos x="231" y="72"/>
                </a:cxn>
                <a:cxn ang="0">
                  <a:pos x="360" y="523"/>
                </a:cxn>
                <a:cxn ang="0">
                  <a:pos x="310" y="445"/>
                </a:cxn>
                <a:cxn ang="0">
                  <a:pos x="360" y="523"/>
                </a:cxn>
                <a:cxn ang="0">
                  <a:pos x="310" y="394"/>
                </a:cxn>
                <a:cxn ang="0">
                  <a:pos x="360" y="323"/>
                </a:cxn>
              </a:cxnLst>
              <a:rect l="0" t="0" r="r" b="b"/>
              <a:pathLst>
                <a:path w="425" h="588">
                  <a:moveTo>
                    <a:pt x="396" y="545"/>
                  </a:moveTo>
                  <a:lnTo>
                    <a:pt x="396" y="294"/>
                  </a:lnTo>
                  <a:lnTo>
                    <a:pt x="411" y="294"/>
                  </a:lnTo>
                  <a:lnTo>
                    <a:pt x="411" y="265"/>
                  </a:lnTo>
                  <a:lnTo>
                    <a:pt x="281" y="265"/>
                  </a:lnTo>
                  <a:lnTo>
                    <a:pt x="281" y="22"/>
                  </a:lnTo>
                  <a:lnTo>
                    <a:pt x="295" y="22"/>
                  </a:lnTo>
                  <a:lnTo>
                    <a:pt x="295" y="0"/>
                  </a:lnTo>
                  <a:lnTo>
                    <a:pt x="14" y="0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545"/>
                  </a:lnTo>
                  <a:lnTo>
                    <a:pt x="0" y="545"/>
                  </a:lnTo>
                  <a:lnTo>
                    <a:pt x="0" y="588"/>
                  </a:lnTo>
                  <a:lnTo>
                    <a:pt x="425" y="588"/>
                  </a:lnTo>
                  <a:lnTo>
                    <a:pt x="425" y="545"/>
                  </a:lnTo>
                  <a:lnTo>
                    <a:pt x="396" y="545"/>
                  </a:lnTo>
                  <a:close/>
                  <a:moveTo>
                    <a:pt x="137" y="523"/>
                  </a:moveTo>
                  <a:lnTo>
                    <a:pt x="79" y="523"/>
                  </a:lnTo>
                  <a:lnTo>
                    <a:pt x="79" y="445"/>
                  </a:lnTo>
                  <a:lnTo>
                    <a:pt x="137" y="445"/>
                  </a:lnTo>
                  <a:lnTo>
                    <a:pt x="137" y="523"/>
                  </a:lnTo>
                  <a:close/>
                  <a:moveTo>
                    <a:pt x="137" y="394"/>
                  </a:moveTo>
                  <a:lnTo>
                    <a:pt x="79" y="394"/>
                  </a:lnTo>
                  <a:lnTo>
                    <a:pt x="79" y="323"/>
                  </a:lnTo>
                  <a:lnTo>
                    <a:pt x="137" y="323"/>
                  </a:lnTo>
                  <a:lnTo>
                    <a:pt x="137" y="394"/>
                  </a:lnTo>
                  <a:close/>
                  <a:moveTo>
                    <a:pt x="137" y="272"/>
                  </a:moveTo>
                  <a:lnTo>
                    <a:pt x="79" y="272"/>
                  </a:lnTo>
                  <a:lnTo>
                    <a:pt x="79" y="194"/>
                  </a:lnTo>
                  <a:lnTo>
                    <a:pt x="137" y="194"/>
                  </a:lnTo>
                  <a:lnTo>
                    <a:pt x="137" y="272"/>
                  </a:lnTo>
                  <a:close/>
                  <a:moveTo>
                    <a:pt x="137" y="143"/>
                  </a:moveTo>
                  <a:lnTo>
                    <a:pt x="79" y="143"/>
                  </a:lnTo>
                  <a:lnTo>
                    <a:pt x="79" y="72"/>
                  </a:lnTo>
                  <a:lnTo>
                    <a:pt x="137" y="72"/>
                  </a:lnTo>
                  <a:lnTo>
                    <a:pt x="137" y="143"/>
                  </a:lnTo>
                  <a:close/>
                  <a:moveTo>
                    <a:pt x="231" y="545"/>
                  </a:moveTo>
                  <a:lnTo>
                    <a:pt x="173" y="545"/>
                  </a:lnTo>
                  <a:lnTo>
                    <a:pt x="173" y="445"/>
                  </a:lnTo>
                  <a:lnTo>
                    <a:pt x="231" y="445"/>
                  </a:lnTo>
                  <a:lnTo>
                    <a:pt x="231" y="545"/>
                  </a:lnTo>
                  <a:close/>
                  <a:moveTo>
                    <a:pt x="231" y="394"/>
                  </a:moveTo>
                  <a:lnTo>
                    <a:pt x="173" y="394"/>
                  </a:lnTo>
                  <a:lnTo>
                    <a:pt x="173" y="323"/>
                  </a:lnTo>
                  <a:lnTo>
                    <a:pt x="231" y="323"/>
                  </a:lnTo>
                  <a:lnTo>
                    <a:pt x="231" y="394"/>
                  </a:lnTo>
                  <a:close/>
                  <a:moveTo>
                    <a:pt x="231" y="272"/>
                  </a:moveTo>
                  <a:lnTo>
                    <a:pt x="173" y="272"/>
                  </a:lnTo>
                  <a:lnTo>
                    <a:pt x="173" y="194"/>
                  </a:lnTo>
                  <a:lnTo>
                    <a:pt x="231" y="194"/>
                  </a:lnTo>
                  <a:lnTo>
                    <a:pt x="231" y="272"/>
                  </a:lnTo>
                  <a:close/>
                  <a:moveTo>
                    <a:pt x="231" y="143"/>
                  </a:moveTo>
                  <a:lnTo>
                    <a:pt x="173" y="143"/>
                  </a:lnTo>
                  <a:lnTo>
                    <a:pt x="173" y="72"/>
                  </a:lnTo>
                  <a:lnTo>
                    <a:pt x="231" y="72"/>
                  </a:lnTo>
                  <a:lnTo>
                    <a:pt x="231" y="143"/>
                  </a:lnTo>
                  <a:close/>
                  <a:moveTo>
                    <a:pt x="360" y="523"/>
                  </a:moveTo>
                  <a:lnTo>
                    <a:pt x="310" y="523"/>
                  </a:lnTo>
                  <a:lnTo>
                    <a:pt x="310" y="445"/>
                  </a:lnTo>
                  <a:lnTo>
                    <a:pt x="360" y="445"/>
                  </a:lnTo>
                  <a:lnTo>
                    <a:pt x="360" y="523"/>
                  </a:lnTo>
                  <a:close/>
                  <a:moveTo>
                    <a:pt x="360" y="394"/>
                  </a:moveTo>
                  <a:lnTo>
                    <a:pt x="310" y="394"/>
                  </a:lnTo>
                  <a:lnTo>
                    <a:pt x="310" y="323"/>
                  </a:lnTo>
                  <a:lnTo>
                    <a:pt x="360" y="323"/>
                  </a:lnTo>
                  <a:lnTo>
                    <a:pt x="360" y="39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endParaRPr>
            </a:p>
          </p:txBody>
        </p:sp>
        <p:sp>
          <p:nvSpPr>
            <p:cNvPr id="181" name="Freeform 72"/>
            <p:cNvSpPr>
              <a:spLocks noChangeAspect="1" noEditPoints="1"/>
            </p:cNvSpPr>
            <p:nvPr/>
          </p:nvSpPr>
          <p:spPr bwMode="auto">
            <a:xfrm>
              <a:off x="8497295" y="2405804"/>
              <a:ext cx="260394" cy="700138"/>
            </a:xfrm>
            <a:custGeom>
              <a:avLst/>
              <a:gdLst/>
              <a:ahLst/>
              <a:cxnLst>
                <a:cxn ang="0">
                  <a:pos x="283" y="50"/>
                </a:cxn>
                <a:cxn ang="0">
                  <a:pos x="196" y="0"/>
                </a:cxn>
                <a:cxn ang="0">
                  <a:pos x="22" y="21"/>
                </a:cxn>
                <a:cxn ang="0">
                  <a:pos x="29" y="694"/>
                </a:cxn>
                <a:cxn ang="0">
                  <a:pos x="305" y="744"/>
                </a:cxn>
                <a:cxn ang="0">
                  <a:pos x="109" y="694"/>
                </a:cxn>
                <a:cxn ang="0">
                  <a:pos x="109" y="651"/>
                </a:cxn>
                <a:cxn ang="0">
                  <a:pos x="65" y="622"/>
                </a:cxn>
                <a:cxn ang="0">
                  <a:pos x="109" y="622"/>
                </a:cxn>
                <a:cxn ang="0">
                  <a:pos x="65" y="508"/>
                </a:cxn>
                <a:cxn ang="0">
                  <a:pos x="109" y="479"/>
                </a:cxn>
                <a:cxn ang="0">
                  <a:pos x="109" y="436"/>
                </a:cxn>
                <a:cxn ang="0">
                  <a:pos x="65" y="408"/>
                </a:cxn>
                <a:cxn ang="0">
                  <a:pos x="109" y="408"/>
                </a:cxn>
                <a:cxn ang="0">
                  <a:pos x="65" y="286"/>
                </a:cxn>
                <a:cxn ang="0">
                  <a:pos x="109" y="265"/>
                </a:cxn>
                <a:cxn ang="0">
                  <a:pos x="109" y="215"/>
                </a:cxn>
                <a:cxn ang="0">
                  <a:pos x="65" y="193"/>
                </a:cxn>
                <a:cxn ang="0">
                  <a:pos x="109" y="193"/>
                </a:cxn>
                <a:cxn ang="0">
                  <a:pos x="65" y="71"/>
                </a:cxn>
                <a:cxn ang="0">
                  <a:pos x="174" y="694"/>
                </a:cxn>
                <a:cxn ang="0">
                  <a:pos x="174" y="651"/>
                </a:cxn>
                <a:cxn ang="0">
                  <a:pos x="131" y="622"/>
                </a:cxn>
                <a:cxn ang="0">
                  <a:pos x="174" y="622"/>
                </a:cxn>
                <a:cxn ang="0">
                  <a:pos x="131" y="508"/>
                </a:cxn>
                <a:cxn ang="0">
                  <a:pos x="174" y="479"/>
                </a:cxn>
                <a:cxn ang="0">
                  <a:pos x="174" y="436"/>
                </a:cxn>
                <a:cxn ang="0">
                  <a:pos x="131" y="408"/>
                </a:cxn>
                <a:cxn ang="0">
                  <a:pos x="174" y="408"/>
                </a:cxn>
                <a:cxn ang="0">
                  <a:pos x="131" y="286"/>
                </a:cxn>
                <a:cxn ang="0">
                  <a:pos x="174" y="265"/>
                </a:cxn>
                <a:cxn ang="0">
                  <a:pos x="174" y="215"/>
                </a:cxn>
                <a:cxn ang="0">
                  <a:pos x="131" y="193"/>
                </a:cxn>
                <a:cxn ang="0">
                  <a:pos x="174" y="193"/>
                </a:cxn>
                <a:cxn ang="0">
                  <a:pos x="131" y="71"/>
                </a:cxn>
                <a:cxn ang="0">
                  <a:pos x="240" y="694"/>
                </a:cxn>
                <a:cxn ang="0">
                  <a:pos x="240" y="651"/>
                </a:cxn>
                <a:cxn ang="0">
                  <a:pos x="196" y="622"/>
                </a:cxn>
                <a:cxn ang="0">
                  <a:pos x="240" y="622"/>
                </a:cxn>
                <a:cxn ang="0">
                  <a:pos x="196" y="508"/>
                </a:cxn>
                <a:cxn ang="0">
                  <a:pos x="240" y="479"/>
                </a:cxn>
                <a:cxn ang="0">
                  <a:pos x="240" y="436"/>
                </a:cxn>
                <a:cxn ang="0">
                  <a:pos x="196" y="408"/>
                </a:cxn>
                <a:cxn ang="0">
                  <a:pos x="240" y="408"/>
                </a:cxn>
                <a:cxn ang="0">
                  <a:pos x="196" y="286"/>
                </a:cxn>
                <a:cxn ang="0">
                  <a:pos x="240" y="265"/>
                </a:cxn>
                <a:cxn ang="0">
                  <a:pos x="240" y="215"/>
                </a:cxn>
                <a:cxn ang="0">
                  <a:pos x="196" y="193"/>
                </a:cxn>
                <a:cxn ang="0">
                  <a:pos x="240" y="193"/>
                </a:cxn>
                <a:cxn ang="0">
                  <a:pos x="196" y="71"/>
                </a:cxn>
              </a:cxnLst>
              <a:rect l="0" t="0" r="r" b="b"/>
              <a:pathLst>
                <a:path w="305" h="744">
                  <a:moveTo>
                    <a:pt x="276" y="694"/>
                  </a:moveTo>
                  <a:lnTo>
                    <a:pt x="276" y="50"/>
                  </a:lnTo>
                  <a:lnTo>
                    <a:pt x="283" y="50"/>
                  </a:lnTo>
                  <a:lnTo>
                    <a:pt x="283" y="21"/>
                  </a:lnTo>
                  <a:lnTo>
                    <a:pt x="196" y="21"/>
                  </a:lnTo>
                  <a:lnTo>
                    <a:pt x="196" y="0"/>
                  </a:lnTo>
                  <a:lnTo>
                    <a:pt x="58" y="0"/>
                  </a:lnTo>
                  <a:lnTo>
                    <a:pt x="58" y="21"/>
                  </a:lnTo>
                  <a:lnTo>
                    <a:pt x="22" y="21"/>
                  </a:lnTo>
                  <a:lnTo>
                    <a:pt x="22" y="50"/>
                  </a:lnTo>
                  <a:lnTo>
                    <a:pt x="29" y="50"/>
                  </a:lnTo>
                  <a:lnTo>
                    <a:pt x="29" y="694"/>
                  </a:lnTo>
                  <a:lnTo>
                    <a:pt x="0" y="694"/>
                  </a:lnTo>
                  <a:lnTo>
                    <a:pt x="0" y="744"/>
                  </a:lnTo>
                  <a:lnTo>
                    <a:pt x="305" y="744"/>
                  </a:lnTo>
                  <a:lnTo>
                    <a:pt x="305" y="694"/>
                  </a:lnTo>
                  <a:lnTo>
                    <a:pt x="276" y="694"/>
                  </a:lnTo>
                  <a:close/>
                  <a:moveTo>
                    <a:pt x="109" y="694"/>
                  </a:moveTo>
                  <a:lnTo>
                    <a:pt x="65" y="694"/>
                  </a:lnTo>
                  <a:lnTo>
                    <a:pt x="65" y="651"/>
                  </a:lnTo>
                  <a:lnTo>
                    <a:pt x="109" y="651"/>
                  </a:lnTo>
                  <a:lnTo>
                    <a:pt x="109" y="694"/>
                  </a:lnTo>
                  <a:close/>
                  <a:moveTo>
                    <a:pt x="109" y="622"/>
                  </a:moveTo>
                  <a:lnTo>
                    <a:pt x="65" y="622"/>
                  </a:lnTo>
                  <a:lnTo>
                    <a:pt x="65" y="579"/>
                  </a:lnTo>
                  <a:lnTo>
                    <a:pt x="109" y="579"/>
                  </a:lnTo>
                  <a:lnTo>
                    <a:pt x="109" y="622"/>
                  </a:lnTo>
                  <a:close/>
                  <a:moveTo>
                    <a:pt x="109" y="551"/>
                  </a:moveTo>
                  <a:lnTo>
                    <a:pt x="65" y="551"/>
                  </a:lnTo>
                  <a:lnTo>
                    <a:pt x="65" y="508"/>
                  </a:lnTo>
                  <a:lnTo>
                    <a:pt x="109" y="508"/>
                  </a:lnTo>
                  <a:lnTo>
                    <a:pt x="109" y="551"/>
                  </a:lnTo>
                  <a:close/>
                  <a:moveTo>
                    <a:pt x="109" y="479"/>
                  </a:moveTo>
                  <a:lnTo>
                    <a:pt x="65" y="479"/>
                  </a:lnTo>
                  <a:lnTo>
                    <a:pt x="65" y="436"/>
                  </a:lnTo>
                  <a:lnTo>
                    <a:pt x="109" y="436"/>
                  </a:lnTo>
                  <a:lnTo>
                    <a:pt x="109" y="479"/>
                  </a:lnTo>
                  <a:close/>
                  <a:moveTo>
                    <a:pt x="109" y="408"/>
                  </a:moveTo>
                  <a:lnTo>
                    <a:pt x="65" y="408"/>
                  </a:lnTo>
                  <a:lnTo>
                    <a:pt x="65" y="358"/>
                  </a:lnTo>
                  <a:lnTo>
                    <a:pt x="109" y="358"/>
                  </a:lnTo>
                  <a:lnTo>
                    <a:pt x="109" y="408"/>
                  </a:lnTo>
                  <a:close/>
                  <a:moveTo>
                    <a:pt x="109" y="336"/>
                  </a:moveTo>
                  <a:lnTo>
                    <a:pt x="65" y="336"/>
                  </a:lnTo>
                  <a:lnTo>
                    <a:pt x="65" y="286"/>
                  </a:lnTo>
                  <a:lnTo>
                    <a:pt x="109" y="286"/>
                  </a:lnTo>
                  <a:lnTo>
                    <a:pt x="109" y="336"/>
                  </a:lnTo>
                  <a:close/>
                  <a:moveTo>
                    <a:pt x="109" y="265"/>
                  </a:moveTo>
                  <a:lnTo>
                    <a:pt x="65" y="265"/>
                  </a:lnTo>
                  <a:lnTo>
                    <a:pt x="65" y="215"/>
                  </a:lnTo>
                  <a:lnTo>
                    <a:pt x="109" y="215"/>
                  </a:lnTo>
                  <a:lnTo>
                    <a:pt x="109" y="265"/>
                  </a:lnTo>
                  <a:close/>
                  <a:moveTo>
                    <a:pt x="109" y="193"/>
                  </a:moveTo>
                  <a:lnTo>
                    <a:pt x="65" y="193"/>
                  </a:lnTo>
                  <a:lnTo>
                    <a:pt x="65" y="143"/>
                  </a:lnTo>
                  <a:lnTo>
                    <a:pt x="109" y="143"/>
                  </a:lnTo>
                  <a:lnTo>
                    <a:pt x="109" y="193"/>
                  </a:lnTo>
                  <a:close/>
                  <a:moveTo>
                    <a:pt x="109" y="122"/>
                  </a:moveTo>
                  <a:lnTo>
                    <a:pt x="65" y="122"/>
                  </a:lnTo>
                  <a:lnTo>
                    <a:pt x="65" y="71"/>
                  </a:lnTo>
                  <a:lnTo>
                    <a:pt x="109" y="71"/>
                  </a:lnTo>
                  <a:lnTo>
                    <a:pt x="109" y="122"/>
                  </a:lnTo>
                  <a:close/>
                  <a:moveTo>
                    <a:pt x="174" y="694"/>
                  </a:moveTo>
                  <a:lnTo>
                    <a:pt x="131" y="694"/>
                  </a:lnTo>
                  <a:lnTo>
                    <a:pt x="131" y="651"/>
                  </a:lnTo>
                  <a:lnTo>
                    <a:pt x="174" y="651"/>
                  </a:lnTo>
                  <a:lnTo>
                    <a:pt x="174" y="694"/>
                  </a:lnTo>
                  <a:close/>
                  <a:moveTo>
                    <a:pt x="174" y="622"/>
                  </a:moveTo>
                  <a:lnTo>
                    <a:pt x="131" y="622"/>
                  </a:lnTo>
                  <a:lnTo>
                    <a:pt x="131" y="579"/>
                  </a:lnTo>
                  <a:lnTo>
                    <a:pt x="174" y="579"/>
                  </a:lnTo>
                  <a:lnTo>
                    <a:pt x="174" y="622"/>
                  </a:lnTo>
                  <a:close/>
                  <a:moveTo>
                    <a:pt x="174" y="551"/>
                  </a:moveTo>
                  <a:lnTo>
                    <a:pt x="131" y="551"/>
                  </a:lnTo>
                  <a:lnTo>
                    <a:pt x="131" y="508"/>
                  </a:lnTo>
                  <a:lnTo>
                    <a:pt x="174" y="508"/>
                  </a:lnTo>
                  <a:lnTo>
                    <a:pt x="174" y="551"/>
                  </a:lnTo>
                  <a:close/>
                  <a:moveTo>
                    <a:pt x="174" y="479"/>
                  </a:moveTo>
                  <a:lnTo>
                    <a:pt x="131" y="479"/>
                  </a:lnTo>
                  <a:lnTo>
                    <a:pt x="131" y="436"/>
                  </a:lnTo>
                  <a:lnTo>
                    <a:pt x="174" y="436"/>
                  </a:lnTo>
                  <a:lnTo>
                    <a:pt x="174" y="479"/>
                  </a:lnTo>
                  <a:close/>
                  <a:moveTo>
                    <a:pt x="174" y="408"/>
                  </a:moveTo>
                  <a:lnTo>
                    <a:pt x="131" y="408"/>
                  </a:lnTo>
                  <a:lnTo>
                    <a:pt x="131" y="358"/>
                  </a:lnTo>
                  <a:lnTo>
                    <a:pt x="174" y="358"/>
                  </a:lnTo>
                  <a:lnTo>
                    <a:pt x="174" y="408"/>
                  </a:lnTo>
                  <a:close/>
                  <a:moveTo>
                    <a:pt x="174" y="336"/>
                  </a:moveTo>
                  <a:lnTo>
                    <a:pt x="131" y="336"/>
                  </a:lnTo>
                  <a:lnTo>
                    <a:pt x="131" y="286"/>
                  </a:lnTo>
                  <a:lnTo>
                    <a:pt x="174" y="286"/>
                  </a:lnTo>
                  <a:lnTo>
                    <a:pt x="174" y="336"/>
                  </a:lnTo>
                  <a:close/>
                  <a:moveTo>
                    <a:pt x="174" y="265"/>
                  </a:moveTo>
                  <a:lnTo>
                    <a:pt x="131" y="265"/>
                  </a:lnTo>
                  <a:lnTo>
                    <a:pt x="131" y="215"/>
                  </a:lnTo>
                  <a:lnTo>
                    <a:pt x="174" y="215"/>
                  </a:lnTo>
                  <a:lnTo>
                    <a:pt x="174" y="265"/>
                  </a:lnTo>
                  <a:close/>
                  <a:moveTo>
                    <a:pt x="174" y="193"/>
                  </a:moveTo>
                  <a:lnTo>
                    <a:pt x="131" y="193"/>
                  </a:lnTo>
                  <a:lnTo>
                    <a:pt x="131" y="143"/>
                  </a:lnTo>
                  <a:lnTo>
                    <a:pt x="174" y="143"/>
                  </a:lnTo>
                  <a:lnTo>
                    <a:pt x="174" y="193"/>
                  </a:lnTo>
                  <a:close/>
                  <a:moveTo>
                    <a:pt x="174" y="122"/>
                  </a:moveTo>
                  <a:lnTo>
                    <a:pt x="131" y="122"/>
                  </a:lnTo>
                  <a:lnTo>
                    <a:pt x="131" y="71"/>
                  </a:lnTo>
                  <a:lnTo>
                    <a:pt x="174" y="71"/>
                  </a:lnTo>
                  <a:lnTo>
                    <a:pt x="174" y="122"/>
                  </a:lnTo>
                  <a:close/>
                  <a:moveTo>
                    <a:pt x="240" y="694"/>
                  </a:moveTo>
                  <a:lnTo>
                    <a:pt x="196" y="694"/>
                  </a:lnTo>
                  <a:lnTo>
                    <a:pt x="196" y="651"/>
                  </a:lnTo>
                  <a:lnTo>
                    <a:pt x="240" y="651"/>
                  </a:lnTo>
                  <a:lnTo>
                    <a:pt x="240" y="694"/>
                  </a:lnTo>
                  <a:close/>
                  <a:moveTo>
                    <a:pt x="240" y="622"/>
                  </a:moveTo>
                  <a:lnTo>
                    <a:pt x="196" y="622"/>
                  </a:lnTo>
                  <a:lnTo>
                    <a:pt x="196" y="579"/>
                  </a:lnTo>
                  <a:lnTo>
                    <a:pt x="240" y="579"/>
                  </a:lnTo>
                  <a:lnTo>
                    <a:pt x="240" y="622"/>
                  </a:lnTo>
                  <a:close/>
                  <a:moveTo>
                    <a:pt x="240" y="551"/>
                  </a:moveTo>
                  <a:lnTo>
                    <a:pt x="196" y="551"/>
                  </a:lnTo>
                  <a:lnTo>
                    <a:pt x="196" y="508"/>
                  </a:lnTo>
                  <a:lnTo>
                    <a:pt x="240" y="508"/>
                  </a:lnTo>
                  <a:lnTo>
                    <a:pt x="240" y="551"/>
                  </a:lnTo>
                  <a:close/>
                  <a:moveTo>
                    <a:pt x="240" y="479"/>
                  </a:moveTo>
                  <a:lnTo>
                    <a:pt x="196" y="479"/>
                  </a:lnTo>
                  <a:lnTo>
                    <a:pt x="196" y="436"/>
                  </a:lnTo>
                  <a:lnTo>
                    <a:pt x="240" y="436"/>
                  </a:lnTo>
                  <a:lnTo>
                    <a:pt x="240" y="479"/>
                  </a:lnTo>
                  <a:close/>
                  <a:moveTo>
                    <a:pt x="240" y="408"/>
                  </a:moveTo>
                  <a:lnTo>
                    <a:pt x="196" y="408"/>
                  </a:lnTo>
                  <a:lnTo>
                    <a:pt x="196" y="358"/>
                  </a:lnTo>
                  <a:lnTo>
                    <a:pt x="240" y="358"/>
                  </a:lnTo>
                  <a:lnTo>
                    <a:pt x="240" y="408"/>
                  </a:lnTo>
                  <a:close/>
                  <a:moveTo>
                    <a:pt x="240" y="336"/>
                  </a:moveTo>
                  <a:lnTo>
                    <a:pt x="196" y="336"/>
                  </a:lnTo>
                  <a:lnTo>
                    <a:pt x="196" y="286"/>
                  </a:lnTo>
                  <a:lnTo>
                    <a:pt x="240" y="286"/>
                  </a:lnTo>
                  <a:lnTo>
                    <a:pt x="240" y="336"/>
                  </a:lnTo>
                  <a:close/>
                  <a:moveTo>
                    <a:pt x="240" y="265"/>
                  </a:moveTo>
                  <a:lnTo>
                    <a:pt x="196" y="265"/>
                  </a:lnTo>
                  <a:lnTo>
                    <a:pt x="196" y="215"/>
                  </a:lnTo>
                  <a:lnTo>
                    <a:pt x="240" y="215"/>
                  </a:lnTo>
                  <a:lnTo>
                    <a:pt x="240" y="265"/>
                  </a:lnTo>
                  <a:close/>
                  <a:moveTo>
                    <a:pt x="240" y="193"/>
                  </a:moveTo>
                  <a:lnTo>
                    <a:pt x="196" y="193"/>
                  </a:lnTo>
                  <a:lnTo>
                    <a:pt x="196" y="143"/>
                  </a:lnTo>
                  <a:lnTo>
                    <a:pt x="240" y="143"/>
                  </a:lnTo>
                  <a:lnTo>
                    <a:pt x="240" y="193"/>
                  </a:lnTo>
                  <a:close/>
                  <a:moveTo>
                    <a:pt x="240" y="122"/>
                  </a:moveTo>
                  <a:lnTo>
                    <a:pt x="196" y="122"/>
                  </a:lnTo>
                  <a:lnTo>
                    <a:pt x="196" y="71"/>
                  </a:lnTo>
                  <a:lnTo>
                    <a:pt x="240" y="71"/>
                  </a:lnTo>
                  <a:lnTo>
                    <a:pt x="240" y="122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124350" tIns="62175" rIns="124350" bIns="62175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1115179"/>
              <a:endParaRPr lang="en-GB" sz="2300" dirty="0">
                <a:solidFill>
                  <a:srgbClr val="000000"/>
                </a:solidFill>
                <a:latin typeface="Calibri" panose="020F0502020204030204"/>
                <a:cs typeface="Arial" pitchFamily="34" charset="0"/>
              </a:endParaRPr>
            </a:p>
          </p:txBody>
        </p:sp>
      </p:grpSp>
      <p:sp>
        <p:nvSpPr>
          <p:cNvPr id="182" name="Прямоугольник 181"/>
          <p:cNvSpPr/>
          <p:nvPr/>
        </p:nvSpPr>
        <p:spPr>
          <a:xfrm>
            <a:off x="866835" y="5431191"/>
            <a:ext cx="10581047" cy="316494"/>
          </a:xfrm>
          <a:prstGeom prst="rect">
            <a:avLst/>
          </a:prstGeom>
        </p:spPr>
        <p:txBody>
          <a:bodyPr wrap="square" lIns="81355" tIns="122032" rIns="40677" bIns="0" anchor="t">
            <a:noAutofit/>
          </a:bodyPr>
          <a:lstStyle/>
          <a:p>
            <a:pPr defTabSz="1033243"/>
            <a:r>
              <a:rPr lang="ru-RU" sz="1200" baseline="30000" dirty="0">
                <a:latin typeface="Calibri" panose="020F0502020204030204"/>
              </a:rPr>
              <a:t>1</a:t>
            </a:r>
            <a:r>
              <a:rPr lang="ru-RU" sz="1200" dirty="0">
                <a:latin typeface="Calibri" panose="020F0502020204030204"/>
              </a:rPr>
              <a:t> Максимальный лимит на одного лизингополучателя (группу связанных компаний)</a:t>
            </a:r>
            <a:r>
              <a:rPr lang="ru-RU" sz="1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/>
            </a:r>
            <a:br>
              <a:rPr lang="ru-RU" sz="1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</a:br>
            <a:r>
              <a:rPr lang="ru-RU" sz="1200" baseline="30000" dirty="0">
                <a:latin typeface="Calibri" panose="020F0502020204030204"/>
              </a:rPr>
              <a:t>2</a:t>
            </a:r>
            <a:r>
              <a:rPr lang="en-US" sz="1200" dirty="0">
                <a:latin typeface="Calibri" panose="020F0502020204030204"/>
              </a:rPr>
              <a:t> </a:t>
            </a:r>
            <a:r>
              <a:rPr lang="ru-RU" sz="1200" dirty="0">
                <a:latin typeface="Calibri" panose="020F0502020204030204"/>
              </a:rPr>
              <a:t>Срок регистрации до 1 года</a:t>
            </a:r>
            <a:endParaRPr lang="en-US" sz="1200" dirty="0">
              <a:latin typeface="Calibri" panose="020F0502020204030204"/>
            </a:endParaRPr>
          </a:p>
          <a:p>
            <a:pPr defTabSz="1033243"/>
            <a:r>
              <a:rPr lang="ru-RU" sz="1200" baseline="30000" dirty="0" smtClean="0">
                <a:latin typeface="Calibri" panose="020F0502020204030204"/>
              </a:rPr>
              <a:t>3</a:t>
            </a:r>
            <a:r>
              <a:rPr lang="en-US" sz="1200" baseline="30000" dirty="0" smtClean="0">
                <a:latin typeface="Calibri" panose="020F0502020204030204"/>
              </a:rPr>
              <a:t> </a:t>
            </a:r>
            <a:r>
              <a:rPr lang="ru-RU" sz="1200" dirty="0" smtClean="0">
                <a:latin typeface="Calibri" panose="020F0502020204030204"/>
              </a:rPr>
              <a:t>Территория </a:t>
            </a:r>
            <a:r>
              <a:rPr lang="ru-RU" sz="1200" dirty="0">
                <a:latin typeface="Calibri" panose="020F0502020204030204"/>
              </a:rPr>
              <a:t>опережающего социально-экономического развития в Российской Федерации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83375" y="73634"/>
            <a:ext cx="104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ПРОГРАММЫ ЛЬГОТНОГО ЛИЗИНГА ОБОРУДОВАНИЯ </a:t>
            </a:r>
            <a:endParaRPr lang="ru-RU" dirty="0"/>
          </a:p>
        </p:txBody>
      </p:sp>
      <p:sp>
        <p:nvSpPr>
          <p:cNvPr id="186" name="Прямоугольник 185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" y="6413410"/>
            <a:ext cx="948799" cy="329335"/>
          </a:xfrm>
          <a:prstGeom prst="rect">
            <a:avLst/>
          </a:prstGeom>
        </p:spPr>
      </p:pic>
      <p:sp>
        <p:nvSpPr>
          <p:cNvPr id="189" name="Прямоугольник 188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2926A"/>
                </a:solidFill>
              </a:rPr>
              <a:t>5</a:t>
            </a:r>
            <a:endParaRPr lang="ru-RU" dirty="0">
              <a:solidFill>
                <a:srgbClr val="C29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02505"/>
      </p:ext>
    </p:extLst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375" y="73634"/>
            <a:ext cx="104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ПРОФИЛЬ КЛИЕНТА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314088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3" y="632373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" y="6413410"/>
            <a:ext cx="948799" cy="3293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2926A"/>
                </a:solidFill>
              </a:rPr>
              <a:t>6</a:t>
            </a:r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235" y="1154560"/>
            <a:ext cx="3281100" cy="4151086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Freeform 21"/>
          <p:cNvSpPr>
            <a:spLocks noChangeAspect="1"/>
          </p:cNvSpPr>
          <p:nvPr/>
        </p:nvSpPr>
        <p:spPr bwMode="auto">
          <a:xfrm>
            <a:off x="455382" y="1549740"/>
            <a:ext cx="948116" cy="910404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E74D3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05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56747" y="1537710"/>
            <a:ext cx="2115792" cy="1046002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200" dirty="0"/>
              <a:t>Субъекты индивидуального и малого предпринимательства (</a:t>
            </a:r>
            <a:r>
              <a:rPr lang="ru-RU" sz="1200" dirty="0" smtClean="0"/>
              <a:t>ИМП), </a:t>
            </a:r>
            <a:r>
              <a:rPr lang="ru-RU" sz="1200" dirty="0"/>
              <a:t>включенные в Единый реестр субъектов </a:t>
            </a:r>
            <a:r>
              <a:rPr lang="ru-RU" sz="1200" dirty="0" smtClean="0"/>
              <a:t>МСП</a:t>
            </a:r>
            <a:endParaRPr lang="ru-RU" sz="1200" dirty="0"/>
          </a:p>
        </p:txBody>
      </p:sp>
      <p:sp>
        <p:nvSpPr>
          <p:cNvPr id="20" name="L-Shape 10"/>
          <p:cNvSpPr/>
          <p:nvPr/>
        </p:nvSpPr>
        <p:spPr>
          <a:xfrm rot="13701821">
            <a:off x="1694864" y="3058525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6D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D4132"/>
              </a:solidFill>
            </a:endParaRPr>
          </a:p>
        </p:txBody>
      </p:sp>
      <p:sp>
        <p:nvSpPr>
          <p:cNvPr id="21" name="L-Shape 10"/>
          <p:cNvSpPr/>
          <p:nvPr/>
        </p:nvSpPr>
        <p:spPr>
          <a:xfrm rot="13701821">
            <a:off x="1769291" y="3941025"/>
            <a:ext cx="301972" cy="301972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6D4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70606" y="3039112"/>
            <a:ext cx="1225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до </a:t>
            </a:r>
            <a:r>
              <a:rPr lang="ru-RU" sz="1200" dirty="0">
                <a:solidFill>
                  <a:srgbClr val="000000"/>
                </a:solidFill>
              </a:rPr>
              <a:t>800 млн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9348" y="3015253"/>
            <a:ext cx="105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6D4132"/>
                </a:solidFill>
              </a:rPr>
              <a:t>Выручка</a:t>
            </a:r>
            <a:endParaRPr lang="en-US" sz="1400" b="1" dirty="0">
              <a:solidFill>
                <a:srgbClr val="6D413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1724" y="3752601"/>
            <a:ext cx="1670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6D4132"/>
                </a:solidFill>
              </a:rPr>
              <a:t>Среднесписочная численность сотрудников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02504" y="3969167"/>
            <a:ext cx="1187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59536" fontAlgn="t">
              <a:spcBef>
                <a:spcPts val="20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0000"/>
                </a:solidFill>
              </a:rPr>
              <a:t>до </a:t>
            </a:r>
            <a:r>
              <a:rPr lang="ru-RU" sz="1200" dirty="0">
                <a:solidFill>
                  <a:srgbClr val="000000"/>
                </a:solidFill>
              </a:rPr>
              <a:t>100 человек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7207" y="740271"/>
            <a:ext cx="434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к лизингополучателю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35243" y="1257223"/>
            <a:ext cx="1292188" cy="482914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r"/>
            <a:r>
              <a:rPr lang="ru-RU" sz="1300" b="1" dirty="0">
                <a:solidFill>
                  <a:srgbClr val="6D4132"/>
                </a:solidFill>
              </a:rPr>
              <a:t>Место регистрации</a:t>
            </a:r>
          </a:p>
        </p:txBody>
      </p:sp>
      <p:sp>
        <p:nvSpPr>
          <p:cNvPr id="31" name="L-Shape 10"/>
          <p:cNvSpPr/>
          <p:nvPr/>
        </p:nvSpPr>
        <p:spPr>
          <a:xfrm rot="13701821">
            <a:off x="5633856" y="1400660"/>
            <a:ext cx="239669" cy="29219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7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03" tIns="41002" rIns="82003" bIns="41002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L-Shape 10"/>
          <p:cNvSpPr/>
          <p:nvPr/>
        </p:nvSpPr>
        <p:spPr>
          <a:xfrm rot="13701821">
            <a:off x="5644486" y="1932289"/>
            <a:ext cx="239669" cy="29219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7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03" tIns="41002" rIns="82003" bIns="41002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L-Shape 10"/>
          <p:cNvSpPr/>
          <p:nvPr/>
        </p:nvSpPr>
        <p:spPr>
          <a:xfrm rot="13701821">
            <a:off x="5665753" y="2538341"/>
            <a:ext cx="239669" cy="292194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7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03" tIns="41002" rIns="82003" bIns="41002"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38946" y="1320159"/>
            <a:ext cx="4117165" cy="453198"/>
          </a:xfrm>
          <a:prstGeom prst="rect">
            <a:avLst/>
          </a:prstGeom>
        </p:spPr>
        <p:txBody>
          <a:bodyPr wrap="square" lIns="64570" tIns="0" rIns="32285" bIns="0" anchor="ctr">
            <a:noAutofit/>
          </a:bodyPr>
          <a:lstStyle/>
          <a:p>
            <a:pPr defTabSz="858473">
              <a:lnSpc>
                <a:spcPct val="106000"/>
              </a:lnSpc>
              <a:spcBef>
                <a:spcPts val="269"/>
              </a:spcBef>
            </a:pPr>
            <a:r>
              <a:rPr lang="ru-RU" sz="1200" b="1" dirty="0"/>
              <a:t>Резидент РФ </a:t>
            </a:r>
            <a:r>
              <a:rPr lang="ru-RU" sz="1200" dirty="0"/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9117" y="1839179"/>
            <a:ext cx="1510845" cy="482914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r"/>
            <a:r>
              <a:rPr lang="ru-RU" sz="1300" b="1" dirty="0">
                <a:solidFill>
                  <a:srgbClr val="6D4132"/>
                </a:solidFill>
              </a:rPr>
              <a:t>Срок ведения бизнеса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260368" y="1882943"/>
            <a:ext cx="3558295" cy="257618"/>
          </a:xfrm>
          <a:prstGeom prst="rect">
            <a:avLst/>
          </a:prstGeom>
        </p:spPr>
        <p:txBody>
          <a:bodyPr wrap="square" lIns="64570" tIns="0" rIns="32285" bIns="0" anchor="ctr">
            <a:noAutofit/>
          </a:bodyPr>
          <a:lstStyle/>
          <a:p>
            <a:pPr defTabSz="858473">
              <a:lnSpc>
                <a:spcPct val="106000"/>
              </a:lnSpc>
              <a:spcBef>
                <a:spcPts val="269"/>
              </a:spcBef>
            </a:pPr>
            <a:r>
              <a:rPr lang="ru-RU" sz="1200" dirty="0" err="1" smtClean="0"/>
              <a:t>н</a:t>
            </a:r>
            <a:r>
              <a:rPr lang="en-US" sz="1200" dirty="0" smtClean="0"/>
              <a:t>е </a:t>
            </a:r>
            <a:r>
              <a:rPr lang="en-US" sz="1200" dirty="0"/>
              <a:t>менее </a:t>
            </a:r>
            <a:r>
              <a:rPr lang="en-US" sz="1200" b="1" dirty="0"/>
              <a:t>12 месяцев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98862" y="2331815"/>
            <a:ext cx="6014673" cy="2933666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дефолта</a:t>
            </a:r>
            <a:r>
              <a:rPr lang="ru-RU" sz="1200" dirty="0"/>
              <a:t> у ЛП или группы связанных компаний (ГСК) по обязательствам перед финансовыми институтами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неисполненной обязанности </a:t>
            </a:r>
            <a:r>
              <a:rPr lang="ru-RU" sz="1200" dirty="0"/>
              <a:t>по уплате налогов, сборов, пеней, штрафов, процентов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в отношении ЛП </a:t>
            </a:r>
            <a:r>
              <a:rPr lang="ru-RU" sz="1200" b="1" dirty="0"/>
              <a:t>фактов завершенных исполнительных производств</a:t>
            </a:r>
            <a:r>
              <a:rPr lang="ru-RU" sz="1200" dirty="0"/>
              <a:t> по причине невозможности установления его местонахождения или отсутствия у него имущества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примененной в отношении ЛП/ ГСК </a:t>
            </a:r>
            <a:r>
              <a:rPr lang="ru-RU" sz="1200" b="1" dirty="0"/>
              <a:t>процедуры несостоятельности (банкротства), финансового оздоровления, и т.д</a:t>
            </a:r>
            <a:r>
              <a:rPr lang="en-US" sz="1200" b="1" dirty="0"/>
              <a:t>.</a:t>
            </a:r>
            <a:endParaRPr lang="ru-RU" sz="1200" dirty="0"/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</a:t>
            </a:r>
            <a:r>
              <a:rPr lang="ru-RU" sz="1200" b="1" dirty="0"/>
              <a:t>просроченных платежей</a:t>
            </a:r>
            <a:r>
              <a:rPr lang="ru-RU" sz="1200" dirty="0"/>
              <a:t> по кредитам/ лизингу более 30 дней в последние 180 календарных дней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dirty="0"/>
              <a:t>Отсутствие текущей </a:t>
            </a:r>
            <a:r>
              <a:rPr lang="ru-RU" sz="1200" b="1" dirty="0"/>
              <a:t>просроченной задолженности </a:t>
            </a:r>
            <a:r>
              <a:rPr lang="ru-RU" sz="1200" dirty="0"/>
              <a:t>по обязательствам перед РЛК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Отсутствие </a:t>
            </a:r>
            <a:r>
              <a:rPr lang="en-US" sz="1200" b="1" dirty="0"/>
              <a:t>опротестованных векселей</a:t>
            </a:r>
            <a:endParaRPr lang="ru-RU" sz="1200" b="1" dirty="0"/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Предоставление поручительства</a:t>
            </a:r>
            <a:r>
              <a:rPr lang="en-US" sz="1200" dirty="0"/>
              <a:t> </a:t>
            </a:r>
            <a:r>
              <a:rPr lang="ru-RU" sz="1200" dirty="0"/>
              <a:t>физических лиц</a:t>
            </a:r>
            <a:r>
              <a:rPr lang="en-US" sz="1200" dirty="0"/>
              <a:t>,</a:t>
            </a:r>
            <a:r>
              <a:rPr lang="ru-RU" sz="1200" dirty="0"/>
              <a:t> владеющих</a:t>
            </a:r>
            <a:r>
              <a:rPr lang="en-US" sz="1200" dirty="0"/>
              <a:t> </a:t>
            </a:r>
            <a:r>
              <a:rPr lang="ru-RU" sz="1200" dirty="0"/>
              <a:t>долями/ акциями/ паями субъекта ИМП.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•"/>
            </a:pPr>
            <a:r>
              <a:rPr lang="ru-RU" sz="1200" b="1" dirty="0"/>
              <a:t>Предоставление поручительства</a:t>
            </a:r>
            <a:r>
              <a:rPr lang="ru-RU" sz="1200" dirty="0"/>
              <a:t> супруга</a:t>
            </a:r>
            <a:r>
              <a:rPr lang="en-US" sz="1200" dirty="0"/>
              <a:t>/</a:t>
            </a:r>
            <a:r>
              <a:rPr lang="ru-RU" sz="1200" dirty="0"/>
              <a:t> супруги (если применимо)</a:t>
            </a:r>
          </a:p>
          <a:p>
            <a:pPr marL="583495" lvl="1" indent="-153756" defTabSz="858473">
              <a:lnSpc>
                <a:spcPct val="120000"/>
              </a:lnSpc>
              <a:spcBef>
                <a:spcPts val="269"/>
              </a:spcBef>
              <a:buFont typeface="Arial" panose="020B0604020202020204" pitchFamily="34" charset="0"/>
              <a:buChar char="−"/>
            </a:pP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314557" y="6432698"/>
            <a:ext cx="8240569" cy="244549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lvl="0"/>
            <a:r>
              <a:rPr lang="ru-RU" sz="900" dirty="0"/>
              <a:t>* ЮЛ и ИП, отнесенные к категории субъекта «Микропредприятия» или «Малые предприятия» в соответствии с Федеральным законом от 24 июля 2007 г. № 209-ФЗ.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70571" y="2409637"/>
            <a:ext cx="1341921" cy="482914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r"/>
            <a:r>
              <a:rPr lang="ru-RU" sz="1300" b="1" dirty="0">
                <a:solidFill>
                  <a:srgbClr val="6D4132"/>
                </a:solidFill>
              </a:rPr>
              <a:t>Общие требования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375" y="73634"/>
            <a:ext cx="104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562212"/>
                </a:solidFill>
                <a:latin typeface="Arial Black" panose="020B0A040201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ПРЕДМЕТ ЛИЗИНГА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50291"/>
            <a:ext cx="1066799" cy="68909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874712" y="6281204"/>
            <a:ext cx="11317287" cy="45719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" y="6413410"/>
            <a:ext cx="948799" cy="3293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82400" y="6319736"/>
            <a:ext cx="609600" cy="538264"/>
          </a:xfrm>
          <a:prstGeom prst="rect">
            <a:avLst/>
          </a:prstGeom>
          <a:solidFill>
            <a:srgbClr val="E2C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2926A"/>
                </a:solidFill>
              </a:rPr>
              <a:t>7</a:t>
            </a:r>
            <a:endParaRPr lang="ru-RU" dirty="0">
              <a:solidFill>
                <a:srgbClr val="C2926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906" y="1183646"/>
            <a:ext cx="5067243" cy="575247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600" b="1" dirty="0">
                <a:solidFill>
                  <a:srgbClr val="6D4132"/>
                </a:solidFill>
              </a:rPr>
              <a:t>Новое, ранее не использованное </a:t>
            </a:r>
            <a:endParaRPr lang="ru-RU" sz="1600" b="1" dirty="0" smtClean="0">
              <a:solidFill>
                <a:srgbClr val="6D4132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6D4132"/>
                </a:solidFill>
              </a:rPr>
              <a:t>или </a:t>
            </a:r>
            <a:r>
              <a:rPr lang="ru-RU" sz="1600" b="1" dirty="0">
                <a:solidFill>
                  <a:srgbClr val="6D4132"/>
                </a:solidFill>
              </a:rPr>
              <a:t>не введенное в эксплуатацию оборудование</a:t>
            </a:r>
          </a:p>
        </p:txBody>
      </p:sp>
      <p:sp>
        <p:nvSpPr>
          <p:cNvPr id="26" name="Правая круглая скобка 25"/>
          <p:cNvSpPr/>
          <p:nvPr/>
        </p:nvSpPr>
        <p:spPr>
          <a:xfrm rot="16200000">
            <a:off x="2928029" y="-462926"/>
            <a:ext cx="180466" cy="5109571"/>
          </a:xfrm>
          <a:prstGeom prst="rightBracket">
            <a:avLst>
              <a:gd name="adj" fmla="val 89321"/>
            </a:avLst>
          </a:prstGeom>
          <a:ln>
            <a:solidFill>
              <a:srgbClr val="6D4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2003" tIns="41002" rIns="82003" bIns="41002" rtlCol="0" anchor="ctr"/>
          <a:lstStyle/>
          <a:p>
            <a:pPr algn="ctr"/>
            <a:endParaRPr lang="ru-RU" dirty="0"/>
          </a:p>
        </p:txBody>
      </p:sp>
      <p:grpSp>
        <p:nvGrpSpPr>
          <p:cNvPr id="27" name="Группа 109"/>
          <p:cNvGrpSpPr/>
          <p:nvPr/>
        </p:nvGrpSpPr>
        <p:grpSpPr>
          <a:xfrm>
            <a:off x="523554" y="2478217"/>
            <a:ext cx="1561373" cy="1414280"/>
            <a:chOff x="369888" y="3822700"/>
            <a:chExt cx="1344612" cy="1016000"/>
          </a:xfrm>
          <a:solidFill>
            <a:srgbClr val="6D4132"/>
          </a:solidFill>
        </p:grpSpPr>
        <p:sp>
          <p:nvSpPr>
            <p:cNvPr id="28" name="Прямоугольник 27"/>
            <p:cNvSpPr/>
            <p:nvPr/>
          </p:nvSpPr>
          <p:spPr>
            <a:xfrm>
              <a:off x="369888" y="3822700"/>
              <a:ext cx="1344612" cy="1016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8941" y="3836656"/>
              <a:ext cx="1299087" cy="98160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0" name="Group 1136"/>
          <p:cNvGrpSpPr/>
          <p:nvPr/>
        </p:nvGrpSpPr>
        <p:grpSpPr>
          <a:xfrm>
            <a:off x="982035" y="2674130"/>
            <a:ext cx="602812" cy="333481"/>
            <a:chOff x="6375401" y="5816600"/>
            <a:chExt cx="652463" cy="400050"/>
          </a:xfrm>
          <a:solidFill>
            <a:schemeClr val="bg2"/>
          </a:solidFill>
        </p:grpSpPr>
        <p:sp>
          <p:nvSpPr>
            <p:cNvPr id="31" name="Freeform 142"/>
            <p:cNvSpPr>
              <a:spLocks noEditPoints="1"/>
            </p:cNvSpPr>
            <p:nvPr/>
          </p:nvSpPr>
          <p:spPr bwMode="auto">
            <a:xfrm>
              <a:off x="6499226" y="5816600"/>
              <a:ext cx="406400" cy="400050"/>
            </a:xfrm>
            <a:custGeom>
              <a:avLst/>
              <a:gdLst>
                <a:gd name="T0" fmla="*/ 123 w 139"/>
                <a:gd name="T1" fmla="*/ 137 h 137"/>
                <a:gd name="T2" fmla="*/ 16 w 139"/>
                <a:gd name="T3" fmla="*/ 137 h 137"/>
                <a:gd name="T4" fmla="*/ 0 w 139"/>
                <a:gd name="T5" fmla="*/ 121 h 137"/>
                <a:gd name="T6" fmla="*/ 0 w 139"/>
                <a:gd name="T7" fmla="*/ 17 h 137"/>
                <a:gd name="T8" fmla="*/ 16 w 139"/>
                <a:gd name="T9" fmla="*/ 0 h 137"/>
                <a:gd name="T10" fmla="*/ 123 w 139"/>
                <a:gd name="T11" fmla="*/ 0 h 137"/>
                <a:gd name="T12" fmla="*/ 139 w 139"/>
                <a:gd name="T13" fmla="*/ 17 h 137"/>
                <a:gd name="T14" fmla="*/ 139 w 139"/>
                <a:gd name="T15" fmla="*/ 121 h 137"/>
                <a:gd name="T16" fmla="*/ 123 w 139"/>
                <a:gd name="T17" fmla="*/ 137 h 137"/>
                <a:gd name="T18" fmla="*/ 16 w 139"/>
                <a:gd name="T19" fmla="*/ 12 h 137"/>
                <a:gd name="T20" fmla="*/ 12 w 139"/>
                <a:gd name="T21" fmla="*/ 17 h 137"/>
                <a:gd name="T22" fmla="*/ 12 w 139"/>
                <a:gd name="T23" fmla="*/ 121 h 137"/>
                <a:gd name="T24" fmla="*/ 16 w 139"/>
                <a:gd name="T25" fmla="*/ 125 h 137"/>
                <a:gd name="T26" fmla="*/ 123 w 139"/>
                <a:gd name="T27" fmla="*/ 125 h 137"/>
                <a:gd name="T28" fmla="*/ 127 w 139"/>
                <a:gd name="T29" fmla="*/ 121 h 137"/>
                <a:gd name="T30" fmla="*/ 127 w 139"/>
                <a:gd name="T31" fmla="*/ 17 h 137"/>
                <a:gd name="T32" fmla="*/ 123 w 139"/>
                <a:gd name="T33" fmla="*/ 12 h 137"/>
                <a:gd name="T34" fmla="*/ 16 w 139"/>
                <a:gd name="T35" fmla="*/ 1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123" y="137"/>
                  </a:move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30"/>
                    <a:pt x="0" y="1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32" y="0"/>
                    <a:pt x="139" y="8"/>
                    <a:pt x="139" y="17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30"/>
                    <a:pt x="132" y="137"/>
                    <a:pt x="123" y="137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7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3"/>
                    <a:pt x="14" y="125"/>
                    <a:pt x="16" y="12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25" y="125"/>
                    <a:pt x="127" y="123"/>
                    <a:pt x="127" y="121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7" y="14"/>
                    <a:pt x="125" y="12"/>
                    <a:pt x="123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" name="Freeform 143"/>
            <p:cNvSpPr>
              <a:spLocks noEditPoints="1"/>
            </p:cNvSpPr>
            <p:nvPr/>
          </p:nvSpPr>
          <p:spPr bwMode="auto">
            <a:xfrm>
              <a:off x="637540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3" name="Freeform 144"/>
            <p:cNvSpPr>
              <a:spLocks noEditPoints="1"/>
            </p:cNvSpPr>
            <p:nvPr/>
          </p:nvSpPr>
          <p:spPr bwMode="auto">
            <a:xfrm>
              <a:off x="637540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4" name="Freeform 145"/>
            <p:cNvSpPr>
              <a:spLocks noEditPoints="1"/>
            </p:cNvSpPr>
            <p:nvPr/>
          </p:nvSpPr>
          <p:spPr bwMode="auto">
            <a:xfrm>
              <a:off x="637540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7" y="34"/>
                    <a:pt x="0" y="2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5" name="Freeform 146"/>
            <p:cNvSpPr>
              <a:spLocks/>
            </p:cNvSpPr>
            <p:nvPr/>
          </p:nvSpPr>
          <p:spPr bwMode="auto">
            <a:xfrm>
              <a:off x="6440488" y="5872163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6" name="Freeform 147"/>
            <p:cNvSpPr>
              <a:spLocks/>
            </p:cNvSpPr>
            <p:nvPr/>
          </p:nvSpPr>
          <p:spPr bwMode="auto">
            <a:xfrm>
              <a:off x="6440488" y="6000750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2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7" name="Freeform 148"/>
            <p:cNvSpPr>
              <a:spLocks/>
            </p:cNvSpPr>
            <p:nvPr/>
          </p:nvSpPr>
          <p:spPr bwMode="auto">
            <a:xfrm>
              <a:off x="6440488" y="6122988"/>
              <a:ext cx="93663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8" name="Freeform 149"/>
            <p:cNvSpPr>
              <a:spLocks noEditPoints="1"/>
            </p:cNvSpPr>
            <p:nvPr/>
          </p:nvSpPr>
          <p:spPr bwMode="auto">
            <a:xfrm>
              <a:off x="6927851" y="6091238"/>
              <a:ext cx="100013" cy="98425"/>
            </a:xfrm>
            <a:custGeom>
              <a:avLst/>
              <a:gdLst>
                <a:gd name="T0" fmla="*/ 17 w 34"/>
                <a:gd name="T1" fmla="*/ 34 h 34"/>
                <a:gd name="T2" fmla="*/ 0 w 34"/>
                <a:gd name="T3" fmla="*/ 17 h 34"/>
                <a:gd name="T4" fmla="*/ 17 w 34"/>
                <a:gd name="T5" fmla="*/ 0 h 34"/>
                <a:gd name="T6" fmla="*/ 34 w 34"/>
                <a:gd name="T7" fmla="*/ 17 h 34"/>
                <a:gd name="T8" fmla="*/ 17 w 34"/>
                <a:gd name="T9" fmla="*/ 34 h 34"/>
                <a:gd name="T10" fmla="*/ 17 w 34"/>
                <a:gd name="T11" fmla="*/ 12 h 34"/>
                <a:gd name="T12" fmla="*/ 12 w 34"/>
                <a:gd name="T13" fmla="*/ 17 h 34"/>
                <a:gd name="T14" fmla="*/ 17 w 34"/>
                <a:gd name="T15" fmla="*/ 22 h 34"/>
                <a:gd name="T16" fmla="*/ 22 w 34"/>
                <a:gd name="T17" fmla="*/ 17 h 34"/>
                <a:gd name="T18" fmla="*/ 17 w 34"/>
                <a:gd name="T1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34"/>
                  </a:moveTo>
                  <a:cubicBezTo>
                    <a:pt x="8" y="34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4" y="8"/>
                    <a:pt x="34" y="17"/>
                  </a:cubicBezTo>
                  <a:cubicBezTo>
                    <a:pt x="34" y="27"/>
                    <a:pt x="26" y="34"/>
                    <a:pt x="17" y="34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5"/>
                    <a:pt x="12" y="17"/>
                  </a:cubicBezTo>
                  <a:cubicBezTo>
                    <a:pt x="12" y="20"/>
                    <a:pt x="14" y="22"/>
                    <a:pt x="17" y="22"/>
                  </a:cubicBezTo>
                  <a:cubicBezTo>
                    <a:pt x="19" y="22"/>
                    <a:pt x="22" y="20"/>
                    <a:pt x="22" y="17"/>
                  </a:cubicBezTo>
                  <a:cubicBezTo>
                    <a:pt x="22" y="15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" name="Freeform 150"/>
            <p:cNvSpPr>
              <a:spLocks noEditPoints="1"/>
            </p:cNvSpPr>
            <p:nvPr/>
          </p:nvSpPr>
          <p:spPr bwMode="auto">
            <a:xfrm>
              <a:off x="6927851" y="5967413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0" name="Freeform 151"/>
            <p:cNvSpPr>
              <a:spLocks noEditPoints="1"/>
            </p:cNvSpPr>
            <p:nvPr/>
          </p:nvSpPr>
          <p:spPr bwMode="auto">
            <a:xfrm>
              <a:off x="6927851" y="5842000"/>
              <a:ext cx="100013" cy="96838"/>
            </a:xfrm>
            <a:custGeom>
              <a:avLst/>
              <a:gdLst>
                <a:gd name="T0" fmla="*/ 17 w 34"/>
                <a:gd name="T1" fmla="*/ 33 h 33"/>
                <a:gd name="T2" fmla="*/ 0 w 34"/>
                <a:gd name="T3" fmla="*/ 16 h 33"/>
                <a:gd name="T4" fmla="*/ 17 w 34"/>
                <a:gd name="T5" fmla="*/ 0 h 33"/>
                <a:gd name="T6" fmla="*/ 34 w 34"/>
                <a:gd name="T7" fmla="*/ 16 h 33"/>
                <a:gd name="T8" fmla="*/ 17 w 34"/>
                <a:gd name="T9" fmla="*/ 33 h 33"/>
                <a:gd name="T10" fmla="*/ 17 w 34"/>
                <a:gd name="T11" fmla="*/ 12 h 33"/>
                <a:gd name="T12" fmla="*/ 12 w 34"/>
                <a:gd name="T13" fmla="*/ 16 h 33"/>
                <a:gd name="T14" fmla="*/ 17 w 34"/>
                <a:gd name="T15" fmla="*/ 21 h 33"/>
                <a:gd name="T16" fmla="*/ 22 w 34"/>
                <a:gd name="T17" fmla="*/ 16 h 33"/>
                <a:gd name="T18" fmla="*/ 17 w 34"/>
                <a:gd name="T1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3">
                  <a:moveTo>
                    <a:pt x="17" y="33"/>
                  </a:move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26"/>
                    <a:pt x="26" y="33"/>
                    <a:pt x="17" y="33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9"/>
                    <a:pt x="14" y="21"/>
                    <a:pt x="17" y="21"/>
                  </a:cubicBezTo>
                  <a:cubicBezTo>
                    <a:pt x="19" y="21"/>
                    <a:pt x="22" y="19"/>
                    <a:pt x="22" y="16"/>
                  </a:cubicBezTo>
                  <a:cubicBezTo>
                    <a:pt x="22" y="14"/>
                    <a:pt x="19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1" name="Freeform 152"/>
            <p:cNvSpPr>
              <a:spLocks/>
            </p:cNvSpPr>
            <p:nvPr/>
          </p:nvSpPr>
          <p:spPr bwMode="auto">
            <a:xfrm>
              <a:off x="6870701" y="6122988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Freeform 153"/>
            <p:cNvSpPr>
              <a:spLocks/>
            </p:cNvSpPr>
            <p:nvPr/>
          </p:nvSpPr>
          <p:spPr bwMode="auto">
            <a:xfrm>
              <a:off x="6870701" y="5997575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9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54"/>
            <p:cNvSpPr>
              <a:spLocks/>
            </p:cNvSpPr>
            <p:nvPr/>
          </p:nvSpPr>
          <p:spPr bwMode="auto">
            <a:xfrm>
              <a:off x="6870701" y="5872163"/>
              <a:ext cx="92075" cy="34925"/>
            </a:xfrm>
            <a:custGeom>
              <a:avLst/>
              <a:gdLst>
                <a:gd name="T0" fmla="*/ 26 w 32"/>
                <a:gd name="T1" fmla="*/ 12 h 12"/>
                <a:gd name="T2" fmla="*/ 6 w 32"/>
                <a:gd name="T3" fmla="*/ 12 h 12"/>
                <a:gd name="T4" fmla="*/ 0 w 32"/>
                <a:gd name="T5" fmla="*/ 6 h 12"/>
                <a:gd name="T6" fmla="*/ 6 w 32"/>
                <a:gd name="T7" fmla="*/ 0 h 12"/>
                <a:gd name="T8" fmla="*/ 26 w 32"/>
                <a:gd name="T9" fmla="*/ 0 h 12"/>
                <a:gd name="T10" fmla="*/ 32 w 32"/>
                <a:gd name="T11" fmla="*/ 6 h 12"/>
                <a:gd name="T12" fmla="*/ 26 w 3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2">
                  <a:moveTo>
                    <a:pt x="2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2" y="3"/>
                    <a:pt x="32" y="6"/>
                  </a:cubicBezTo>
                  <a:cubicBezTo>
                    <a:pt x="32" y="10"/>
                    <a:pt x="29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55"/>
            <p:cNvSpPr>
              <a:spLocks/>
            </p:cNvSpPr>
            <p:nvPr/>
          </p:nvSpPr>
          <p:spPr bwMode="auto">
            <a:xfrm>
              <a:off x="6503988" y="6053138"/>
              <a:ext cx="158750" cy="153988"/>
            </a:xfrm>
            <a:custGeom>
              <a:avLst/>
              <a:gdLst>
                <a:gd name="T0" fmla="*/ 7 w 54"/>
                <a:gd name="T1" fmla="*/ 53 h 53"/>
                <a:gd name="T2" fmla="*/ 3 w 54"/>
                <a:gd name="T3" fmla="*/ 52 h 53"/>
                <a:gd name="T4" fmla="*/ 3 w 54"/>
                <a:gd name="T5" fmla="*/ 43 h 53"/>
                <a:gd name="T6" fmla="*/ 44 w 54"/>
                <a:gd name="T7" fmla="*/ 2 h 53"/>
                <a:gd name="T8" fmla="*/ 52 w 54"/>
                <a:gd name="T9" fmla="*/ 2 h 53"/>
                <a:gd name="T10" fmla="*/ 52 w 54"/>
                <a:gd name="T11" fmla="*/ 11 h 53"/>
                <a:gd name="T12" fmla="*/ 11 w 54"/>
                <a:gd name="T13" fmla="*/ 52 h 53"/>
                <a:gd name="T14" fmla="*/ 7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7" y="53"/>
                  </a:moveTo>
                  <a:cubicBezTo>
                    <a:pt x="6" y="53"/>
                    <a:pt x="4" y="53"/>
                    <a:pt x="3" y="52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5"/>
                    <a:pt x="54" y="9"/>
                    <a:pt x="52" y="11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0" y="53"/>
                    <a:pt x="9" y="53"/>
                    <a:pt x="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56"/>
            <p:cNvSpPr>
              <a:spLocks noEditPoints="1"/>
            </p:cNvSpPr>
            <p:nvPr/>
          </p:nvSpPr>
          <p:spPr bwMode="auto">
            <a:xfrm>
              <a:off x="6618288" y="5935663"/>
              <a:ext cx="166688" cy="163513"/>
            </a:xfrm>
            <a:custGeom>
              <a:avLst/>
              <a:gdLst>
                <a:gd name="T0" fmla="*/ 40 w 57"/>
                <a:gd name="T1" fmla="*/ 56 h 56"/>
                <a:gd name="T2" fmla="*/ 16 w 57"/>
                <a:gd name="T3" fmla="*/ 56 h 56"/>
                <a:gd name="T4" fmla="*/ 0 w 57"/>
                <a:gd name="T5" fmla="*/ 39 h 56"/>
                <a:gd name="T6" fmla="*/ 0 w 57"/>
                <a:gd name="T7" fmla="*/ 16 h 56"/>
                <a:gd name="T8" fmla="*/ 16 w 57"/>
                <a:gd name="T9" fmla="*/ 0 h 56"/>
                <a:gd name="T10" fmla="*/ 40 w 57"/>
                <a:gd name="T11" fmla="*/ 0 h 56"/>
                <a:gd name="T12" fmla="*/ 57 w 57"/>
                <a:gd name="T13" fmla="*/ 16 h 56"/>
                <a:gd name="T14" fmla="*/ 57 w 57"/>
                <a:gd name="T15" fmla="*/ 39 h 56"/>
                <a:gd name="T16" fmla="*/ 40 w 57"/>
                <a:gd name="T17" fmla="*/ 56 h 56"/>
                <a:gd name="T18" fmla="*/ 16 w 57"/>
                <a:gd name="T19" fmla="*/ 12 h 56"/>
                <a:gd name="T20" fmla="*/ 12 w 57"/>
                <a:gd name="T21" fmla="*/ 16 h 56"/>
                <a:gd name="T22" fmla="*/ 12 w 57"/>
                <a:gd name="T23" fmla="*/ 39 h 56"/>
                <a:gd name="T24" fmla="*/ 16 w 57"/>
                <a:gd name="T25" fmla="*/ 44 h 56"/>
                <a:gd name="T26" fmla="*/ 40 w 57"/>
                <a:gd name="T27" fmla="*/ 44 h 56"/>
                <a:gd name="T28" fmla="*/ 45 w 57"/>
                <a:gd name="T29" fmla="*/ 39 h 56"/>
                <a:gd name="T30" fmla="*/ 45 w 57"/>
                <a:gd name="T31" fmla="*/ 16 h 56"/>
                <a:gd name="T32" fmla="*/ 40 w 57"/>
                <a:gd name="T33" fmla="*/ 12 h 56"/>
                <a:gd name="T34" fmla="*/ 16 w 57"/>
                <a:gd name="T35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56">
                  <a:moveTo>
                    <a:pt x="40" y="56"/>
                  </a:moveTo>
                  <a:cubicBezTo>
                    <a:pt x="16" y="56"/>
                    <a:pt x="16" y="56"/>
                    <a:pt x="16" y="56"/>
                  </a:cubicBezTo>
                  <a:cubicBezTo>
                    <a:pt x="7" y="56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9" y="0"/>
                    <a:pt x="57" y="7"/>
                    <a:pt x="57" y="16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8"/>
                    <a:pt x="49" y="56"/>
                    <a:pt x="40" y="56"/>
                  </a:cubicBezTo>
                  <a:close/>
                  <a:moveTo>
                    <a:pt x="16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4" y="44"/>
                    <a:pt x="16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3" y="44"/>
                    <a:pt x="45" y="42"/>
                    <a:pt x="45" y="39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4"/>
                    <a:pt x="43" y="12"/>
                    <a:pt x="40" y="12"/>
                  </a:cubicBez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41917" y="3062795"/>
            <a:ext cx="1464116" cy="759913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Высоко-</a:t>
            </a:r>
            <a:br>
              <a:rPr lang="ru-RU" sz="1100" b="1" dirty="0">
                <a:solidFill>
                  <a:schemeClr val="bg1"/>
                </a:solidFill>
              </a:rPr>
            </a:br>
            <a:r>
              <a:rPr lang="ru-RU" sz="1100" b="1" dirty="0">
                <a:solidFill>
                  <a:schemeClr val="bg1"/>
                </a:solidFill>
              </a:rPr>
              <a:t>технологичное и инновационное оборудование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779374" y="4942468"/>
            <a:ext cx="1464116" cy="421359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Промышленное оборудование </a:t>
            </a:r>
          </a:p>
        </p:txBody>
      </p:sp>
      <p:grpSp>
        <p:nvGrpSpPr>
          <p:cNvPr id="81" name="Группа 90"/>
          <p:cNvGrpSpPr/>
          <p:nvPr/>
        </p:nvGrpSpPr>
        <p:grpSpPr>
          <a:xfrm>
            <a:off x="4000044" y="2478217"/>
            <a:ext cx="1561373" cy="1414280"/>
            <a:chOff x="369888" y="3822700"/>
            <a:chExt cx="1344612" cy="1016000"/>
          </a:xfrm>
          <a:solidFill>
            <a:srgbClr val="6D4132"/>
          </a:solidFill>
        </p:grpSpPr>
        <p:sp>
          <p:nvSpPr>
            <p:cNvPr id="82" name="Прямоугольник 81"/>
            <p:cNvSpPr/>
            <p:nvPr/>
          </p:nvSpPr>
          <p:spPr>
            <a:xfrm>
              <a:off x="369888" y="3822700"/>
              <a:ext cx="1344612" cy="1016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388941" y="3836656"/>
              <a:ext cx="1299087" cy="98160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4" name="Group 1064"/>
          <p:cNvGrpSpPr/>
          <p:nvPr/>
        </p:nvGrpSpPr>
        <p:grpSpPr>
          <a:xfrm>
            <a:off x="4615702" y="2621986"/>
            <a:ext cx="387224" cy="428632"/>
            <a:chOff x="9929813" y="3343275"/>
            <a:chExt cx="400050" cy="962025"/>
          </a:xfrm>
          <a:solidFill>
            <a:schemeClr val="bg1"/>
          </a:solidFill>
        </p:grpSpPr>
        <p:sp>
          <p:nvSpPr>
            <p:cNvPr id="85" name="Freeform 1250"/>
            <p:cNvSpPr>
              <a:spLocks/>
            </p:cNvSpPr>
            <p:nvPr/>
          </p:nvSpPr>
          <p:spPr bwMode="auto">
            <a:xfrm>
              <a:off x="10013950" y="4273550"/>
              <a:ext cx="234950" cy="31750"/>
            </a:xfrm>
            <a:custGeom>
              <a:avLst/>
              <a:gdLst>
                <a:gd name="T0" fmla="*/ 68 w 73"/>
                <a:gd name="T1" fmla="*/ 10 h 10"/>
                <a:gd name="T2" fmla="*/ 5 w 73"/>
                <a:gd name="T3" fmla="*/ 10 h 10"/>
                <a:gd name="T4" fmla="*/ 0 w 73"/>
                <a:gd name="T5" fmla="*/ 5 h 10"/>
                <a:gd name="T6" fmla="*/ 5 w 73"/>
                <a:gd name="T7" fmla="*/ 0 h 10"/>
                <a:gd name="T8" fmla="*/ 68 w 73"/>
                <a:gd name="T9" fmla="*/ 0 h 10"/>
                <a:gd name="T10" fmla="*/ 73 w 73"/>
                <a:gd name="T11" fmla="*/ 5 h 10"/>
                <a:gd name="T12" fmla="*/ 68 w 7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0">
                  <a:moveTo>
                    <a:pt x="68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3"/>
                    <a:pt x="73" y="5"/>
                  </a:cubicBezTo>
                  <a:cubicBezTo>
                    <a:pt x="73" y="8"/>
                    <a:pt x="70" y="10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6" name="Freeform 1251"/>
            <p:cNvSpPr>
              <a:spLocks/>
            </p:cNvSpPr>
            <p:nvPr/>
          </p:nvSpPr>
          <p:spPr bwMode="auto">
            <a:xfrm>
              <a:off x="10117138" y="4073525"/>
              <a:ext cx="31750" cy="196850"/>
            </a:xfrm>
            <a:custGeom>
              <a:avLst/>
              <a:gdLst>
                <a:gd name="T0" fmla="*/ 5 w 10"/>
                <a:gd name="T1" fmla="*/ 61 h 61"/>
                <a:gd name="T2" fmla="*/ 0 w 10"/>
                <a:gd name="T3" fmla="*/ 56 h 61"/>
                <a:gd name="T4" fmla="*/ 0 w 10"/>
                <a:gd name="T5" fmla="*/ 5 h 61"/>
                <a:gd name="T6" fmla="*/ 5 w 10"/>
                <a:gd name="T7" fmla="*/ 0 h 61"/>
                <a:gd name="T8" fmla="*/ 10 w 10"/>
                <a:gd name="T9" fmla="*/ 5 h 61"/>
                <a:gd name="T10" fmla="*/ 10 w 10"/>
                <a:gd name="T11" fmla="*/ 56 h 61"/>
                <a:gd name="T12" fmla="*/ 5 w 10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1">
                  <a:moveTo>
                    <a:pt x="5" y="61"/>
                  </a:moveTo>
                  <a:cubicBezTo>
                    <a:pt x="2" y="61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9"/>
                    <a:pt x="8" y="61"/>
                    <a:pt x="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7" name="Freeform 1252"/>
            <p:cNvSpPr>
              <a:spLocks noEditPoints="1"/>
            </p:cNvSpPr>
            <p:nvPr/>
          </p:nvSpPr>
          <p:spPr bwMode="auto">
            <a:xfrm>
              <a:off x="9929813" y="3860800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6 w 62"/>
                <a:gd name="T5" fmla="*/ 46 h 63"/>
                <a:gd name="T6" fmla="*/ 1 w 62"/>
                <a:gd name="T7" fmla="*/ 5 h 63"/>
                <a:gd name="T8" fmla="*/ 2 w 62"/>
                <a:gd name="T9" fmla="*/ 2 h 63"/>
                <a:gd name="T10" fmla="*/ 6 w 62"/>
                <a:gd name="T11" fmla="*/ 0 h 63"/>
                <a:gd name="T12" fmla="*/ 61 w 62"/>
                <a:gd name="T13" fmla="*/ 58 h 63"/>
                <a:gd name="T14" fmla="*/ 56 w 62"/>
                <a:gd name="T15" fmla="*/ 63 h 63"/>
                <a:gd name="T16" fmla="*/ 11 w 62"/>
                <a:gd name="T17" fmla="*/ 11 h 63"/>
                <a:gd name="T18" fmla="*/ 24 w 62"/>
                <a:gd name="T19" fmla="*/ 39 h 63"/>
                <a:gd name="T20" fmla="*/ 51 w 62"/>
                <a:gd name="T21" fmla="*/ 53 h 63"/>
                <a:gd name="T22" fmla="*/ 11 w 62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3"/>
                    <a:pt x="27" y="56"/>
                    <a:pt x="16" y="46"/>
                  </a:cubicBezTo>
                  <a:cubicBezTo>
                    <a:pt x="6" y="35"/>
                    <a:pt x="0" y="20"/>
                    <a:pt x="1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1"/>
                    <a:pt x="59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2" y="21"/>
                    <a:pt x="16" y="31"/>
                    <a:pt x="24" y="39"/>
                  </a:cubicBezTo>
                  <a:cubicBezTo>
                    <a:pt x="31" y="46"/>
                    <a:pt x="41" y="51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8" name="Freeform 1253"/>
            <p:cNvSpPr>
              <a:spLocks noEditPoints="1"/>
            </p:cNvSpPr>
            <p:nvPr/>
          </p:nvSpPr>
          <p:spPr bwMode="auto">
            <a:xfrm>
              <a:off x="10133013" y="3860800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56 w 61"/>
                <a:gd name="T5" fmla="*/ 0 h 63"/>
                <a:gd name="T6" fmla="*/ 59 w 61"/>
                <a:gd name="T7" fmla="*/ 2 h 63"/>
                <a:gd name="T8" fmla="*/ 61 w 61"/>
                <a:gd name="T9" fmla="*/ 5 h 63"/>
                <a:gd name="T10" fmla="*/ 45 w 61"/>
                <a:gd name="T11" fmla="*/ 46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38 w 61"/>
                <a:gd name="T21" fmla="*/ 39 h 63"/>
                <a:gd name="T22" fmla="*/ 51 w 61"/>
                <a:gd name="T23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2"/>
                    <a:pt x="61" y="4"/>
                    <a:pt x="61" y="5"/>
                  </a:cubicBezTo>
                  <a:cubicBezTo>
                    <a:pt x="61" y="20"/>
                    <a:pt x="56" y="35"/>
                    <a:pt x="45" y="46"/>
                  </a:cubicBezTo>
                  <a:cubicBezTo>
                    <a:pt x="35" y="56"/>
                    <a:pt x="21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21" y="51"/>
                    <a:pt x="30" y="46"/>
                    <a:pt x="38" y="39"/>
                  </a:cubicBezTo>
                  <a:cubicBezTo>
                    <a:pt x="45" y="31"/>
                    <a:pt x="50" y="21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9" name="Freeform 1254"/>
            <p:cNvSpPr>
              <a:spLocks noEditPoints="1"/>
            </p:cNvSpPr>
            <p:nvPr/>
          </p:nvSpPr>
          <p:spPr bwMode="auto">
            <a:xfrm>
              <a:off x="9929813" y="3692525"/>
              <a:ext cx="196850" cy="203200"/>
            </a:xfrm>
            <a:custGeom>
              <a:avLst/>
              <a:gdLst>
                <a:gd name="T0" fmla="*/ 56 w 61"/>
                <a:gd name="T1" fmla="*/ 63 h 63"/>
                <a:gd name="T2" fmla="*/ 56 w 61"/>
                <a:gd name="T3" fmla="*/ 63 h 63"/>
                <a:gd name="T4" fmla="*/ 16 w 61"/>
                <a:gd name="T5" fmla="*/ 45 h 63"/>
                <a:gd name="T6" fmla="*/ 1 w 61"/>
                <a:gd name="T7" fmla="*/ 5 h 63"/>
                <a:gd name="T8" fmla="*/ 6 w 61"/>
                <a:gd name="T9" fmla="*/ 0 h 63"/>
                <a:gd name="T10" fmla="*/ 45 w 61"/>
                <a:gd name="T11" fmla="*/ 17 h 63"/>
                <a:gd name="T12" fmla="*/ 61 w 61"/>
                <a:gd name="T13" fmla="*/ 58 h 63"/>
                <a:gd name="T14" fmla="*/ 56 w 61"/>
                <a:gd name="T15" fmla="*/ 63 h 63"/>
                <a:gd name="T16" fmla="*/ 11 w 61"/>
                <a:gd name="T17" fmla="*/ 10 h 63"/>
                <a:gd name="T18" fmla="*/ 24 w 61"/>
                <a:gd name="T19" fmla="*/ 38 h 63"/>
                <a:gd name="T20" fmla="*/ 51 w 61"/>
                <a:gd name="T21" fmla="*/ 52 h 63"/>
                <a:gd name="T22" fmla="*/ 38 w 61"/>
                <a:gd name="T23" fmla="*/ 24 h 63"/>
                <a:gd name="T24" fmla="*/ 1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41" y="62"/>
                    <a:pt x="27" y="56"/>
                    <a:pt x="16" y="45"/>
                  </a:cubicBezTo>
                  <a:cubicBezTo>
                    <a:pt x="6" y="34"/>
                    <a:pt x="0" y="20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21" y="0"/>
                    <a:pt x="35" y="6"/>
                    <a:pt x="45" y="17"/>
                  </a:cubicBezTo>
                  <a:cubicBezTo>
                    <a:pt x="56" y="28"/>
                    <a:pt x="61" y="43"/>
                    <a:pt x="61" y="58"/>
                  </a:cubicBezTo>
                  <a:cubicBezTo>
                    <a:pt x="61" y="60"/>
                    <a:pt x="59" y="63"/>
                    <a:pt x="56" y="63"/>
                  </a:cubicBezTo>
                  <a:close/>
                  <a:moveTo>
                    <a:pt x="11" y="10"/>
                  </a:moveTo>
                  <a:cubicBezTo>
                    <a:pt x="12" y="21"/>
                    <a:pt x="16" y="30"/>
                    <a:pt x="24" y="38"/>
                  </a:cubicBezTo>
                  <a:cubicBezTo>
                    <a:pt x="31" y="46"/>
                    <a:pt x="41" y="51"/>
                    <a:pt x="51" y="52"/>
                  </a:cubicBezTo>
                  <a:cubicBezTo>
                    <a:pt x="50" y="42"/>
                    <a:pt x="46" y="32"/>
                    <a:pt x="38" y="24"/>
                  </a:cubicBezTo>
                  <a:cubicBezTo>
                    <a:pt x="31" y="16"/>
                    <a:pt x="21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0" name="Freeform 1255"/>
            <p:cNvSpPr>
              <a:spLocks noEditPoints="1"/>
            </p:cNvSpPr>
            <p:nvPr/>
          </p:nvSpPr>
          <p:spPr bwMode="auto">
            <a:xfrm>
              <a:off x="10133013" y="369252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0 w 61"/>
                <a:gd name="T3" fmla="*/ 58 h 63"/>
                <a:gd name="T4" fmla="*/ 16 w 61"/>
                <a:gd name="T5" fmla="*/ 17 h 63"/>
                <a:gd name="T6" fmla="*/ 56 w 61"/>
                <a:gd name="T7" fmla="*/ 0 h 63"/>
                <a:gd name="T8" fmla="*/ 61 w 61"/>
                <a:gd name="T9" fmla="*/ 5 h 63"/>
                <a:gd name="T10" fmla="*/ 45 w 61"/>
                <a:gd name="T11" fmla="*/ 4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0 h 63"/>
                <a:gd name="T18" fmla="*/ 23 w 61"/>
                <a:gd name="T19" fmla="*/ 24 h 63"/>
                <a:gd name="T20" fmla="*/ 10 w 61"/>
                <a:gd name="T21" fmla="*/ 52 h 63"/>
                <a:gd name="T22" fmla="*/ 38 w 61"/>
                <a:gd name="T23" fmla="*/ 38 h 63"/>
                <a:gd name="T24" fmla="*/ 51 w 61"/>
                <a:gd name="T25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3" y="63"/>
                    <a:pt x="0" y="60"/>
                    <a:pt x="0" y="58"/>
                  </a:cubicBezTo>
                  <a:cubicBezTo>
                    <a:pt x="0" y="43"/>
                    <a:pt x="6" y="28"/>
                    <a:pt x="16" y="17"/>
                  </a:cubicBezTo>
                  <a:cubicBezTo>
                    <a:pt x="26" y="6"/>
                    <a:pt x="41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20"/>
                    <a:pt x="56" y="34"/>
                    <a:pt x="45" y="45"/>
                  </a:cubicBezTo>
                  <a:cubicBezTo>
                    <a:pt x="35" y="56"/>
                    <a:pt x="21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0"/>
                  </a:moveTo>
                  <a:cubicBezTo>
                    <a:pt x="40" y="12"/>
                    <a:pt x="31" y="16"/>
                    <a:pt x="23" y="24"/>
                  </a:cubicBezTo>
                  <a:cubicBezTo>
                    <a:pt x="16" y="32"/>
                    <a:pt x="11" y="42"/>
                    <a:pt x="10" y="52"/>
                  </a:cubicBezTo>
                  <a:cubicBezTo>
                    <a:pt x="21" y="51"/>
                    <a:pt x="30" y="46"/>
                    <a:pt x="38" y="38"/>
                  </a:cubicBezTo>
                  <a:cubicBezTo>
                    <a:pt x="45" y="30"/>
                    <a:pt x="50" y="21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1" name="Freeform 1256"/>
            <p:cNvSpPr>
              <a:spLocks noEditPoints="1"/>
            </p:cNvSpPr>
            <p:nvPr/>
          </p:nvSpPr>
          <p:spPr bwMode="auto">
            <a:xfrm>
              <a:off x="9929813" y="3521075"/>
              <a:ext cx="200025" cy="203200"/>
            </a:xfrm>
            <a:custGeom>
              <a:avLst/>
              <a:gdLst>
                <a:gd name="T0" fmla="*/ 56 w 62"/>
                <a:gd name="T1" fmla="*/ 63 h 63"/>
                <a:gd name="T2" fmla="*/ 56 w 62"/>
                <a:gd name="T3" fmla="*/ 63 h 63"/>
                <a:gd name="T4" fmla="*/ 1 w 62"/>
                <a:gd name="T5" fmla="*/ 5 h 63"/>
                <a:gd name="T6" fmla="*/ 2 w 62"/>
                <a:gd name="T7" fmla="*/ 2 h 63"/>
                <a:gd name="T8" fmla="*/ 6 w 62"/>
                <a:gd name="T9" fmla="*/ 0 h 63"/>
                <a:gd name="T10" fmla="*/ 61 w 62"/>
                <a:gd name="T11" fmla="*/ 58 h 63"/>
                <a:gd name="T12" fmla="*/ 60 w 62"/>
                <a:gd name="T13" fmla="*/ 62 h 63"/>
                <a:gd name="T14" fmla="*/ 56 w 62"/>
                <a:gd name="T15" fmla="*/ 63 h 63"/>
                <a:gd name="T16" fmla="*/ 11 w 62"/>
                <a:gd name="T17" fmla="*/ 11 h 63"/>
                <a:gd name="T18" fmla="*/ 51 w 62"/>
                <a:gd name="T19" fmla="*/ 53 h 63"/>
                <a:gd name="T20" fmla="*/ 11 w 62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63">
                  <a:moveTo>
                    <a:pt x="56" y="63"/>
                  </a:moveTo>
                  <a:cubicBezTo>
                    <a:pt x="56" y="63"/>
                    <a:pt x="56" y="63"/>
                    <a:pt x="56" y="63"/>
                  </a:cubicBezTo>
                  <a:cubicBezTo>
                    <a:pt x="25" y="62"/>
                    <a:pt x="0" y="3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7" y="1"/>
                    <a:pt x="62" y="27"/>
                    <a:pt x="61" y="58"/>
                  </a:cubicBezTo>
                  <a:cubicBezTo>
                    <a:pt x="61" y="60"/>
                    <a:pt x="61" y="61"/>
                    <a:pt x="60" y="62"/>
                  </a:cubicBezTo>
                  <a:cubicBezTo>
                    <a:pt x="59" y="63"/>
                    <a:pt x="57" y="63"/>
                    <a:pt x="56" y="63"/>
                  </a:cubicBezTo>
                  <a:close/>
                  <a:moveTo>
                    <a:pt x="11" y="11"/>
                  </a:moveTo>
                  <a:cubicBezTo>
                    <a:pt x="13" y="32"/>
                    <a:pt x="30" y="50"/>
                    <a:pt x="51" y="53"/>
                  </a:cubicBezTo>
                  <a:cubicBezTo>
                    <a:pt x="49" y="31"/>
                    <a:pt x="32" y="14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2" name="Freeform 1257"/>
            <p:cNvSpPr>
              <a:spLocks noEditPoints="1"/>
            </p:cNvSpPr>
            <p:nvPr/>
          </p:nvSpPr>
          <p:spPr bwMode="auto">
            <a:xfrm>
              <a:off x="10133013" y="3521075"/>
              <a:ext cx="196850" cy="203200"/>
            </a:xfrm>
            <a:custGeom>
              <a:avLst/>
              <a:gdLst>
                <a:gd name="T0" fmla="*/ 5 w 61"/>
                <a:gd name="T1" fmla="*/ 63 h 63"/>
                <a:gd name="T2" fmla="*/ 2 w 61"/>
                <a:gd name="T3" fmla="*/ 62 h 63"/>
                <a:gd name="T4" fmla="*/ 0 w 61"/>
                <a:gd name="T5" fmla="*/ 58 h 63"/>
                <a:gd name="T6" fmla="*/ 56 w 61"/>
                <a:gd name="T7" fmla="*/ 0 h 63"/>
                <a:gd name="T8" fmla="*/ 59 w 61"/>
                <a:gd name="T9" fmla="*/ 2 h 63"/>
                <a:gd name="T10" fmla="*/ 61 w 61"/>
                <a:gd name="T11" fmla="*/ 5 h 63"/>
                <a:gd name="T12" fmla="*/ 5 w 61"/>
                <a:gd name="T13" fmla="*/ 63 h 63"/>
                <a:gd name="T14" fmla="*/ 5 w 61"/>
                <a:gd name="T15" fmla="*/ 63 h 63"/>
                <a:gd name="T16" fmla="*/ 51 w 61"/>
                <a:gd name="T17" fmla="*/ 11 h 63"/>
                <a:gd name="T18" fmla="*/ 10 w 61"/>
                <a:gd name="T19" fmla="*/ 53 h 63"/>
                <a:gd name="T20" fmla="*/ 51 w 61"/>
                <a:gd name="T2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3">
                  <a:moveTo>
                    <a:pt x="5" y="63"/>
                  </a:moveTo>
                  <a:cubicBezTo>
                    <a:pt x="4" y="63"/>
                    <a:pt x="3" y="63"/>
                    <a:pt x="2" y="62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27"/>
                    <a:pt x="24" y="1"/>
                    <a:pt x="56" y="0"/>
                  </a:cubicBezTo>
                  <a:cubicBezTo>
                    <a:pt x="57" y="0"/>
                    <a:pt x="58" y="1"/>
                    <a:pt x="59" y="2"/>
                  </a:cubicBezTo>
                  <a:cubicBezTo>
                    <a:pt x="60" y="3"/>
                    <a:pt x="61" y="4"/>
                    <a:pt x="61" y="5"/>
                  </a:cubicBezTo>
                  <a:cubicBezTo>
                    <a:pt x="61" y="36"/>
                    <a:pt x="37" y="62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close/>
                  <a:moveTo>
                    <a:pt x="51" y="11"/>
                  </a:moveTo>
                  <a:cubicBezTo>
                    <a:pt x="29" y="14"/>
                    <a:pt x="12" y="31"/>
                    <a:pt x="10" y="53"/>
                  </a:cubicBezTo>
                  <a:cubicBezTo>
                    <a:pt x="32" y="50"/>
                    <a:pt x="49" y="32"/>
                    <a:pt x="5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3" name="Freeform 1258"/>
            <p:cNvSpPr>
              <a:spLocks noEditPoints="1"/>
            </p:cNvSpPr>
            <p:nvPr/>
          </p:nvSpPr>
          <p:spPr bwMode="auto">
            <a:xfrm>
              <a:off x="10048875" y="3343275"/>
              <a:ext cx="168275" cy="268288"/>
            </a:xfrm>
            <a:custGeom>
              <a:avLst/>
              <a:gdLst>
                <a:gd name="T0" fmla="*/ 27 w 52"/>
                <a:gd name="T1" fmla="*/ 83 h 83"/>
                <a:gd name="T2" fmla="*/ 24 w 52"/>
                <a:gd name="T3" fmla="*/ 82 h 83"/>
                <a:gd name="T4" fmla="*/ 22 w 52"/>
                <a:gd name="T5" fmla="*/ 2 h 83"/>
                <a:gd name="T6" fmla="*/ 25 w 52"/>
                <a:gd name="T7" fmla="*/ 0 h 83"/>
                <a:gd name="T8" fmla="*/ 29 w 52"/>
                <a:gd name="T9" fmla="*/ 2 h 83"/>
                <a:gd name="T10" fmla="*/ 31 w 52"/>
                <a:gd name="T11" fmla="*/ 82 h 83"/>
                <a:gd name="T12" fmla="*/ 27 w 52"/>
                <a:gd name="T13" fmla="*/ 83 h 83"/>
                <a:gd name="T14" fmla="*/ 27 w 52"/>
                <a:gd name="T15" fmla="*/ 83 h 83"/>
                <a:gd name="T16" fmla="*/ 26 w 52"/>
                <a:gd name="T17" fmla="*/ 13 h 83"/>
                <a:gd name="T18" fmla="*/ 27 w 52"/>
                <a:gd name="T19" fmla="*/ 71 h 83"/>
                <a:gd name="T20" fmla="*/ 26 w 52"/>
                <a:gd name="T21" fmla="*/ 1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83">
                  <a:moveTo>
                    <a:pt x="27" y="83"/>
                  </a:moveTo>
                  <a:cubicBezTo>
                    <a:pt x="26" y="83"/>
                    <a:pt x="25" y="83"/>
                    <a:pt x="24" y="82"/>
                  </a:cubicBezTo>
                  <a:cubicBezTo>
                    <a:pt x="1" y="60"/>
                    <a:pt x="0" y="24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7" y="0"/>
                    <a:pt x="28" y="1"/>
                    <a:pt x="29" y="2"/>
                  </a:cubicBezTo>
                  <a:cubicBezTo>
                    <a:pt x="51" y="23"/>
                    <a:pt x="52" y="59"/>
                    <a:pt x="31" y="82"/>
                  </a:cubicBezTo>
                  <a:cubicBezTo>
                    <a:pt x="30" y="83"/>
                    <a:pt x="29" y="83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lose/>
                  <a:moveTo>
                    <a:pt x="26" y="13"/>
                  </a:moveTo>
                  <a:cubicBezTo>
                    <a:pt x="12" y="30"/>
                    <a:pt x="13" y="54"/>
                    <a:pt x="27" y="71"/>
                  </a:cubicBezTo>
                  <a:cubicBezTo>
                    <a:pt x="40" y="54"/>
                    <a:pt x="39" y="29"/>
                    <a:pt x="2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037147" y="2916230"/>
            <a:ext cx="1464116" cy="929190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Оборудование в сфере переработки и хранения с</a:t>
            </a:r>
            <a:r>
              <a:rPr lang="en-US" sz="1100" b="1" dirty="0">
                <a:solidFill>
                  <a:schemeClr val="bg1"/>
                </a:solidFill>
              </a:rPr>
              <a:t>/</a:t>
            </a:r>
            <a:r>
              <a:rPr lang="ru-RU" sz="1100" b="1" dirty="0">
                <a:solidFill>
                  <a:schemeClr val="bg1"/>
                </a:solidFill>
              </a:rPr>
              <a:t>х продукции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63461" y="3998272"/>
            <a:ext cx="4579785" cy="482914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300" b="1" dirty="0">
                <a:solidFill>
                  <a:srgbClr val="F5750B"/>
                </a:solidFill>
              </a:rPr>
              <a:t>Виды </a:t>
            </a:r>
            <a:r>
              <a:rPr lang="ru-RU" sz="1300" b="1" dirty="0" smtClean="0">
                <a:solidFill>
                  <a:srgbClr val="F5750B"/>
                </a:solidFill>
              </a:rPr>
              <a:t>имущества </a:t>
            </a:r>
            <a:r>
              <a:rPr lang="ru-RU" sz="1300" b="1" dirty="0">
                <a:solidFill>
                  <a:srgbClr val="F5750B"/>
                </a:solidFill>
              </a:rPr>
              <a:t>вне рамок программы (финансирование не осуществляется)</a:t>
            </a:r>
          </a:p>
        </p:txBody>
      </p:sp>
      <p:grpSp>
        <p:nvGrpSpPr>
          <p:cNvPr id="98" name="Группа 85"/>
          <p:cNvGrpSpPr/>
          <p:nvPr/>
        </p:nvGrpSpPr>
        <p:grpSpPr>
          <a:xfrm>
            <a:off x="442663" y="4039902"/>
            <a:ext cx="538091" cy="502573"/>
            <a:chOff x="404717" y="5919253"/>
            <a:chExt cx="497657" cy="566676"/>
          </a:xfrm>
        </p:grpSpPr>
        <p:sp>
          <p:nvSpPr>
            <p:cNvPr id="99" name="Равнобедренный треугольник 98"/>
            <p:cNvSpPr/>
            <p:nvPr/>
          </p:nvSpPr>
          <p:spPr>
            <a:xfrm>
              <a:off x="404717" y="5919253"/>
              <a:ext cx="497657" cy="429015"/>
            </a:xfrm>
            <a:prstGeom prst="triangle">
              <a:avLst/>
            </a:prstGeom>
            <a:solidFill>
              <a:schemeClr val="bg2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2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04717" y="5948027"/>
              <a:ext cx="497657" cy="537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>
                  <a:solidFill>
                    <a:srgbClr val="F5750B"/>
                  </a:solidFill>
                </a:rPr>
                <a:t>!</a:t>
              </a:r>
              <a:endParaRPr lang="ru-RU" sz="2200" b="1" dirty="0">
                <a:solidFill>
                  <a:srgbClr val="F5750B"/>
                </a:solidFill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329609" y="4314048"/>
            <a:ext cx="5315653" cy="1060444"/>
          </a:xfrm>
          <a:prstGeom prst="rect">
            <a:avLst/>
          </a:prstGeom>
        </p:spPr>
        <p:txBody>
          <a:bodyPr wrap="square" lIns="64570" tIns="96854" rIns="32285" bIns="0" anchor="t">
            <a:noAutofit/>
          </a:bodyPr>
          <a:lstStyle/>
          <a:p>
            <a:pPr marL="153756" indent="-153756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оборудование, предназначенное для осуществления оптовой и розничной торговой деятельности</a:t>
            </a:r>
          </a:p>
          <a:p>
            <a:pPr marL="153756" indent="-153756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легковые, грузовые и пассажирские транспортные средства (транспортные средства, на которые выдаются ПТС или ПСМ)</a:t>
            </a:r>
          </a:p>
          <a:p>
            <a:pPr marL="153756" indent="-153756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водные суда </a:t>
            </a:r>
          </a:p>
          <a:p>
            <a:pPr marL="153756" indent="-153756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воздушные суда и другая авиационная техника</a:t>
            </a:r>
          </a:p>
          <a:p>
            <a:pPr marL="153756" indent="-153756">
              <a:lnSpc>
                <a:spcPct val="120000"/>
              </a:lnSpc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400" dirty="0"/>
              <a:t>подвижной состав железнодорожного транспорта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107439" y="1101778"/>
            <a:ext cx="3097839" cy="329026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600" b="1" dirty="0"/>
              <a:t>Параметры продукта*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095232" y="1397682"/>
            <a:ext cx="5678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931758"/>
              </p:ext>
            </p:extLst>
          </p:nvPr>
        </p:nvGraphicFramePr>
        <p:xfrm>
          <a:off x="6107440" y="1587683"/>
          <a:ext cx="5666743" cy="463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841">
                  <a:extLst>
                    <a:ext uri="{9D8B030D-6E8A-4147-A177-3AD203B41FA5}">
                      <a16:colId xmlns="" xmlns:a16="http://schemas.microsoft.com/office/drawing/2014/main" val="2985683231"/>
                    </a:ext>
                  </a:extLst>
                </a:gridCol>
                <a:gridCol w="3761902">
                  <a:extLst>
                    <a:ext uri="{9D8B030D-6E8A-4147-A177-3AD203B41FA5}">
                      <a16:colId xmlns="" xmlns:a16="http://schemas.microsoft.com/office/drawing/2014/main" val="1334048016"/>
                    </a:ext>
                  </a:extLst>
                </a:gridCol>
              </a:tblGrid>
              <a:tr h="446952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</a:p>
                  </a:txBody>
                  <a:tcPr marL="34834" marR="34834" marT="28572" marB="28572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6 %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8 %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годовых - для иностранного оборудования</a:t>
                      </a:r>
                    </a:p>
                  </a:txBody>
                  <a:tcPr marL="34834" marR="34834" marT="28572" marB="28572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610129"/>
                  </a:ext>
                </a:extLst>
              </a:tr>
              <a:tr h="315854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</a:p>
                  </a:txBody>
                  <a:tcPr marL="34834" marR="34834" marT="28572" marB="28572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млн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3520796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195246"/>
                  </a:ext>
                </a:extLst>
              </a:tr>
              <a:tr h="280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4084773"/>
                  </a:ext>
                </a:extLst>
              </a:tr>
              <a:tr h="407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Равномерный (аннуитетный) / убывающий / сезонный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620707"/>
                  </a:ext>
                </a:extLst>
              </a:tr>
              <a:tr h="407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Периодичность платежей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Ежемесячно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7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Валюта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Российский рубль</a:t>
                      </a: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9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Балансодержатель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Лизингополучатель / Лизингодатель (по согласованию)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8325790"/>
                  </a:ext>
                </a:extLst>
              </a:tr>
              <a:tr h="633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Страхование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Страхование осуществляется Лизингодателем (расходы по страхованию включаются в лизинговые платежи)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07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Обеспечение</a:t>
                      </a:r>
                    </a:p>
                  </a:txBody>
                  <a:tcPr marL="88479" marR="88479" marT="36287" marB="3628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Обязательное условие – наличие поручительства физических лиц, владеющих долями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акциями / паями субъекта ИМП.</a:t>
                      </a:r>
                    </a:p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зависимости от структуры сделки возможно привлечение дополнительного залога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4834" marR="34834" marT="28572" marB="28572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9" name="Группа 114"/>
          <p:cNvGrpSpPr/>
          <p:nvPr/>
        </p:nvGrpSpPr>
        <p:grpSpPr>
          <a:xfrm>
            <a:off x="2256483" y="2499481"/>
            <a:ext cx="1561373" cy="1414280"/>
            <a:chOff x="8744843" y="2953459"/>
            <a:chExt cx="1613622" cy="2233881"/>
          </a:xfrm>
          <a:solidFill>
            <a:srgbClr val="6D4132"/>
          </a:solidFill>
        </p:grpSpPr>
        <p:sp>
          <p:nvSpPr>
            <p:cNvPr id="110" name="Прямоугольник 109"/>
            <p:cNvSpPr/>
            <p:nvPr/>
          </p:nvSpPr>
          <p:spPr>
            <a:xfrm>
              <a:off x="8744843" y="2953459"/>
              <a:ext cx="1613622" cy="2233881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8767708" y="2988234"/>
              <a:ext cx="1558989" cy="215415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2" name="Group 1007"/>
          <p:cNvGrpSpPr/>
          <p:nvPr/>
        </p:nvGrpSpPr>
        <p:grpSpPr>
          <a:xfrm>
            <a:off x="2808042" y="2647876"/>
            <a:ext cx="494159" cy="436129"/>
            <a:chOff x="6081713" y="3184525"/>
            <a:chExt cx="1044575" cy="1123950"/>
          </a:xfrm>
          <a:solidFill>
            <a:schemeClr val="bg2"/>
          </a:solidFill>
        </p:grpSpPr>
        <p:sp>
          <p:nvSpPr>
            <p:cNvPr id="113" name="Freeform 1183"/>
            <p:cNvSpPr>
              <a:spLocks/>
            </p:cNvSpPr>
            <p:nvPr/>
          </p:nvSpPr>
          <p:spPr bwMode="auto">
            <a:xfrm>
              <a:off x="6289675" y="3530600"/>
              <a:ext cx="196850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4" name="Freeform 1184"/>
            <p:cNvSpPr>
              <a:spLocks/>
            </p:cNvSpPr>
            <p:nvPr/>
          </p:nvSpPr>
          <p:spPr bwMode="auto">
            <a:xfrm>
              <a:off x="6081713" y="4270375"/>
              <a:ext cx="923925" cy="38100"/>
            </a:xfrm>
            <a:custGeom>
              <a:avLst/>
              <a:gdLst>
                <a:gd name="T0" fmla="*/ 280 w 286"/>
                <a:gd name="T1" fmla="*/ 12 h 12"/>
                <a:gd name="T2" fmla="*/ 6 w 286"/>
                <a:gd name="T3" fmla="*/ 12 h 12"/>
                <a:gd name="T4" fmla="*/ 0 w 286"/>
                <a:gd name="T5" fmla="*/ 6 h 12"/>
                <a:gd name="T6" fmla="*/ 6 w 286"/>
                <a:gd name="T7" fmla="*/ 0 h 12"/>
                <a:gd name="T8" fmla="*/ 280 w 286"/>
                <a:gd name="T9" fmla="*/ 0 h 12"/>
                <a:gd name="T10" fmla="*/ 286 w 286"/>
                <a:gd name="T11" fmla="*/ 6 h 12"/>
                <a:gd name="T12" fmla="*/ 280 w 28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2">
                  <a:moveTo>
                    <a:pt x="28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6" y="3"/>
                    <a:pt x="286" y="6"/>
                  </a:cubicBezTo>
                  <a:cubicBezTo>
                    <a:pt x="286" y="10"/>
                    <a:pt x="283" y="12"/>
                    <a:pt x="280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5" name="Freeform 1185"/>
            <p:cNvSpPr>
              <a:spLocks/>
            </p:cNvSpPr>
            <p:nvPr/>
          </p:nvSpPr>
          <p:spPr bwMode="auto">
            <a:xfrm>
              <a:off x="6365875" y="3184525"/>
              <a:ext cx="760413" cy="314325"/>
            </a:xfrm>
            <a:custGeom>
              <a:avLst/>
              <a:gdLst>
                <a:gd name="T0" fmla="*/ 6 w 235"/>
                <a:gd name="T1" fmla="*/ 97 h 97"/>
                <a:gd name="T2" fmla="*/ 5 w 235"/>
                <a:gd name="T3" fmla="*/ 97 h 97"/>
                <a:gd name="T4" fmla="*/ 0 w 235"/>
                <a:gd name="T5" fmla="*/ 90 h 97"/>
                <a:gd name="T6" fmla="*/ 45 w 235"/>
                <a:gd name="T7" fmla="*/ 52 h 97"/>
                <a:gd name="T8" fmla="*/ 68 w 235"/>
                <a:gd name="T9" fmla="*/ 59 h 97"/>
                <a:gd name="T10" fmla="*/ 111 w 235"/>
                <a:gd name="T11" fmla="*/ 36 h 97"/>
                <a:gd name="T12" fmla="*/ 132 w 235"/>
                <a:gd name="T13" fmla="*/ 40 h 97"/>
                <a:gd name="T14" fmla="*/ 161 w 235"/>
                <a:gd name="T15" fmla="*/ 27 h 97"/>
                <a:gd name="T16" fmla="*/ 198 w 235"/>
                <a:gd name="T17" fmla="*/ 0 h 97"/>
                <a:gd name="T18" fmla="*/ 235 w 235"/>
                <a:gd name="T19" fmla="*/ 28 h 97"/>
                <a:gd name="T20" fmla="*/ 230 w 235"/>
                <a:gd name="T21" fmla="*/ 36 h 97"/>
                <a:gd name="T22" fmla="*/ 223 w 235"/>
                <a:gd name="T23" fmla="*/ 31 h 97"/>
                <a:gd name="T24" fmla="*/ 198 w 235"/>
                <a:gd name="T25" fmla="*/ 12 h 97"/>
                <a:gd name="T26" fmla="*/ 172 w 235"/>
                <a:gd name="T27" fmla="*/ 35 h 97"/>
                <a:gd name="T28" fmla="*/ 169 w 235"/>
                <a:gd name="T29" fmla="*/ 39 h 97"/>
                <a:gd name="T30" fmla="*/ 164 w 235"/>
                <a:gd name="T31" fmla="*/ 40 h 97"/>
                <a:gd name="T32" fmla="*/ 158 w 235"/>
                <a:gd name="T33" fmla="*/ 39 h 97"/>
                <a:gd name="T34" fmla="*/ 140 w 235"/>
                <a:gd name="T35" fmla="*/ 51 h 97"/>
                <a:gd name="T36" fmla="*/ 136 w 235"/>
                <a:gd name="T37" fmla="*/ 54 h 97"/>
                <a:gd name="T38" fmla="*/ 131 w 235"/>
                <a:gd name="T39" fmla="*/ 53 h 97"/>
                <a:gd name="T40" fmla="*/ 111 w 235"/>
                <a:gd name="T41" fmla="*/ 48 h 97"/>
                <a:gd name="T42" fmla="*/ 75 w 235"/>
                <a:gd name="T43" fmla="*/ 70 h 97"/>
                <a:gd name="T44" fmla="*/ 71 w 235"/>
                <a:gd name="T45" fmla="*/ 73 h 97"/>
                <a:gd name="T46" fmla="*/ 66 w 235"/>
                <a:gd name="T47" fmla="*/ 72 h 97"/>
                <a:gd name="T48" fmla="*/ 45 w 235"/>
                <a:gd name="T49" fmla="*/ 64 h 97"/>
                <a:gd name="T50" fmla="*/ 12 w 235"/>
                <a:gd name="T51" fmla="*/ 92 h 97"/>
                <a:gd name="T52" fmla="*/ 6 w 235"/>
                <a:gd name="T5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5" h="97">
                  <a:moveTo>
                    <a:pt x="6" y="97"/>
                  </a:moveTo>
                  <a:cubicBezTo>
                    <a:pt x="6" y="97"/>
                    <a:pt x="5" y="97"/>
                    <a:pt x="5" y="97"/>
                  </a:cubicBezTo>
                  <a:cubicBezTo>
                    <a:pt x="2" y="96"/>
                    <a:pt x="0" y="93"/>
                    <a:pt x="0" y="90"/>
                  </a:cubicBezTo>
                  <a:cubicBezTo>
                    <a:pt x="4" y="68"/>
                    <a:pt x="23" y="52"/>
                    <a:pt x="45" y="52"/>
                  </a:cubicBezTo>
                  <a:cubicBezTo>
                    <a:pt x="54" y="52"/>
                    <a:pt x="61" y="54"/>
                    <a:pt x="68" y="59"/>
                  </a:cubicBezTo>
                  <a:cubicBezTo>
                    <a:pt x="78" y="45"/>
                    <a:pt x="94" y="36"/>
                    <a:pt x="111" y="36"/>
                  </a:cubicBezTo>
                  <a:cubicBezTo>
                    <a:pt x="118" y="36"/>
                    <a:pt x="125" y="37"/>
                    <a:pt x="132" y="40"/>
                  </a:cubicBezTo>
                  <a:cubicBezTo>
                    <a:pt x="138" y="31"/>
                    <a:pt x="150" y="26"/>
                    <a:pt x="161" y="27"/>
                  </a:cubicBezTo>
                  <a:cubicBezTo>
                    <a:pt x="166" y="11"/>
                    <a:pt x="181" y="0"/>
                    <a:pt x="198" y="0"/>
                  </a:cubicBezTo>
                  <a:cubicBezTo>
                    <a:pt x="215" y="0"/>
                    <a:pt x="230" y="11"/>
                    <a:pt x="235" y="28"/>
                  </a:cubicBezTo>
                  <a:cubicBezTo>
                    <a:pt x="235" y="31"/>
                    <a:pt x="234" y="35"/>
                    <a:pt x="230" y="36"/>
                  </a:cubicBezTo>
                  <a:cubicBezTo>
                    <a:pt x="227" y="36"/>
                    <a:pt x="224" y="34"/>
                    <a:pt x="223" y="31"/>
                  </a:cubicBezTo>
                  <a:cubicBezTo>
                    <a:pt x="220" y="20"/>
                    <a:pt x="210" y="12"/>
                    <a:pt x="198" y="12"/>
                  </a:cubicBezTo>
                  <a:cubicBezTo>
                    <a:pt x="185" y="12"/>
                    <a:pt x="173" y="22"/>
                    <a:pt x="172" y="35"/>
                  </a:cubicBezTo>
                  <a:cubicBezTo>
                    <a:pt x="172" y="36"/>
                    <a:pt x="171" y="38"/>
                    <a:pt x="169" y="39"/>
                  </a:cubicBezTo>
                  <a:cubicBezTo>
                    <a:pt x="168" y="40"/>
                    <a:pt x="166" y="40"/>
                    <a:pt x="164" y="40"/>
                  </a:cubicBezTo>
                  <a:cubicBezTo>
                    <a:pt x="162" y="39"/>
                    <a:pt x="160" y="39"/>
                    <a:pt x="158" y="39"/>
                  </a:cubicBezTo>
                  <a:cubicBezTo>
                    <a:pt x="150" y="39"/>
                    <a:pt x="143" y="43"/>
                    <a:pt x="140" y="51"/>
                  </a:cubicBezTo>
                  <a:cubicBezTo>
                    <a:pt x="139" y="52"/>
                    <a:pt x="138" y="53"/>
                    <a:pt x="136" y="54"/>
                  </a:cubicBezTo>
                  <a:cubicBezTo>
                    <a:pt x="135" y="54"/>
                    <a:pt x="133" y="54"/>
                    <a:pt x="131" y="53"/>
                  </a:cubicBezTo>
                  <a:cubicBezTo>
                    <a:pt x="125" y="50"/>
                    <a:pt x="118" y="48"/>
                    <a:pt x="111" y="48"/>
                  </a:cubicBezTo>
                  <a:cubicBezTo>
                    <a:pt x="96" y="48"/>
                    <a:pt x="82" y="56"/>
                    <a:pt x="75" y="70"/>
                  </a:cubicBezTo>
                  <a:cubicBezTo>
                    <a:pt x="75" y="71"/>
                    <a:pt x="73" y="73"/>
                    <a:pt x="71" y="73"/>
                  </a:cubicBezTo>
                  <a:cubicBezTo>
                    <a:pt x="70" y="73"/>
                    <a:pt x="68" y="73"/>
                    <a:pt x="66" y="72"/>
                  </a:cubicBezTo>
                  <a:cubicBezTo>
                    <a:pt x="60" y="67"/>
                    <a:pt x="53" y="64"/>
                    <a:pt x="45" y="64"/>
                  </a:cubicBezTo>
                  <a:cubicBezTo>
                    <a:pt x="29" y="64"/>
                    <a:pt x="15" y="76"/>
                    <a:pt x="12" y="92"/>
                  </a:cubicBezTo>
                  <a:cubicBezTo>
                    <a:pt x="12" y="95"/>
                    <a:pt x="9" y="97"/>
                    <a:pt x="6" y="9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6" name="Freeform 1186"/>
            <p:cNvSpPr>
              <a:spLocks/>
            </p:cNvSpPr>
            <p:nvPr/>
          </p:nvSpPr>
          <p:spPr bwMode="auto">
            <a:xfrm>
              <a:off x="6153150" y="3983038"/>
              <a:ext cx="180975" cy="258763"/>
            </a:xfrm>
            <a:custGeom>
              <a:avLst/>
              <a:gdLst>
                <a:gd name="T0" fmla="*/ 6 w 56"/>
                <a:gd name="T1" fmla="*/ 80 h 80"/>
                <a:gd name="T2" fmla="*/ 0 w 56"/>
                <a:gd name="T3" fmla="*/ 74 h 80"/>
                <a:gd name="T4" fmla="*/ 0 w 56"/>
                <a:gd name="T5" fmla="*/ 19 h 80"/>
                <a:gd name="T6" fmla="*/ 13 w 56"/>
                <a:gd name="T7" fmla="*/ 0 h 80"/>
                <a:gd name="T8" fmla="*/ 50 w 56"/>
                <a:gd name="T9" fmla="*/ 0 h 80"/>
                <a:gd name="T10" fmla="*/ 56 w 56"/>
                <a:gd name="T11" fmla="*/ 6 h 80"/>
                <a:gd name="T12" fmla="*/ 50 w 56"/>
                <a:gd name="T13" fmla="*/ 12 h 80"/>
                <a:gd name="T14" fmla="*/ 14 w 56"/>
                <a:gd name="T15" fmla="*/ 12 h 80"/>
                <a:gd name="T16" fmla="*/ 12 w 56"/>
                <a:gd name="T17" fmla="*/ 19 h 80"/>
                <a:gd name="T18" fmla="*/ 12 w 56"/>
                <a:gd name="T19" fmla="*/ 74 h 80"/>
                <a:gd name="T20" fmla="*/ 6 w 56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0">
                  <a:moveTo>
                    <a:pt x="6" y="80"/>
                  </a:moveTo>
                  <a:cubicBezTo>
                    <a:pt x="3" y="80"/>
                    <a:pt x="0" y="77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6" y="0"/>
                    <a:pt x="1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6"/>
                  </a:cubicBezTo>
                  <a:cubicBezTo>
                    <a:pt x="56" y="9"/>
                    <a:pt x="53" y="12"/>
                    <a:pt x="5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3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7"/>
                    <a:pt x="9" y="80"/>
                    <a:pt x="6" y="8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7" name="Freeform 1187"/>
            <p:cNvSpPr>
              <a:spLocks/>
            </p:cNvSpPr>
            <p:nvPr/>
          </p:nvSpPr>
          <p:spPr bwMode="auto">
            <a:xfrm>
              <a:off x="6308725" y="3586163"/>
              <a:ext cx="147638" cy="652463"/>
            </a:xfrm>
            <a:custGeom>
              <a:avLst/>
              <a:gdLst>
                <a:gd name="T0" fmla="*/ 40 w 46"/>
                <a:gd name="T1" fmla="*/ 202 h 202"/>
                <a:gd name="T2" fmla="*/ 34 w 46"/>
                <a:gd name="T3" fmla="*/ 196 h 202"/>
                <a:gd name="T4" fmla="*/ 34 w 46"/>
                <a:gd name="T5" fmla="*/ 12 h 202"/>
                <a:gd name="T6" fmla="*/ 12 w 46"/>
                <a:gd name="T7" fmla="*/ 12 h 202"/>
                <a:gd name="T8" fmla="*/ 12 w 46"/>
                <a:gd name="T9" fmla="*/ 196 h 202"/>
                <a:gd name="T10" fmla="*/ 6 w 46"/>
                <a:gd name="T11" fmla="*/ 202 h 202"/>
                <a:gd name="T12" fmla="*/ 0 w 46"/>
                <a:gd name="T13" fmla="*/ 196 h 202"/>
                <a:gd name="T14" fmla="*/ 0 w 46"/>
                <a:gd name="T15" fmla="*/ 6 h 202"/>
                <a:gd name="T16" fmla="*/ 6 w 46"/>
                <a:gd name="T17" fmla="*/ 0 h 202"/>
                <a:gd name="T18" fmla="*/ 40 w 46"/>
                <a:gd name="T19" fmla="*/ 0 h 202"/>
                <a:gd name="T20" fmla="*/ 46 w 46"/>
                <a:gd name="T21" fmla="*/ 6 h 202"/>
                <a:gd name="T22" fmla="*/ 46 w 46"/>
                <a:gd name="T23" fmla="*/ 196 h 202"/>
                <a:gd name="T24" fmla="*/ 40 w 46"/>
                <a:gd name="T2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202">
                  <a:moveTo>
                    <a:pt x="40" y="202"/>
                  </a:moveTo>
                  <a:cubicBezTo>
                    <a:pt x="36" y="202"/>
                    <a:pt x="34" y="200"/>
                    <a:pt x="34" y="19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6"/>
                    <a:pt x="12" y="196"/>
                    <a:pt x="12" y="196"/>
                  </a:cubicBezTo>
                  <a:cubicBezTo>
                    <a:pt x="12" y="200"/>
                    <a:pt x="10" y="202"/>
                    <a:pt x="6" y="202"/>
                  </a:cubicBezTo>
                  <a:cubicBezTo>
                    <a:pt x="3" y="202"/>
                    <a:pt x="0" y="200"/>
                    <a:pt x="0" y="19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3" y="0"/>
                    <a:pt x="46" y="2"/>
                    <a:pt x="46" y="6"/>
                  </a:cubicBezTo>
                  <a:cubicBezTo>
                    <a:pt x="46" y="196"/>
                    <a:pt x="46" y="196"/>
                    <a:pt x="46" y="196"/>
                  </a:cubicBezTo>
                  <a:cubicBezTo>
                    <a:pt x="46" y="200"/>
                    <a:pt x="43" y="202"/>
                    <a:pt x="40" y="20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Freeform 1188"/>
            <p:cNvSpPr>
              <a:spLocks/>
            </p:cNvSpPr>
            <p:nvPr/>
          </p:nvSpPr>
          <p:spPr bwMode="auto">
            <a:xfrm>
              <a:off x="6464300" y="3860800"/>
              <a:ext cx="496888" cy="374650"/>
            </a:xfrm>
            <a:custGeom>
              <a:avLst/>
              <a:gdLst>
                <a:gd name="T0" fmla="*/ 148 w 154"/>
                <a:gd name="T1" fmla="*/ 116 h 116"/>
                <a:gd name="T2" fmla="*/ 142 w 154"/>
                <a:gd name="T3" fmla="*/ 110 h 116"/>
                <a:gd name="T4" fmla="*/ 142 w 154"/>
                <a:gd name="T5" fmla="*/ 31 h 116"/>
                <a:gd name="T6" fmla="*/ 129 w 154"/>
                <a:gd name="T7" fmla="*/ 16 h 116"/>
                <a:gd name="T8" fmla="*/ 108 w 154"/>
                <a:gd name="T9" fmla="*/ 34 h 116"/>
                <a:gd name="T10" fmla="*/ 100 w 154"/>
                <a:gd name="T11" fmla="*/ 33 h 116"/>
                <a:gd name="T12" fmla="*/ 79 w 154"/>
                <a:gd name="T13" fmla="*/ 14 h 116"/>
                <a:gd name="T14" fmla="*/ 58 w 154"/>
                <a:gd name="T15" fmla="*/ 33 h 116"/>
                <a:gd name="T16" fmla="*/ 50 w 154"/>
                <a:gd name="T17" fmla="*/ 33 h 116"/>
                <a:gd name="T18" fmla="*/ 31 w 154"/>
                <a:gd name="T19" fmla="*/ 15 h 116"/>
                <a:gd name="T20" fmla="*/ 10 w 154"/>
                <a:gd name="T21" fmla="*/ 33 h 116"/>
                <a:gd name="T22" fmla="*/ 2 w 154"/>
                <a:gd name="T23" fmla="*/ 33 h 116"/>
                <a:gd name="T24" fmla="*/ 2 w 154"/>
                <a:gd name="T25" fmla="*/ 24 h 116"/>
                <a:gd name="T26" fmla="*/ 27 w 154"/>
                <a:gd name="T27" fmla="*/ 3 h 116"/>
                <a:gd name="T28" fmla="*/ 35 w 154"/>
                <a:gd name="T29" fmla="*/ 3 h 116"/>
                <a:gd name="T30" fmla="*/ 54 w 154"/>
                <a:gd name="T31" fmla="*/ 21 h 116"/>
                <a:gd name="T32" fmla="*/ 75 w 154"/>
                <a:gd name="T33" fmla="*/ 2 h 116"/>
                <a:gd name="T34" fmla="*/ 83 w 154"/>
                <a:gd name="T35" fmla="*/ 2 h 116"/>
                <a:gd name="T36" fmla="*/ 104 w 154"/>
                <a:gd name="T37" fmla="*/ 21 h 116"/>
                <a:gd name="T38" fmla="*/ 126 w 154"/>
                <a:gd name="T39" fmla="*/ 2 h 116"/>
                <a:gd name="T40" fmla="*/ 130 w 154"/>
                <a:gd name="T41" fmla="*/ 1 h 116"/>
                <a:gd name="T42" fmla="*/ 134 w 154"/>
                <a:gd name="T43" fmla="*/ 3 h 116"/>
                <a:gd name="T44" fmla="*/ 152 w 154"/>
                <a:gd name="T45" fmla="*/ 25 h 116"/>
                <a:gd name="T46" fmla="*/ 154 w 154"/>
                <a:gd name="T47" fmla="*/ 29 h 116"/>
                <a:gd name="T48" fmla="*/ 154 w 154"/>
                <a:gd name="T49" fmla="*/ 110 h 116"/>
                <a:gd name="T50" fmla="*/ 148 w 154"/>
                <a:gd name="T5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16">
                  <a:moveTo>
                    <a:pt x="148" y="116"/>
                  </a:moveTo>
                  <a:cubicBezTo>
                    <a:pt x="145" y="116"/>
                    <a:pt x="142" y="114"/>
                    <a:pt x="142" y="110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5" y="35"/>
                    <a:pt x="102" y="35"/>
                    <a:pt x="100" y="3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5" y="35"/>
                    <a:pt x="52" y="35"/>
                    <a:pt x="50" y="3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8" y="36"/>
                    <a:pt x="4" y="35"/>
                    <a:pt x="2" y="33"/>
                  </a:cubicBezTo>
                  <a:cubicBezTo>
                    <a:pt x="0" y="30"/>
                    <a:pt x="0" y="27"/>
                    <a:pt x="2" y="2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9" y="1"/>
                    <a:pt x="33" y="1"/>
                    <a:pt x="35" y="3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7" y="0"/>
                    <a:pt x="81" y="0"/>
                    <a:pt x="83" y="2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1"/>
                    <a:pt x="129" y="1"/>
                    <a:pt x="130" y="1"/>
                  </a:cubicBezTo>
                  <a:cubicBezTo>
                    <a:pt x="132" y="1"/>
                    <a:pt x="133" y="2"/>
                    <a:pt x="134" y="3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53" y="26"/>
                    <a:pt x="154" y="28"/>
                    <a:pt x="154" y="29"/>
                  </a:cubicBezTo>
                  <a:cubicBezTo>
                    <a:pt x="154" y="110"/>
                    <a:pt x="154" y="110"/>
                    <a:pt x="154" y="110"/>
                  </a:cubicBezTo>
                  <a:cubicBezTo>
                    <a:pt x="154" y="114"/>
                    <a:pt x="151" y="116"/>
                    <a:pt x="148" y="1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9" name="Freeform 1189"/>
            <p:cNvSpPr>
              <a:spLocks/>
            </p:cNvSpPr>
            <p:nvPr/>
          </p:nvSpPr>
          <p:spPr bwMode="auto">
            <a:xfrm>
              <a:off x="6489700" y="4027488"/>
              <a:ext cx="390525" cy="39688"/>
            </a:xfrm>
            <a:custGeom>
              <a:avLst/>
              <a:gdLst>
                <a:gd name="T0" fmla="*/ 115 w 121"/>
                <a:gd name="T1" fmla="*/ 12 h 12"/>
                <a:gd name="T2" fmla="*/ 6 w 121"/>
                <a:gd name="T3" fmla="*/ 12 h 12"/>
                <a:gd name="T4" fmla="*/ 0 w 121"/>
                <a:gd name="T5" fmla="*/ 6 h 12"/>
                <a:gd name="T6" fmla="*/ 6 w 121"/>
                <a:gd name="T7" fmla="*/ 0 h 12"/>
                <a:gd name="T8" fmla="*/ 115 w 121"/>
                <a:gd name="T9" fmla="*/ 0 h 12"/>
                <a:gd name="T10" fmla="*/ 121 w 121"/>
                <a:gd name="T11" fmla="*/ 6 h 12"/>
                <a:gd name="T12" fmla="*/ 115 w 12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">
                  <a:moveTo>
                    <a:pt x="11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1" y="3"/>
                    <a:pt x="121" y="6"/>
                  </a:cubicBezTo>
                  <a:cubicBezTo>
                    <a:pt x="121" y="10"/>
                    <a:pt x="119" y="12"/>
                    <a:pt x="115" y="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915483"/>
              <a:endParaRPr lang="en-US" sz="1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2333346" y="3209361"/>
            <a:ext cx="1464116" cy="421359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Промышленное оборудование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082" y="225468"/>
            <a:ext cx="1010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62212"/>
                </a:solidFill>
                <a:latin typeface="Arial Black" panose="020B0A04020102020204" pitchFamily="34" charset="0"/>
              </a:rPr>
              <a:t>Пример расчета параметров сделки в рамках программы* </a:t>
            </a:r>
            <a:endParaRPr lang="ru-RU" sz="2000" dirty="0">
              <a:solidFill>
                <a:srgbClr val="562212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>
            <a:off x="0" y="6250291"/>
            <a:ext cx="12192000" cy="607709"/>
            <a:chOff x="0" y="6250291"/>
            <a:chExt cx="12192000" cy="60770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11582400" y="6319736"/>
              <a:ext cx="609600" cy="538264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C2926A"/>
                  </a:solidFill>
                </a:rPr>
                <a:t>8</a:t>
              </a:r>
              <a:endParaRPr lang="ru-RU" dirty="0">
                <a:solidFill>
                  <a:srgbClr val="C2926A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 flipV="1">
              <a:off x="874712" y="6281204"/>
              <a:ext cx="11317287" cy="45719"/>
            </a:xfrm>
            <a:prstGeom prst="rect">
              <a:avLst/>
            </a:prstGeom>
            <a:solidFill>
              <a:srgbClr val="E2C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8" y="6413410"/>
              <a:ext cx="948799" cy="329335"/>
            </a:xfrm>
            <a:prstGeom prst="rect">
              <a:avLst/>
            </a:prstGeom>
          </p:spPr>
        </p:pic>
        <p:sp>
          <p:nvSpPr>
            <p:cNvPr id="58" name="Прямоугольник 57"/>
            <p:cNvSpPr/>
            <p:nvPr/>
          </p:nvSpPr>
          <p:spPr>
            <a:xfrm flipV="1">
              <a:off x="0" y="6250291"/>
              <a:ext cx="1066799" cy="68909"/>
            </a:xfrm>
            <a:prstGeom prst="rect">
              <a:avLst/>
            </a:prstGeom>
            <a:solidFill>
              <a:srgbClr val="C29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2926A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27472"/>
            <a:ext cx="720000" cy="720000"/>
          </a:xfrm>
          <a:prstGeom prst="rect">
            <a:avLst/>
          </a:prstGeom>
          <a:solidFill>
            <a:srgbClr val="C29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2926A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80039"/>
              </p:ext>
            </p:extLst>
          </p:nvPr>
        </p:nvGraphicFramePr>
        <p:xfrm>
          <a:off x="552243" y="682697"/>
          <a:ext cx="11309621" cy="52071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4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87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7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84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Исходные</a:t>
                      </a:r>
                      <a:r>
                        <a:rPr lang="ru-RU" sz="1600" b="1" baseline="0" dirty="0"/>
                        <a:t> параметры</a:t>
                      </a:r>
                      <a:endParaRPr lang="ru-RU" sz="1600" b="1" dirty="0"/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r>
                        <a:rPr lang="ru-RU" sz="1600" b="0" dirty="0"/>
                        <a:t>Стоимость предмета лизинга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10 000</a:t>
                      </a:r>
                      <a:r>
                        <a:rPr lang="en-US" sz="1600" baseline="0" dirty="0"/>
                        <a:t> </a:t>
                      </a:r>
                      <a:r>
                        <a:rPr lang="ru-RU" sz="1600" dirty="0"/>
                        <a:t>000 </a:t>
                      </a:r>
                      <a:r>
                        <a:rPr lang="ru-RU" sz="1600" b="0" baseline="0" dirty="0"/>
                        <a:t>рублей</a:t>
                      </a:r>
                      <a:endParaRPr lang="ru-RU" sz="1600" dirty="0"/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r>
                        <a:rPr lang="ru-RU" sz="1600" b="0" dirty="0"/>
                        <a:t>Аванс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20%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r>
                        <a:rPr lang="ru-RU" sz="1600" b="0" dirty="0"/>
                        <a:t>Срок договора лизинга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60 месяцев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График платежей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Аннуитетный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933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330">
                <a:tc>
                  <a:txBody>
                    <a:bodyPr/>
                    <a:lstStyle/>
                    <a:p>
                      <a:r>
                        <a:rPr lang="ru-RU" sz="1600" b="0" dirty="0"/>
                        <a:t>Балансодержатель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2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Лизингодатель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5741">
                <a:tc gridSpan="3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Сравнение условий по лизингу </a:t>
                      </a:r>
                      <a:endParaRPr lang="ru-RU" sz="1800" b="1" dirty="0" smtClean="0"/>
                    </a:p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Региональных </a:t>
                      </a:r>
                      <a:r>
                        <a:rPr lang="ru-RU" sz="1800" b="1" dirty="0"/>
                        <a:t>лизинговых компаний (РЛК)</a:t>
                      </a:r>
                      <a:r>
                        <a:rPr lang="ru-RU" sz="1800" b="1" baseline="0" dirty="0"/>
                        <a:t> и </a:t>
                      </a:r>
                      <a:r>
                        <a:rPr lang="ru-RU" sz="1800" b="1" baseline="0" dirty="0" smtClean="0"/>
                        <a:t>коммерческих лизинговых </a:t>
                      </a:r>
                      <a:r>
                        <a:rPr lang="ru-RU" sz="1800" b="1" baseline="0" dirty="0"/>
                        <a:t>компаний</a:t>
                      </a:r>
                      <a:endParaRPr lang="ru-RU" sz="1800" b="1" dirty="0"/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9175"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Региональная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лизинговая компания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735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Коммерческие лизинговые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компании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67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среднего ежемесячного платежа 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157 961 </a:t>
                      </a:r>
                      <a:r>
                        <a:rPr lang="ru-RU" sz="1600" b="1" baseline="0" dirty="0"/>
                        <a:t>руб.</a:t>
                      </a:r>
                      <a:endParaRPr lang="ru-RU" sz="1600" b="1" dirty="0"/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858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211 949 </a:t>
                      </a:r>
                      <a:r>
                        <a:rPr lang="ru-RU" sz="1600" b="1" baseline="0" dirty="0"/>
                        <a:t>руб.</a:t>
                      </a:r>
                      <a:endParaRPr lang="ru-RU" sz="1600" b="1" dirty="0"/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Комиссия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Отсутствует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1%</a:t>
                      </a:r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Эффективная ставка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6% годовых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18% годовых</a:t>
                      </a:r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493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Удорожание в год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2,96%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9,63%</a:t>
                      </a:r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8670">
                <a:tc>
                  <a:txBody>
                    <a:bodyPr/>
                    <a:lstStyle/>
                    <a:p>
                      <a:pPr marL="0" algn="l" defTabSz="1093324" rtl="0" eaLnBrk="1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договора лизинга</a:t>
                      </a:r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8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11 477 704 </a:t>
                      </a:r>
                      <a:r>
                        <a:rPr lang="ru-RU" sz="1600" b="1" baseline="0" dirty="0"/>
                        <a:t>руб.</a:t>
                      </a:r>
                      <a:endParaRPr lang="ru-RU" sz="1600" b="1" dirty="0"/>
                    </a:p>
                  </a:txBody>
                  <a:tcPr marL="88479" marR="88479" marT="36287" marB="3628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14 816 913 </a:t>
                      </a:r>
                      <a:r>
                        <a:rPr lang="ru-RU" sz="1600" b="1" baseline="0" dirty="0"/>
                        <a:t>руб.</a:t>
                      </a:r>
                      <a:endParaRPr lang="ru-RU" sz="1600" b="1" dirty="0"/>
                    </a:p>
                  </a:txBody>
                  <a:tcPr marL="88479" marR="88479" marT="36287" marB="36287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01300" y="6000967"/>
            <a:ext cx="11890700" cy="252082"/>
          </a:xfrm>
          <a:prstGeom prst="rect">
            <a:avLst/>
          </a:prstGeom>
          <a:noFill/>
        </p:spPr>
        <p:txBody>
          <a:bodyPr wrap="square" lIns="82003" tIns="41002" rIns="82003" bIns="41002" rtlCol="0">
            <a:spAutoFit/>
          </a:bodyPr>
          <a:lstStyle/>
          <a:p>
            <a:r>
              <a:rPr lang="ru-RU" sz="1100" dirty="0"/>
              <a:t>*Предлагаемые условия носят исключительно индикативный характер и не являются обязательством АО «Корпорация «МСП» по организации лизинговой сделки на указанных условиях. </a:t>
            </a:r>
          </a:p>
        </p:txBody>
      </p:sp>
    </p:spTree>
    <p:extLst>
      <p:ext uri="{BB962C8B-B14F-4D97-AF65-F5344CB8AC3E}">
        <p14:creationId xmlns:p14="http://schemas.microsoft.com/office/powerpoint/2010/main" val="5661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21461</TotalTime>
  <Words>958</Words>
  <Application>Microsoft Office PowerPoint</Application>
  <PresentationFormat>Широкоэкранный</PresentationFormat>
  <Paragraphs>236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Щербинин Артем Игоревич</dc:creator>
  <cp:lastModifiedBy>Тимирбулатова Н.А.</cp:lastModifiedBy>
  <cp:revision>657</cp:revision>
  <cp:lastPrinted>2019-07-17T03:30:42Z</cp:lastPrinted>
  <dcterms:created xsi:type="dcterms:W3CDTF">2017-08-03T06:31:49Z</dcterms:created>
  <dcterms:modified xsi:type="dcterms:W3CDTF">2019-07-17T03:32:43Z</dcterms:modified>
</cp:coreProperties>
</file>