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4.xml" ContentType="application/vnd.openxmlformats-officedocument.drawingml.chart+xml"/>
  <Override PartName="/ppt/drawings/drawing5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6.xml" ContentType="application/vnd.openxmlformats-officedocument.drawingml.chartshapes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7" r:id="rId3"/>
    <p:sldId id="298" r:id="rId4"/>
    <p:sldId id="321" r:id="rId5"/>
    <p:sldId id="296" r:id="rId6"/>
    <p:sldId id="299" r:id="rId7"/>
    <p:sldId id="300" r:id="rId8"/>
    <p:sldId id="301" r:id="rId9"/>
    <p:sldId id="302" r:id="rId10"/>
    <p:sldId id="320" r:id="rId11"/>
    <p:sldId id="323" r:id="rId12"/>
    <p:sldId id="324" r:id="rId13"/>
    <p:sldId id="285" r:id="rId14"/>
    <p:sldId id="325" r:id="rId15"/>
    <p:sldId id="330" r:id="rId16"/>
    <p:sldId id="336" r:id="rId17"/>
    <p:sldId id="286" r:id="rId18"/>
    <p:sldId id="331" r:id="rId19"/>
    <p:sldId id="326" r:id="rId20"/>
    <p:sldId id="337" r:id="rId21"/>
    <p:sldId id="307" r:id="rId22"/>
    <p:sldId id="338" r:id="rId23"/>
    <p:sldId id="287" r:id="rId24"/>
    <p:sldId id="290" r:id="rId25"/>
    <p:sldId id="328" r:id="rId26"/>
    <p:sldId id="341" r:id="rId27"/>
    <p:sldId id="291" r:id="rId28"/>
    <p:sldId id="342" r:id="rId29"/>
    <p:sldId id="343" r:id="rId30"/>
    <p:sldId id="329" r:id="rId31"/>
    <p:sldId id="334" r:id="rId32"/>
    <p:sldId id="344" r:id="rId33"/>
    <p:sldId id="292" r:id="rId34"/>
    <p:sldId id="293" r:id="rId35"/>
    <p:sldId id="294" r:id="rId36"/>
    <p:sldId id="295" r:id="rId3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BE9"/>
    <a:srgbClr val="00CC00"/>
    <a:srgbClr val="09B9F7"/>
    <a:srgbClr val="636D9D"/>
    <a:srgbClr val="A02085"/>
    <a:srgbClr val="FA9F26"/>
    <a:srgbClr val="FFCB25"/>
    <a:srgbClr val="EC34E3"/>
    <a:srgbClr val="E937BA"/>
    <a:srgbClr val="823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87225493463689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626079798055225E-2"/>
                  <c:y val="-4.232863015220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F4-44F2-9F2F-21F616F5C505}"/>
                </c:ext>
              </c:extLst>
            </c:dLbl>
            <c:dLbl>
              <c:idx val="1"/>
              <c:layout>
                <c:manualLayout>
                  <c:x val="2.8912998737845156E-3"/>
                  <c:y val="-2.5867496204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F4-44F2-9F2F-21F616F5C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Первоначальные плановые показатели</c:v>
                </c:pt>
                <c:pt idx="1">
                  <c:v>Окончательные плановые показатели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2"/>
                <c:pt idx="0">
                  <c:v>2364783.7000000002</c:v>
                </c:pt>
                <c:pt idx="1">
                  <c:v>2454956.7000000002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4-44F2-9F2F-21F616F5C5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369498106767736E-3"/>
                  <c:y val="-4.938340184423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F4-44F2-9F2F-21F616F5C505}"/>
                </c:ext>
              </c:extLst>
            </c:dLbl>
            <c:dLbl>
              <c:idx val="1"/>
              <c:layout>
                <c:manualLayout>
                  <c:x val="3.1804298611629672E-2"/>
                  <c:y val="-3.0570677332148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F4-44F2-9F2F-21F616F5C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Первоначальные плановые показатели</c:v>
                </c:pt>
                <c:pt idx="1">
                  <c:v>Окончательные плановые показатели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2"/>
                <c:pt idx="0">
                  <c:v>2455092</c:v>
                </c:pt>
                <c:pt idx="1">
                  <c:v>2506921.2999999998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F4-44F2-9F2F-21F616F5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685952"/>
        <c:axId val="128687488"/>
        <c:axId val="0"/>
      </c:bar3DChart>
      <c:catAx>
        <c:axId val="12868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28687488"/>
        <c:crosses val="autoZero"/>
        <c:auto val="1"/>
        <c:lblAlgn val="ctr"/>
        <c:lblOffset val="100"/>
        <c:noMultiLvlLbl val="0"/>
      </c:catAx>
      <c:valAx>
        <c:axId val="1286874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685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               </a:t>
            </a:r>
            <a:endParaRPr lang="ru-RU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переданным полномочиям субъекта та в 2019 году по подразделу 01 13 " Другие общегосударственные вопросы"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819292720976836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17-446C-961A-E6470EED1065}"/>
                </c:ext>
              </c:extLst>
            </c:dLbl>
            <c:dLbl>
              <c:idx val="1"/>
              <c:layout>
                <c:manualLayout>
                  <c:x val="-8.0033124237362988E-2"/>
                  <c:y val="-4.409405899344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17-446C-961A-E6470EED1065}"/>
                </c:ext>
              </c:extLst>
            </c:dLbl>
            <c:dLbl>
              <c:idx val="2"/>
              <c:layout>
                <c:manualLayout>
                  <c:x val="-8.0033124237362988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17-446C-961A-E6470EED1065}"/>
                </c:ext>
              </c:extLst>
            </c:dLbl>
            <c:dLbl>
              <c:idx val="3"/>
              <c:layout>
                <c:manualLayout>
                  <c:x val="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17-446C-961A-E6470EED1065}"/>
                </c:ext>
              </c:extLst>
            </c:dLbl>
            <c:dLbl>
              <c:idx val="4"/>
              <c:layout>
                <c:manualLayout>
                  <c:x val="2.3713518292551996E-2"/>
                  <c:y val="-6.613848461282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17-446C-961A-E6470EED1065}"/>
                </c:ext>
              </c:extLst>
            </c:dLbl>
            <c:dLbl>
              <c:idx val="5"/>
              <c:layout>
                <c:manualLayout>
                  <c:x val="4.4462846798534884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F-4927-AD0F-B9B88C620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хранение, комплектование, учет и использованию архивных документов</c:v>
                </c:pt>
                <c:pt idx="1">
                  <c:v>в области охраны труда</c:v>
                </c:pt>
                <c:pt idx="2">
                  <c:v>по определению персонального состава и обеспечению деятельности административных комиссий </c:v>
                </c:pt>
                <c:pt idx="3">
                  <c:v>по определению перечня должностных лиц органов местного самоуправления, уполномоченных составлять протоколы об административных правонарушениях</c:v>
                </c:pt>
                <c:pt idx="4">
                  <c:v>в области противодействия коррупции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2371.6999999999998</c:v>
                </c:pt>
                <c:pt idx="1">
                  <c:v>1115.5999999999999</c:v>
                </c:pt>
                <c:pt idx="2">
                  <c:v>984.5</c:v>
                </c:pt>
                <c:pt idx="3">
                  <c:v>0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7-446C-961A-E6470EED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1504"/>
        <c:axId val="102263040"/>
        <c:axId val="0"/>
      </c:bar3DChart>
      <c:catAx>
        <c:axId val="1022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263040"/>
        <c:crosses val="autoZero"/>
        <c:auto val="1"/>
        <c:lblAlgn val="ctr"/>
        <c:lblOffset val="100"/>
        <c:noMultiLvlLbl val="0"/>
      </c:catAx>
      <c:valAx>
        <c:axId val="10226304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0226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566868638527343E-2"/>
                  <c:y val="4.3217329400442924E-3"/>
                </c:manualLayout>
              </c:layout>
              <c:tx>
                <c:rich>
                  <a:bodyPr rot="-60000" anchor="ctr" anchorCtr="0"/>
                  <a:lstStyle/>
                  <a:p>
                    <a:pPr>
                      <a:defRPr sz="950" b="1"/>
                    </a:pPr>
                    <a:r>
                      <a:rPr lang="en-US" sz="950" dirty="0"/>
                      <a:t>25 </a:t>
                    </a:r>
                    <a:r>
                      <a:rPr lang="en-US" sz="950" dirty="0" smtClean="0"/>
                      <a:t>718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99-464F-995B-4DCB1B68AEC6}"/>
                </c:ext>
              </c:extLst>
            </c:dLbl>
            <c:dLbl>
              <c:idx val="3"/>
              <c:layout>
                <c:manualLayout>
                  <c:x val="-1.3783724885269157E-2"/>
                  <c:y val="-4.3217329400442924E-3"/>
                </c:manualLayout>
              </c:layout>
              <c:tx>
                <c:rich>
                  <a:bodyPr/>
                  <a:lstStyle/>
                  <a:p>
                    <a:r>
                      <a:rPr lang="en-US" sz="950" dirty="0"/>
                      <a:t>15 </a:t>
                    </a:r>
                    <a:r>
                      <a:rPr lang="en-US" sz="950" dirty="0" smtClean="0"/>
                      <a:t>017    </a:t>
                    </a:r>
                    <a:endParaRPr lang="en-US" sz="8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99-464F-995B-4DCB1B68A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461.2</c:v>
                </c:pt>
                <c:pt idx="1">
                  <c:v>12661.1</c:v>
                </c:pt>
                <c:pt idx="2">
                  <c:v>27305.5</c:v>
                </c:pt>
                <c:pt idx="3">
                  <c:v>9443.2000000000007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9-464F-995B-4DCB1B68AE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950"/>
                      <a:t>14 </a:t>
                    </a:r>
                    <a:r>
                      <a:rPr lang="en-US" sz="950" smtClean="0"/>
                      <a:t>870.3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99-464F-995B-4DCB1B68A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285.2</c:v>
                </c:pt>
                <c:pt idx="1">
                  <c:v>12240.8</c:v>
                </c:pt>
                <c:pt idx="2">
                  <c:v>5241.5</c:v>
                </c:pt>
                <c:pt idx="3">
                  <c:v>8935.7999999999993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9-464F-995B-4DCB1B68A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70880"/>
        <c:axId val="155772416"/>
      </c:barChart>
      <c:catAx>
        <c:axId val="15577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5772416"/>
        <c:crosses val="autoZero"/>
        <c:auto val="1"/>
        <c:lblAlgn val="ctr"/>
        <c:lblOffset val="100"/>
        <c:noMultiLvlLbl val="0"/>
      </c:catAx>
      <c:valAx>
        <c:axId val="1557724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577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144151941773911"/>
          <c:y val="0.11347218927626661"/>
          <c:w val="0.50855848058226094"/>
          <c:h val="0.860310753760092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5285338666074139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E9-46DA-B447-F792B7B88CB4}"/>
                </c:ext>
              </c:extLst>
            </c:dLbl>
            <c:dLbl>
              <c:idx val="2"/>
              <c:layout>
                <c:manualLayout>
                  <c:x val="0.108761063585527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E9-46DA-B447-F792B7B88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857.3</c:v>
                </c:pt>
                <c:pt idx="1">
                  <c:v>307890.7</c:v>
                </c:pt>
                <c:pt idx="2">
                  <c:v>7986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E9-46DA-B447-F792B7B88C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857.3</c:v>
                </c:pt>
                <c:pt idx="1">
                  <c:v>9515</c:v>
                </c:pt>
                <c:pt idx="2">
                  <c:v>7986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E9-46DA-B447-F792B7B8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843968"/>
        <c:axId val="155858048"/>
      </c:barChart>
      <c:catAx>
        <c:axId val="155843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5858048"/>
        <c:crosses val="autoZero"/>
        <c:auto val="1"/>
        <c:lblAlgn val="ctr"/>
        <c:lblOffset val="100"/>
        <c:noMultiLvlLbl val="0"/>
      </c:catAx>
      <c:valAx>
        <c:axId val="1558580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584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466940099439123E-2"/>
                  <c:y val="1.219047320024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B19-49D7-BC61-8AAE956777A5}"/>
                </c:ext>
              </c:extLst>
            </c:dLbl>
            <c:dLbl>
              <c:idx val="1"/>
              <c:layout>
                <c:manualLayout>
                  <c:x val="-7.2729605072517712E-3"/>
                  <c:y val="5.1121534000247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19-49D7-BC61-8AAE956777A5}"/>
                </c:ext>
              </c:extLst>
            </c:dLbl>
            <c:dLbl>
              <c:idx val="2"/>
              <c:layout>
                <c:manualLayout>
                  <c:x val="5.7133714407319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9-49D7-BC61-8AAE95677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правоохранителной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18061.099999999999</c:v>
                </c:pt>
                <c:pt idx="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19-49D7-BC61-8AAE956777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правоохранителной деятельности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 formatCode="#,##0.00">
                  <c:v>17832.2</c:v>
                </c:pt>
                <c:pt idx="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9-49D7-BC61-8AAE95677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52096"/>
        <c:axId val="156057984"/>
      </c:barChart>
      <c:catAx>
        <c:axId val="156052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6057984"/>
        <c:crosses val="autoZero"/>
        <c:auto val="1"/>
        <c:lblAlgn val="ctr"/>
        <c:lblOffset val="100"/>
        <c:noMultiLvlLbl val="0"/>
      </c:catAx>
      <c:valAx>
        <c:axId val="1560579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60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36D9D"/>
            </a:solidFill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D0-4088-86AD-9E952F957AAA}"/>
                </c:ext>
              </c:extLst>
            </c:dLbl>
            <c:dLbl>
              <c:idx val="4"/>
              <c:layout>
                <c:manualLayout>
                  <c:x val="-0.10819292720976859"/>
                  <c:y val="-2.5117001718240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36-4D7C-BF80-B747C4994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Янтальское МО</c:v>
                </c:pt>
                <c:pt idx="1">
                  <c:v>Ручейское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Верхнемарковское МО</c:v>
                </c:pt>
                <c:pt idx="5">
                  <c:v>Усть-Кутское МО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3714</c:v>
                </c:pt>
                <c:pt idx="1">
                  <c:v>3500.5</c:v>
                </c:pt>
                <c:pt idx="2">
                  <c:v>9078.4</c:v>
                </c:pt>
                <c:pt idx="3">
                  <c:v>645</c:v>
                </c:pt>
                <c:pt idx="4">
                  <c:v>9000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1-4A5C-B31A-413F244AB8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Янтальское МО</c:v>
                </c:pt>
                <c:pt idx="1">
                  <c:v>Ручейское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Верхнемарковское МО</c:v>
                </c:pt>
                <c:pt idx="5">
                  <c:v>Усть-Кутское МО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5700</c:v>
                </c:pt>
                <c:pt idx="1">
                  <c:v>3081.5</c:v>
                </c:pt>
                <c:pt idx="2">
                  <c:v>9742.1</c:v>
                </c:pt>
                <c:pt idx="3">
                  <c:v>6203.8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B-468A-8FFA-1AAAB5B3B5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D0-4088-86AD-9E952F957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Янтальское МО</c:v>
                </c:pt>
                <c:pt idx="1">
                  <c:v>Ручейское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Верхнемарковское МО</c:v>
                </c:pt>
                <c:pt idx="5">
                  <c:v>Усть-Кутское МО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1343.7</c:v>
                </c:pt>
                <c:pt idx="1">
                  <c:v>203.4</c:v>
                </c:pt>
                <c:pt idx="2">
                  <c:v>0</c:v>
                </c:pt>
                <c:pt idx="3">
                  <c:v>2939.5</c:v>
                </c:pt>
                <c:pt idx="4">
                  <c:v>1800</c:v>
                </c:pt>
                <c:pt idx="5">
                  <c:v>1446.3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B-468A-8FFA-1AAAB5B3B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77344"/>
        <c:axId val="159179136"/>
      </c:barChart>
      <c:catAx>
        <c:axId val="15917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9179136"/>
        <c:crosses val="autoZero"/>
        <c:auto val="1"/>
        <c:lblAlgn val="ctr"/>
        <c:lblOffset val="100"/>
        <c:noMultiLvlLbl val="0"/>
      </c:catAx>
      <c:valAx>
        <c:axId val="15917913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5917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31914509498944"/>
          <c:y val="3.3057302612112664E-3"/>
          <c:w val="9.6258088809804368E-2"/>
          <c:h val="0.189337033131273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36D9D"/>
            </a:solidFill>
          </c:spPr>
          <c:invertIfNegative val="0"/>
          <c:dLbls>
            <c:dLbl>
              <c:idx val="4"/>
              <c:layout>
                <c:manualLayout>
                  <c:x val="-0.10819292720976859"/>
                  <c:y val="-2.5117001718240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36-4D7C-BF80-B747C4994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Янтальское МО</c:v>
                </c:pt>
                <c:pt idx="1">
                  <c:v>Усть-Кутское МО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2636</c:v>
                </c:pt>
                <c:pt idx="1">
                  <c:v>1202.9000000000001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1-4A5C-B31A-413F244AB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77344"/>
        <c:axId val="159179136"/>
      </c:barChart>
      <c:catAx>
        <c:axId val="15917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9179136"/>
        <c:crosses val="autoZero"/>
        <c:auto val="1"/>
        <c:lblAlgn val="ctr"/>
        <c:lblOffset val="100"/>
        <c:noMultiLvlLbl val="0"/>
      </c:catAx>
      <c:valAx>
        <c:axId val="15917913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5917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31914509498944"/>
          <c:y val="3.3057302612112664E-3"/>
          <c:w val="9.6258088809804368E-2"/>
          <c:h val="6.3112344377091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0.12489354977177899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FF-4BCF-95C9-A206FE5E1407}"/>
                </c:ext>
              </c:extLst>
            </c:dLbl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52-4D54-86D7-43B7A22F2CDB}"/>
                </c:ext>
              </c:extLst>
            </c:dLbl>
            <c:dLbl>
              <c:idx val="3"/>
              <c:layout>
                <c:manualLayout>
                  <c:x val="2.0465358300770608E-3"/>
                  <c:y val="9.94892207078998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52-4D54-86D7-43B7A22F2CDB}"/>
                </c:ext>
              </c:extLst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52-4D54-86D7-43B7A22F2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Профес. подготовка, переподготовка и повышение квалификация 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560079</c:v>
                </c:pt>
                <c:pt idx="1">
                  <c:v>935312</c:v>
                </c:pt>
                <c:pt idx="2">
                  <c:v>99644.4</c:v>
                </c:pt>
                <c:pt idx="3">
                  <c:v>952.1</c:v>
                </c:pt>
                <c:pt idx="4">
                  <c:v>11989.3</c:v>
                </c:pt>
                <c:pt idx="5">
                  <c:v>104792.3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52-4D54-86D7-43B7A22F2C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3146689449660948"/>
                  <c:y val="-1.039359412347596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FF-4BCF-95C9-A206FE5E1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Профес. подготовка, переподготовка и повышение квалификация 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551194.9</c:v>
                </c:pt>
                <c:pt idx="1">
                  <c:v>914944.6</c:v>
                </c:pt>
                <c:pt idx="2">
                  <c:v>98477.6</c:v>
                </c:pt>
                <c:pt idx="3">
                  <c:v>909.8</c:v>
                </c:pt>
                <c:pt idx="4">
                  <c:v>11739.5</c:v>
                </c:pt>
                <c:pt idx="5">
                  <c:v>103164.9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52-4D54-86D7-43B7A22F2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88256"/>
        <c:axId val="155489792"/>
      </c:barChart>
      <c:catAx>
        <c:axId val="155488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5489792"/>
        <c:crosses val="autoZero"/>
        <c:auto val="1"/>
        <c:lblAlgn val="ctr"/>
        <c:lblOffset val="100"/>
        <c:noMultiLvlLbl val="0"/>
      </c:catAx>
      <c:valAx>
        <c:axId val="1554897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548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01342988034008E-2"/>
          <c:y val="0.135063868075015"/>
          <c:w val="0.78681535384957224"/>
          <c:h val="0.57051959933121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explosion val="28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024E-43A4-BAC0-5B283ACE4F9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024E-43A4-BAC0-5B283ACE4F9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24E-43A4-BAC0-5B283ACE4F9E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024E-43A4-BAC0-5B283ACE4F9E}"/>
              </c:ext>
            </c:extLst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4E-43A4-BAC0-5B283ACE4F9E}"/>
                </c:ext>
              </c:extLst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24E-43A4-BAC0-5B283ACE4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1191207.1000000001</c:v>
                </c:pt>
                <c:pt idx="1">
                  <c:v>455583.8</c:v>
                </c:pt>
                <c:pt idx="2">
                  <c:v>33005.599999999999</c:v>
                </c:pt>
                <c:pt idx="3">
                  <c:v>494.8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4E-43A4-BAC0-5B283ACE4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8875026957789004"/>
          <c:y val="0.71631787140249159"/>
          <c:w val="0.77293188828692239"/>
          <c:h val="0.2836821285975083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0.11236551528878823"/>
                  <c:y val="2.8449502133712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28-49C7-86F8-A1C874F36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46606.7</c:v>
                </c:pt>
                <c:pt idx="1">
                  <c:v>88482.8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B-4145-97F0-8A5E725533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</a:t>
                    </a:r>
                    <a:r>
                      <a:rPr lang="en-US" baseline="0" dirty="0" smtClean="0"/>
                      <a:t> 657,5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CB-4145-97F0-8A5E725533AA}"/>
                </c:ext>
              </c:extLst>
            </c:dLbl>
            <c:dLbl>
              <c:idx val="1"/>
              <c:layout>
                <c:manualLayout>
                  <c:x val="-0.10975236377044441"/>
                  <c:y val="-5.689900426742558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r>
                      <a:rPr lang="en-US" baseline="0" dirty="0" smtClean="0"/>
                      <a:t> 213,8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CB-4145-97F0-8A5E725533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44657.5</c:v>
                </c:pt>
                <c:pt idx="1">
                  <c:v>88213.8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CB-4145-97F0-8A5E72553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87072"/>
        <c:axId val="167988608"/>
      </c:barChart>
      <c:catAx>
        <c:axId val="167987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67988608"/>
        <c:crosses val="autoZero"/>
        <c:auto val="1"/>
        <c:lblAlgn val="ctr"/>
        <c:lblOffset val="100"/>
        <c:noMultiLvlLbl val="0"/>
      </c:catAx>
      <c:valAx>
        <c:axId val="1679886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6798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layout>
        <c:manualLayout>
          <c:xMode val="edge"/>
          <c:yMode val="edge"/>
          <c:x val="9.221020746278609E-2"/>
          <c:y val="4.865359787609806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E21D-4F75-B2D4-05B7682716B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E21D-4F75-B2D4-05B7682716B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E21D-4F75-B2D4-05B7682716B1}"/>
              </c:ext>
            </c:extLst>
          </c:dPt>
          <c:dLbls>
            <c:dLbl>
              <c:idx val="0"/>
              <c:layout>
                <c:manualLayout>
                  <c:x val="9.5145678257971336E-2"/>
                  <c:y val="4.902040205409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1D-4F75-B2D4-05B7682716B1}"/>
                </c:ext>
              </c:extLst>
            </c:dLbl>
            <c:dLbl>
              <c:idx val="2"/>
              <c:layout>
                <c:manualLayout>
                  <c:x val="-7.2596304658959457E-2"/>
                  <c:y val="-6.4190012838079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21D-4F75-B2D4-05B7682716B1}"/>
                </c:ext>
              </c:extLst>
            </c:dLbl>
            <c:dLbl>
              <c:idx val="3"/>
              <c:layout>
                <c:manualLayout>
                  <c:x val="0.10225987962121856"/>
                  <c:y val="-4.653900338234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1D-4F75-B2D4-05B768271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Безвозмездные поступления</c:v>
                </c:pt>
                <c:pt idx="3">
                  <c:v>Областные средства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954.6</c:v>
                </c:pt>
                <c:pt idx="1">
                  <c:v>128419.7</c:v>
                </c:pt>
                <c:pt idx="2">
                  <c:v>443.8</c:v>
                </c:pt>
                <c:pt idx="3">
                  <c:v>3053.3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1D-4F75-B2D4-05B768271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472234294228746"/>
          <c:y val="0.7086211100001234"/>
          <c:w val="0.79389810445898168"/>
          <c:h val="0.26443358145391255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99690230497267E-2"/>
          <c:y val="0.21400548087249566"/>
          <c:w val="0.76571659521491064"/>
          <c:h val="0.69424971299485239"/>
        </c:manualLayout>
      </c:layout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46248352"/>
        <c:axId val="446247936"/>
        <c:axId val="0"/>
      </c:bar3DChart>
      <c:catAx>
        <c:axId val="44624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6247936"/>
        <c:crosses val="autoZero"/>
        <c:auto val="1"/>
        <c:lblAlgn val="ctr"/>
        <c:lblOffset val="100"/>
        <c:noMultiLvlLbl val="0"/>
      </c:catAx>
      <c:valAx>
        <c:axId val="44624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6248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5339365187306"/>
          <c:y val="2.4302855238306852E-4"/>
          <c:w val="0.77842008686886865"/>
          <c:h val="0.94627286768280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02585922919449E-16"/>
                  <c:y val="-2.3206485829061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D3-41E3-BDAC-5E7C520D17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FD3-41E3-BDAC-5E7C520D17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57-44FF-95B2-8621FE4D4B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57-44FF-95B2-8621FE4D4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Звезднинское МО</c:v>
                </c:pt>
                <c:pt idx="1">
                  <c:v>Янтальское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Ручейское МО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1245.4000000000001</c:v>
                </c:pt>
                <c:pt idx="1">
                  <c:v>1379</c:v>
                </c:pt>
                <c:pt idx="2">
                  <c:v>500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3-41E3-BDAC-5E7C520D17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Звезднинское МО</c:v>
                </c:pt>
                <c:pt idx="1">
                  <c:v>Янтальское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Ручейское МО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3889</c:v>
                </c:pt>
                <c:pt idx="1">
                  <c:v>2837.1</c:v>
                </c:pt>
                <c:pt idx="2">
                  <c:v>2265.5</c:v>
                </c:pt>
                <c:pt idx="3">
                  <c:v>1676.8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7-4ABC-99F8-0A7336EFB1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Звезднинское МО</c:v>
                </c:pt>
                <c:pt idx="1">
                  <c:v>Янтальское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Ручейское МО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1774</c:v>
                </c:pt>
                <c:pt idx="1">
                  <c:v>4652.2</c:v>
                </c:pt>
                <c:pt idx="2">
                  <c:v>1831.6</c:v>
                </c:pt>
                <c:pt idx="3">
                  <c:v>1388.3</c:v>
                </c:pt>
                <c:pt idx="4">
                  <c:v>858.8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7-44FF-95B2-8621FE4D4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-8"/>
        <c:axId val="517222752"/>
        <c:axId val="582963360"/>
      </c:barChart>
      <c:catAx>
        <c:axId val="51722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963360"/>
        <c:crosses val="autoZero"/>
        <c:auto val="1"/>
        <c:lblAlgn val="ctr"/>
        <c:lblOffset val="100"/>
        <c:noMultiLvlLbl val="0"/>
      </c:catAx>
      <c:valAx>
        <c:axId val="582963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51722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14132552406194"/>
          <c:y val="7.8954860278682495E-2"/>
          <c:w val="7.9903043929993117E-2"/>
          <c:h val="0.1511526131599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5339365187306"/>
          <c:y val="2.4302855238306852E-4"/>
          <c:w val="0.30480381005058543"/>
          <c:h val="0.85576748782299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02585922919449E-16"/>
                  <c:y val="-2.3206485829061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D3-41E3-BDAC-5E7C520D1788}"/>
                </c:ext>
              </c:extLst>
            </c:dLbl>
            <c:dLbl>
              <c:idx val="1"/>
              <c:layout>
                <c:manualLayout>
                  <c:x val="-0.10224096666253105"/>
                  <c:y val="-8.5089465079124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EF-4E38-B7A2-608248B39F0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FD3-41E3-BDAC-5E7C520D17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57-44FF-95B2-8621FE4D4B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57-44FF-95B2-8621FE4D4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Янтальское МО</c:v>
                </c:pt>
                <c:pt idx="1">
                  <c:v>Усть-Кутское МО</c:v>
                </c:pt>
                <c:pt idx="2">
                  <c:v>Подымахинское МО</c:v>
                </c:pt>
                <c:pt idx="3">
                  <c:v>Ручейское МО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</c:v>
                </c:pt>
                <c:pt idx="1">
                  <c:v>1846</c:v>
                </c:pt>
                <c:pt idx="2">
                  <c:v>32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3-41E3-BDAC-5E7C520D1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-8"/>
        <c:axId val="517222752"/>
        <c:axId val="582963360"/>
      </c:barChart>
      <c:catAx>
        <c:axId val="51722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963360"/>
        <c:crosses val="autoZero"/>
        <c:auto val="1"/>
        <c:lblAlgn val="ctr"/>
        <c:lblOffset val="100"/>
        <c:noMultiLvlLbl val="0"/>
      </c:catAx>
      <c:valAx>
        <c:axId val="582963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51722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2FB-46BD-AF73-DD8619B6FF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FB-46BD-AF73-DD8619B6FF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2FB-46BD-AF73-DD8619B6FF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2FB-46BD-AF73-DD8619B6FF02}"/>
              </c:ext>
            </c:extLst>
          </c:dPt>
          <c:dLbls>
            <c:dLbl>
              <c:idx val="0"/>
              <c:layout>
                <c:manualLayout>
                  <c:x val="1.738852177614068E-2"/>
                  <c:y val="-6.267578456194925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FB-46BD-AF73-DD8619B6FF02}"/>
                </c:ext>
              </c:extLst>
            </c:dLbl>
            <c:dLbl>
              <c:idx val="1"/>
              <c:layout>
                <c:manualLayout>
                  <c:x val="9.936298157794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FB-46BD-AF73-DD8619B6FF02}"/>
                </c:ext>
              </c:extLst>
            </c:dLbl>
            <c:dLbl>
              <c:idx val="3"/>
              <c:layout>
                <c:manualLayout>
                  <c:x val="1.4904447236692011E-2"/>
                  <c:y val="-2.383324367467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2FB-46BD-AF73-DD8619B6F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5905.8</c:v>
                </c:pt>
                <c:pt idx="1">
                  <c:v>30698.1</c:v>
                </c:pt>
                <c:pt idx="2">
                  <c:v>31708.7</c:v>
                </c:pt>
                <c:pt idx="3">
                  <c:v>5652.9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FB-46BD-AF73-DD8619B6FF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5905.7</c:v>
                </c:pt>
                <c:pt idx="1">
                  <c:v>25438</c:v>
                </c:pt>
                <c:pt idx="2">
                  <c:v>31116.1</c:v>
                </c:pt>
                <c:pt idx="3">
                  <c:v>5652.9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FB-46BD-AF73-DD8619B6F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423424"/>
        <c:axId val="168424960"/>
      </c:barChart>
      <c:catAx>
        <c:axId val="168423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68424960"/>
        <c:crosses val="autoZero"/>
        <c:auto val="1"/>
        <c:lblAlgn val="ctr"/>
        <c:lblOffset val="100"/>
        <c:noMultiLvlLbl val="0"/>
      </c:catAx>
      <c:valAx>
        <c:axId val="1684249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68423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A92-449B-8D07-06A7A90CCA0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EA92-449B-8D07-06A7A90CCA0C}"/>
              </c:ext>
            </c:extLst>
          </c:dPt>
          <c:dLbls>
            <c:dLbl>
              <c:idx val="0"/>
              <c:layout>
                <c:manualLayout>
                  <c:x val="2.0896638954746506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8559132842682"/>
                      <c:h val="7.20015718974168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92-449B-8D07-06A7A90CCA0C}"/>
                </c:ext>
              </c:extLst>
            </c:dLbl>
            <c:dLbl>
              <c:idx val="1"/>
              <c:layout>
                <c:manualLayout>
                  <c:x val="0.19166266641232735"/>
                  <c:y val="-0.16930795226956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63687472880372"/>
                      <c:h val="7.20015718974168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92-449B-8D07-06A7A90CC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16837.900000000001</c:v>
                </c:pt>
                <c:pt idx="1">
                  <c:v>49147.7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92-449B-8D07-06A7A90CC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692712662552461"/>
          <c:y val="2.9394882050142578E-2"/>
          <c:w val="0.58307287337447544"/>
          <c:h val="0.94121023589971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23159378594135388"/>
                  <c:y val="2.40503580410257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r>
                      <a:rPr lang="en-US" baseline="0" dirty="0" smtClean="0"/>
                      <a:t> 000,9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380724747329"/>
                      <c:h val="0.10496645153905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15-4268-8D3D-9B40FE62D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188618.8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5-4268-8D3D-9B40FE62D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15-4268-8D3D-9B40FE62D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95483.6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5-4268-8D3D-9B40FE62D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67296"/>
        <c:axId val="171768832"/>
      </c:barChart>
      <c:catAx>
        <c:axId val="17176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71768832"/>
        <c:crosses val="autoZero"/>
        <c:auto val="1"/>
        <c:lblAlgn val="ctr"/>
        <c:lblOffset val="100"/>
        <c:noMultiLvlLbl val="0"/>
      </c:catAx>
      <c:valAx>
        <c:axId val="1717688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7176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8B6-45D8-9695-21EA6A689A7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8B6-45D8-9695-21EA6A689A7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38B6-45D8-9695-21EA6A689A76}"/>
              </c:ext>
            </c:extLst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B6-45D8-9695-21EA6A689A76}"/>
                </c:ext>
              </c:extLst>
            </c:dLbl>
            <c:dLbl>
              <c:idx val="1"/>
              <c:layout>
                <c:manualLayout>
                  <c:x val="-5.6117502095726836E-2"/>
                  <c:y val="-0.1777856139107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B6-45D8-9695-21EA6A689A76}"/>
                </c:ext>
              </c:extLst>
            </c:dLbl>
            <c:dLbl>
              <c:idx val="2"/>
              <c:layout>
                <c:manualLayout>
                  <c:x val="0"/>
                  <c:y val="0.10224014148578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8B6-45D8-9695-21EA6A689A76}"/>
                </c:ext>
              </c:extLst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B6-45D8-9695-21EA6A689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Безвозмездные поступления</c:v>
                </c:pt>
                <c:pt idx="3">
                  <c:v>Областные средства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4039.3</c:v>
                </c:pt>
                <c:pt idx="1">
                  <c:v>110112.4</c:v>
                </c:pt>
                <c:pt idx="2">
                  <c:v>529.70000000000005</c:v>
                </c:pt>
                <c:pt idx="3">
                  <c:v>53708.2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B6-45D8-9695-21EA6A689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560767000123979E-3"/>
                  <c:y val="-0.12420372697243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E9-48E8-8CE4-0269EDA2B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4657.2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E9-48E8-8CE4-0269EDA2BB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4657.2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E9-48E8-8CE4-0269EDA2B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04480"/>
        <c:axId val="172006016"/>
      </c:barChart>
      <c:catAx>
        <c:axId val="172004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2006016"/>
        <c:crosses val="autoZero"/>
        <c:auto val="1"/>
        <c:lblAlgn val="ctr"/>
        <c:lblOffset val="100"/>
        <c:noMultiLvlLbl val="0"/>
      </c:catAx>
      <c:valAx>
        <c:axId val="1720060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7200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94620096789628"/>
          <c:y val="8.5452164157034188E-2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78066.5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07-4A6A-BB08-6C4032888D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632646498239117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C7-4D2B-A9B1-372AB5076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78066.5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07-4A6A-BB08-6C4032888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918464"/>
        <c:axId val="171920000"/>
      </c:barChart>
      <c:catAx>
        <c:axId val="171918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71920000"/>
        <c:crosses val="autoZero"/>
        <c:auto val="1"/>
        <c:lblAlgn val="ctr"/>
        <c:lblOffset val="100"/>
        <c:noMultiLvlLbl val="0"/>
      </c:catAx>
      <c:valAx>
        <c:axId val="1719200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7191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CD58-4C5A-A627-C56CFB3F7AD7}"/>
              </c:ext>
            </c:extLst>
          </c:dPt>
          <c:dPt>
            <c:idx val="1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3-CD58-4C5A-A627-C56CFB3F7AD7}"/>
              </c:ext>
            </c:extLst>
          </c:dPt>
          <c:dLbls>
            <c:dLbl>
              <c:idx val="0"/>
              <c:layout>
                <c:manualLayout>
                  <c:x val="-8.9541701855003486E-2"/>
                  <c:y val="-0.13667140849084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58-4C5A-A627-C56CFB3F7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6418.2</c:v>
                </c:pt>
                <c:pt idx="1">
                  <c:v>71648.3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58-4C5A-A627-C56CFB3F7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88574904918455E-2"/>
          <c:y val="8.6947560460062745E-2"/>
          <c:w val="0.96482285019016312"/>
          <c:h val="0.765496425356801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 сфера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1399717.9</c:v>
                </c:pt>
                <c:pt idx="1">
                  <c:v>1510206.1</c:v>
                </c:pt>
                <c:pt idx="2">
                  <c:v>1835277.1</c:v>
                </c:pt>
                <c:pt idx="3">
                  <c:v>2124836.9</c:v>
                </c:pt>
                <c:pt idx="4">
                  <c:v>2049804.7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C-4D7E-AD96-34BD49E91B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175091.20000000001</c:v>
                </c:pt>
                <c:pt idx="1">
                  <c:v>247131.4</c:v>
                </c:pt>
                <c:pt idx="2">
                  <c:v>402716</c:v>
                </c:pt>
                <c:pt idx="3">
                  <c:v>325855.2</c:v>
                </c:pt>
                <c:pt idx="4">
                  <c:v>457116.6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C-4D7E-AD96-34BD49E91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678944"/>
        <c:axId val="161378624"/>
        <c:axId val="0"/>
      </c:bar3DChart>
      <c:catAx>
        <c:axId val="4786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378624"/>
        <c:crosses val="autoZero"/>
        <c:auto val="1"/>
        <c:lblAlgn val="ctr"/>
        <c:lblOffset val="100"/>
        <c:noMultiLvlLbl val="0"/>
      </c:catAx>
      <c:valAx>
        <c:axId val="16137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86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76417435099803E-2"/>
          <c:y val="5.8055026591507429E-2"/>
          <c:w val="0.84266562974484316"/>
          <c:h val="0.747468306413067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B277-4A04-B520-6FA6844079D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77-4A04-B520-6FA6844079D1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277-4A04-B520-6FA6844079D1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7-B277-4A04-B520-6FA6844079D1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B277-4A04-B520-6FA6844079D1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B277-4A04-B520-6FA6844079D1}"/>
              </c:ext>
            </c:extLst>
          </c:dPt>
          <c:dPt>
            <c:idx val="10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D-B277-4A04-B520-6FA6844079D1}"/>
              </c:ext>
            </c:extLst>
          </c:dPt>
          <c:dLbls>
            <c:dLbl>
              <c:idx val="0"/>
              <c:layout>
                <c:manualLayout>
                  <c:x val="5.1640603618568127E-2"/>
                  <c:y val="6.628311623911691E-2"/>
                </c:manualLayout>
              </c:layout>
              <c:tx>
                <c:rich>
                  <a:bodyPr/>
                  <a:lstStyle/>
                  <a:p>
                    <a:fld id="{291E1B63-11E7-44E2-9146-867CE796728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16715125600316"/>
                      <c:h val="0.10885426687007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77-4A04-B520-6FA6844079D1}"/>
                </c:ext>
              </c:extLst>
            </c:dLbl>
            <c:dLbl>
              <c:idx val="1"/>
              <c:layout>
                <c:manualLayout>
                  <c:x val="5.093831602270027E-2"/>
                  <c:y val="0.19538176313742917"/>
                </c:manualLayout>
              </c:layout>
              <c:tx>
                <c:rich>
                  <a:bodyPr/>
                  <a:lstStyle/>
                  <a:p>
                    <a:fld id="{761899AF-F0B0-40F2-BCE0-87A863B015B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0.01%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69284442650003"/>
                      <c:h val="0.10885426687007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277-4A04-B520-6FA6844079D1}"/>
                </c:ext>
              </c:extLst>
            </c:dLbl>
            <c:dLbl>
              <c:idx val="2"/>
              <c:layout>
                <c:manualLayout>
                  <c:x val="-0.10196281262334898"/>
                  <c:y val="0.1244539393996873"/>
                </c:manualLayout>
              </c:layout>
              <c:tx>
                <c:rich>
                  <a:bodyPr/>
                  <a:lstStyle/>
                  <a:p>
                    <a:fld id="{C7A5978F-889F-400A-8248-0B95815FF29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19802587427053"/>
                      <c:h val="0.19217800325709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277-4A04-B520-6FA6844079D1}"/>
                </c:ext>
              </c:extLst>
            </c:dLbl>
            <c:dLbl>
              <c:idx val="3"/>
              <c:layout>
                <c:manualLayout>
                  <c:x val="-0.10759915564937229"/>
                  <c:y val="-1.8454927772252869E-2"/>
                </c:manualLayout>
              </c:layout>
              <c:tx>
                <c:rich>
                  <a:bodyPr/>
                  <a:lstStyle/>
                  <a:p>
                    <a:fld id="{2D0A2499-0D7D-4530-98F5-1CB8DFD793A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277-4A04-B520-6FA6844079D1}"/>
                </c:ext>
              </c:extLst>
            </c:dLbl>
            <c:dLbl>
              <c:idx val="4"/>
              <c:layout>
                <c:manualLayout>
                  <c:x val="-0.1656082928455104"/>
                  <c:y val="-0.21113448437978435"/>
                </c:manualLayout>
              </c:layout>
              <c:tx>
                <c:rich>
                  <a:bodyPr/>
                  <a:lstStyle/>
                  <a:p>
                    <a:fld id="{C36F6DC9-31A5-42C0-BED3-8169A5B237F4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64662643626771"/>
                      <c:h val="0.153742402605672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277-4A04-B520-6FA6844079D1}"/>
                </c:ext>
              </c:extLst>
            </c:dLbl>
            <c:dLbl>
              <c:idx val="5"/>
              <c:layout>
                <c:manualLayout>
                  <c:x val="-1.2853359563481203E-2"/>
                  <c:y val="-0.10601582886454351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fld id="{2A277788-0C72-4E99-A915-87C83AF41C3B}" type="CATEGORYNAME">
                      <a:rPr lang="ru-RU"/>
                      <a:pPr>
                        <a:defRPr sz="1400" b="1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70.1%</a:t>
                    </a:r>
                  </a:p>
                </c:rich>
              </c:tx>
              <c:numFmt formatCode="#,##0.00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277-4A04-B520-6FA6844079D1}"/>
                </c:ext>
              </c:extLst>
            </c:dLbl>
            <c:dLbl>
              <c:idx val="6"/>
              <c:layout>
                <c:manualLayout>
                  <c:x val="-6.1657557471030772E-2"/>
                  <c:y val="-0.2861816166767378"/>
                </c:manualLayout>
              </c:layout>
              <c:tx>
                <c:rich>
                  <a:bodyPr/>
                  <a:lstStyle/>
                  <a:p>
                    <a:fld id="{E79C99F1-4B4B-4F42-AABF-3697E2EFA18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277-4A04-B520-6FA6844079D1}"/>
                </c:ext>
              </c:extLst>
            </c:dLbl>
            <c:dLbl>
              <c:idx val="7"/>
              <c:layout>
                <c:manualLayout>
                  <c:x val="-1.051512088782681E-16"/>
                  <c:y val="9.0518736400562461E-2"/>
                </c:manualLayout>
              </c:layout>
              <c:tx>
                <c:rich>
                  <a:bodyPr/>
                  <a:lstStyle/>
                  <a:p>
                    <a:fld id="{FB751D3E-177F-4D3B-9DA0-9A2FB56C540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277-4A04-B520-6FA6844079D1}"/>
                </c:ext>
              </c:extLst>
            </c:dLbl>
            <c:dLbl>
              <c:idx val="8"/>
              <c:layout>
                <c:manualLayout>
                  <c:x val="-1.7790480371196439E-2"/>
                  <c:y val="0.17983181408027835"/>
                </c:manualLayout>
              </c:layout>
              <c:tx>
                <c:rich>
                  <a:bodyPr/>
                  <a:lstStyle/>
                  <a:p>
                    <a:fld id="{A95C1948-590D-4CEC-B9EB-4B6EF925A0E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7.0%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277-4A04-B520-6FA6844079D1}"/>
                </c:ext>
              </c:extLst>
            </c:dLbl>
            <c:dLbl>
              <c:idx val="9"/>
              <c:layout>
                <c:manualLayout>
                  <c:x val="9.9258506055786039E-2"/>
                  <c:y val="0.21691949539482064"/>
                </c:manualLayout>
              </c:layout>
              <c:tx>
                <c:rich>
                  <a:bodyPr/>
                  <a:lstStyle/>
                  <a:p>
                    <a:fld id="{03E824FC-F621-4374-B28E-E461BAB185C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3.2%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277-4A04-B520-6FA6844079D1}"/>
                </c:ext>
              </c:extLst>
            </c:dLbl>
            <c:dLbl>
              <c:idx val="10"/>
              <c:layout>
                <c:manualLayout>
                  <c:x val="-8.0430990955837792E-2"/>
                  <c:y val="0.21330353537953778"/>
                </c:manualLayout>
              </c:layout>
              <c:tx>
                <c:rich>
                  <a:bodyPr/>
                  <a:lstStyle/>
                  <a:p>
                    <a:fld id="{CB98795F-2201-49A0-8D28-277F1F34025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277-4A04-B520-6FA684407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МБТ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200766</c:v>
                </c:pt>
                <c:pt idx="1">
                  <c:v>170.6</c:v>
                </c:pt>
                <c:pt idx="2">
                  <c:v>18107.2</c:v>
                </c:pt>
                <c:pt idx="3">
                  <c:v>26703.3</c:v>
                </c:pt>
                <c:pt idx="4">
                  <c:v>18358.3</c:v>
                </c:pt>
                <c:pt idx="5">
                  <c:v>1680431.3</c:v>
                </c:pt>
                <c:pt idx="6">
                  <c:v>132871.29999999999</c:v>
                </c:pt>
                <c:pt idx="7">
                  <c:v>68112.600000000006</c:v>
                </c:pt>
                <c:pt idx="8">
                  <c:v>168389.5</c:v>
                </c:pt>
                <c:pt idx="9">
                  <c:v>78066.5</c:v>
                </c:pt>
                <c:pt idx="10">
                  <c:v>4657.2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277-4A04-B520-6FA684407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6385160744184"/>
          <c:y val="2.7240762320156372E-2"/>
          <c:w val="0.67028577454029203"/>
          <c:h val="0.945518475359687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34590</c:v>
                </c:pt>
                <c:pt idx="1">
                  <c:v>42126</c:v>
                </c:pt>
                <c:pt idx="2">
                  <c:v>66716</c:v>
                </c:pt>
                <c:pt idx="3">
                  <c:v>72708</c:v>
                </c:pt>
                <c:pt idx="4">
                  <c:v>73460</c:v>
                </c:pt>
                <c:pt idx="5">
                  <c:v>78066.5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B-4C0A-8DB7-48510AEFC5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4328977108190164E-2"/>
                  <c:y val="-7.429551987101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DB-4C0A-8DB7-48510AEFC560}"/>
                </c:ext>
              </c:extLst>
            </c:dLbl>
            <c:dLbl>
              <c:idx val="1"/>
              <c:layout>
                <c:manualLayout>
                  <c:x val="5.2132982491927125E-2"/>
                  <c:y val="8.2907683923249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DB-4C0A-8DB7-48510AEFC560}"/>
                </c:ext>
              </c:extLst>
            </c:dLbl>
            <c:dLbl>
              <c:idx val="2"/>
              <c:layout>
                <c:manualLayout>
                  <c:x val="1.8025888744602148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DB-4C0A-8DB7-48510AEFC5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1615</c:v>
                </c:pt>
                <c:pt idx="1">
                  <c:v>600</c:v>
                </c:pt>
                <c:pt idx="2">
                  <c:v>20163</c:v>
                </c:pt>
                <c:pt idx="3">
                  <c:v>100250</c:v>
                </c:pt>
                <c:pt idx="4">
                  <c:v>66291.600000000006</c:v>
                </c:pt>
                <c:pt idx="5">
                  <c:v>51414.9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DB-4C0A-8DB7-48510AEFC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85856"/>
        <c:axId val="47787392"/>
      </c:barChart>
      <c:catAx>
        <c:axId val="47785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7787392"/>
        <c:crosses val="autoZero"/>
        <c:auto val="1"/>
        <c:lblAlgn val="ctr"/>
        <c:lblOffset val="100"/>
        <c:noMultiLvlLbl val="0"/>
      </c:catAx>
      <c:valAx>
        <c:axId val="477873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7785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773383103152468"/>
          <c:y val="0.42141346830409154"/>
          <c:w val="0.19576627187143145"/>
          <c:h val="0.19335137976122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030104941258879"/>
          <c:y val="2.5527134411965923E-2"/>
          <c:w val="0.49969895058741121"/>
          <c:h val="0.94894573117606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99B-43D6-9229-81C3ADF3B943}"/>
              </c:ext>
            </c:extLst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9B-43D6-9229-81C3ADF3B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Обеспечение проведения выборов и референдумов</c:v>
                </c:pt>
                <c:pt idx="6">
                  <c:v>Резервный фонд</c:v>
                </c:pt>
                <c:pt idx="7">
                  <c:v>Другие общегосударственные вопросы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4005.8</c:v>
                </c:pt>
                <c:pt idx="1">
                  <c:v>7788.9</c:v>
                </c:pt>
                <c:pt idx="2">
                  <c:v>117093.3</c:v>
                </c:pt>
                <c:pt idx="3">
                  <c:v>39.299999999999997</c:v>
                </c:pt>
                <c:pt idx="4">
                  <c:v>41142.9</c:v>
                </c:pt>
                <c:pt idx="5">
                  <c:v>3418.4</c:v>
                </c:pt>
                <c:pt idx="6">
                  <c:v>2506.6999999999998</c:v>
                </c:pt>
                <c:pt idx="7">
                  <c:v>29634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B-43D6-9229-81C3ADF3B9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Обеспечение проведения выборов и референдумов</c:v>
                </c:pt>
                <c:pt idx="6">
                  <c:v>Резервный фонд</c:v>
                </c:pt>
                <c:pt idx="7">
                  <c:v>Другие общегосударственные вопросы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3631.1</c:v>
                </c:pt>
                <c:pt idx="1">
                  <c:v>7751.9</c:v>
                </c:pt>
                <c:pt idx="2">
                  <c:v>115345.5</c:v>
                </c:pt>
                <c:pt idx="3">
                  <c:v>31.4</c:v>
                </c:pt>
                <c:pt idx="4">
                  <c:v>41061.199999999997</c:v>
                </c:pt>
                <c:pt idx="5">
                  <c:v>3418.4</c:v>
                </c:pt>
                <c:pt idx="6">
                  <c:v>0</c:v>
                </c:pt>
                <c:pt idx="7">
                  <c:v>29526.400000000001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B-43D6-9229-81C3ADF3B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43712"/>
        <c:axId val="151660032"/>
      </c:barChart>
      <c:catAx>
        <c:axId val="151443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1660032"/>
        <c:crosses val="autoZero"/>
        <c:auto val="1"/>
        <c:lblAlgn val="ctr"/>
        <c:lblOffset val="100"/>
        <c:noMultiLvlLbl val="0"/>
      </c:catAx>
      <c:valAx>
        <c:axId val="1516600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14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ru-RU" dirty="0" smtClean="0"/>
              <a:t>Источники</a:t>
            </a:r>
            <a:r>
              <a:rPr lang="en-US" dirty="0" smtClean="0"/>
              <a:t> (</a:t>
            </a:r>
            <a:r>
              <a:rPr lang="ru-RU" dirty="0" smtClean="0"/>
              <a:t>фактическое</a:t>
            </a:r>
            <a:r>
              <a:rPr lang="ru-RU" baseline="0" dirty="0" smtClean="0"/>
              <a:t> исполнение)</a:t>
            </a:r>
            <a:endParaRPr lang="ru-RU" dirty="0"/>
          </a:p>
        </c:rich>
      </c:tx>
      <c:layout/>
      <c:overlay val="0"/>
    </c:title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(фактическое исполнение)</c:v>
                </c:pt>
              </c:strCache>
            </c:strRef>
          </c:tx>
          <c:explosion val="13"/>
          <c:dPt>
            <c:idx val="0"/>
            <c:bubble3D val="0"/>
            <c:explosion val="17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376-46E7-8881-541B4E42C1A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376-46E7-8881-541B4E42C1A2}"/>
              </c:ext>
            </c:extLst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76-46E7-8881-541B4E42C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4532.2</c:v>
                </c:pt>
                <c:pt idx="1">
                  <c:v>196233.7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76-46E7-8881-541B4E42C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63406843684034"/>
          <c:y val="3.0317699187824745E-4"/>
          <c:w val="0.77842008686886865"/>
          <c:h val="0.94627286768280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986582509350812E-2"/>
                  <c:y val="5.69606623795030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582569529311549E-2"/>
                      <c:h val="3.7575911478811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FD3-41E3-BDAC-5E7C520D17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FD3-41E3-BDAC-5E7C520D1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Звезднинское МО</c:v>
                </c:pt>
                <c:pt idx="1">
                  <c:v>Янтальское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Ручейское МО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3794.5</c:v>
                </c:pt>
                <c:pt idx="1">
                  <c:v>1009</c:v>
                </c:pt>
                <c:pt idx="2">
                  <c:v>1574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3-41E3-BDAC-5E7C520D17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9B9F7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3.0070872547803217E-3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2B-4EE8-8F75-AE73400D4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Звезднинское МО</c:v>
                </c:pt>
                <c:pt idx="1">
                  <c:v>Янтальское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Ручейское МО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5204.6000000000004</c:v>
                </c:pt>
                <c:pt idx="1">
                  <c:v>5920.6</c:v>
                </c:pt>
                <c:pt idx="2">
                  <c:v>3522.5</c:v>
                </c:pt>
                <c:pt idx="3">
                  <c:v>2005</c:v>
                </c:pt>
                <c:pt idx="4">
                  <c:v>351.8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D-4A08-8096-C4FF905189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Звезднинское МО</c:v>
                </c:pt>
                <c:pt idx="1">
                  <c:v>Янтальское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Ручейское МО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3899</c:v>
                </c:pt>
                <c:pt idx="1">
                  <c:v>7834.9</c:v>
                </c:pt>
                <c:pt idx="2">
                  <c:v>5436.5</c:v>
                </c:pt>
                <c:pt idx="3">
                  <c:v>3475.6</c:v>
                </c:pt>
                <c:pt idx="4">
                  <c:v>2010.7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3-4A59-9108-EF173BD19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-8"/>
        <c:axId val="517222752"/>
        <c:axId val="582963360"/>
      </c:barChart>
      <c:catAx>
        <c:axId val="51722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963360"/>
        <c:crosses val="autoZero"/>
        <c:auto val="1"/>
        <c:lblAlgn val="ctr"/>
        <c:lblOffset val="100"/>
        <c:noMultiLvlLbl val="0"/>
      </c:catAx>
      <c:valAx>
        <c:axId val="582963360"/>
        <c:scaling>
          <c:orientation val="minMax"/>
        </c:scaling>
        <c:delete val="1"/>
        <c:axPos val="b"/>
        <c:majorGridlines>
          <c:spPr>
            <a:ln w="9525" cap="flat" cmpd="thickThin" algn="ctr">
              <a:solidFill>
                <a:schemeClr val="tx1">
                  <a:lumMod val="15000"/>
                  <a:lumOff val="85000"/>
                </a:schemeClr>
              </a:solidFill>
              <a:bevel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51722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122396122653048"/>
          <c:y val="1.3976621645214024E-2"/>
          <c:w val="0.10783142150872124"/>
          <c:h val="0.19548260871447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BEF90-092E-46AC-B0EB-8BA0AD5AD656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355011-74D9-4309-9787-B7237F1C39B4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Доходы от оказания платных услуг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38 597,5 (3,3%)</a:t>
          </a:r>
          <a:endParaRPr lang="ru-RU" sz="1200" b="1" dirty="0">
            <a:solidFill>
              <a:schemeClr val="tx1"/>
            </a:solidFill>
          </a:endParaRPr>
        </a:p>
      </dgm:t>
    </dgm:pt>
    <dgm:pt modelId="{4DAC3F9D-4DC8-495D-8BDD-21FF9EBEFDDE}" type="parTrans" cxnId="{37FEB43D-CEF5-4516-83AE-B177840B611B}">
      <dgm:prSet/>
      <dgm:spPr/>
      <dgm:t>
        <a:bodyPr/>
        <a:lstStyle/>
        <a:p>
          <a:endParaRPr lang="ru-RU"/>
        </a:p>
      </dgm:t>
    </dgm:pt>
    <dgm:pt modelId="{06243872-8C06-430C-8123-FEB732ECC63A}" type="sibTrans" cxnId="{37FEB43D-CEF5-4516-83AE-B177840B611B}">
      <dgm:prSet/>
      <dgm:spPr/>
      <dgm:t>
        <a:bodyPr/>
        <a:lstStyle/>
        <a:p>
          <a:endParaRPr lang="ru-RU"/>
        </a:p>
      </dgm:t>
    </dgm:pt>
    <dgm:pt modelId="{7A6047CB-67C0-43DC-B52D-79845B33318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НДФЛ</a:t>
          </a:r>
        </a:p>
        <a:p>
          <a:r>
            <a:rPr lang="ru-RU" sz="1600" dirty="0" smtClean="0">
              <a:solidFill>
                <a:schemeClr val="tx1"/>
              </a:solidFill>
            </a:rPr>
            <a:t>930 862,1</a:t>
          </a:r>
        </a:p>
        <a:p>
          <a:r>
            <a:rPr lang="ru-RU" sz="1600" dirty="0" smtClean="0">
              <a:solidFill>
                <a:schemeClr val="tx1"/>
              </a:solidFill>
            </a:rPr>
            <a:t>(80,4%) </a:t>
          </a:r>
        </a:p>
      </dgm:t>
    </dgm:pt>
    <dgm:pt modelId="{EF7DD866-88C6-4C3E-94AB-42666030DDEC}" type="parTrans" cxnId="{5F64E4E2-5F97-4C09-B728-D92874E262EB}">
      <dgm:prSet/>
      <dgm:spPr/>
      <dgm:t>
        <a:bodyPr/>
        <a:lstStyle/>
        <a:p>
          <a:endParaRPr lang="ru-RU"/>
        </a:p>
      </dgm:t>
    </dgm:pt>
    <dgm:pt modelId="{D6C21222-25E2-4A84-B7BF-6D610BD50AE2}" type="sibTrans" cxnId="{5F64E4E2-5F97-4C09-B728-D92874E262EB}">
      <dgm:prSet/>
      <dgm:spPr/>
      <dgm:t>
        <a:bodyPr/>
        <a:lstStyle/>
        <a:p>
          <a:endParaRPr lang="ru-RU"/>
        </a:p>
      </dgm:t>
    </dgm:pt>
    <dgm:pt modelId="{CF32AF59-9319-446B-A7A6-4856BAE687EC}">
      <dgm:prSet phldrT="[Текст]" custT="1"/>
      <dgm:spPr>
        <a:gradFill rotWithShape="0">
          <a:gsLst>
            <a:gs pos="0">
              <a:srgbClr val="92D050"/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 с применением УСН</a:t>
          </a:r>
        </a:p>
        <a:p>
          <a:r>
            <a:rPr lang="ru-RU" sz="1400" b="1" dirty="0" smtClean="0">
              <a:solidFill>
                <a:schemeClr val="tx1"/>
              </a:solidFill>
            </a:rPr>
            <a:t>42 031,7 (3,6%)</a:t>
          </a:r>
          <a:endParaRPr lang="ru-RU" sz="1400" b="1" dirty="0">
            <a:solidFill>
              <a:schemeClr val="tx1"/>
            </a:solidFill>
          </a:endParaRPr>
        </a:p>
      </dgm:t>
    </dgm:pt>
    <dgm:pt modelId="{368A2CFA-C625-4D3B-B7ED-B92E36D12985}" type="parTrans" cxnId="{6BAF0C30-DE5E-4827-8EB2-CE5A18AF630A}">
      <dgm:prSet/>
      <dgm:spPr/>
      <dgm:t>
        <a:bodyPr/>
        <a:lstStyle/>
        <a:p>
          <a:endParaRPr lang="ru-RU"/>
        </a:p>
      </dgm:t>
    </dgm:pt>
    <dgm:pt modelId="{4A380931-527A-4859-AA15-C238BED5D149}" type="sibTrans" cxnId="{6BAF0C30-DE5E-4827-8EB2-CE5A18AF630A}">
      <dgm:prSet/>
      <dgm:spPr/>
      <dgm:t>
        <a:bodyPr/>
        <a:lstStyle/>
        <a:p>
          <a:endParaRPr lang="ru-RU"/>
        </a:p>
      </dgm:t>
    </dgm:pt>
    <dgm:pt modelId="{3AEEC9AF-076D-42B4-90E9-130E9530466A}">
      <dgm:prSet phldrT="[Текст]"/>
      <dgm:spPr/>
      <dgm:t>
        <a:bodyPr/>
        <a:lstStyle/>
        <a:p>
          <a:r>
            <a:rPr lang="ru-RU" b="1" dirty="0" smtClean="0"/>
            <a:t>1 157 705,5 тыс. руб</a:t>
          </a:r>
          <a:r>
            <a:rPr lang="ru-RU" dirty="0" smtClean="0"/>
            <a:t>.</a:t>
          </a:r>
          <a:endParaRPr lang="ru-RU" dirty="0"/>
        </a:p>
      </dgm:t>
    </dgm:pt>
    <dgm:pt modelId="{C104CCB4-7E6B-4E27-A5E4-965B1B4BE9D7}" type="parTrans" cxnId="{BCFD1AF6-74B5-406F-9CCD-612F2DCF10F0}">
      <dgm:prSet/>
      <dgm:spPr/>
      <dgm:t>
        <a:bodyPr/>
        <a:lstStyle/>
        <a:p>
          <a:endParaRPr lang="ru-RU"/>
        </a:p>
      </dgm:t>
    </dgm:pt>
    <dgm:pt modelId="{EAEFDF54-5138-4609-BBE6-55F0CB1EBA45}" type="sibTrans" cxnId="{BCFD1AF6-74B5-406F-9CCD-612F2DCF10F0}">
      <dgm:prSet/>
      <dgm:spPr/>
      <dgm:t>
        <a:bodyPr/>
        <a:lstStyle/>
        <a:p>
          <a:endParaRPr lang="ru-RU"/>
        </a:p>
      </dgm:t>
    </dgm:pt>
    <dgm:pt modelId="{1D3163FC-9930-4C9E-BC09-5497E83A3868}" type="pres">
      <dgm:prSet presAssocID="{AC6BEF90-092E-46AC-B0EB-8BA0AD5AD65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2417A-6EFD-4F70-80DF-CB5B848E4E3D}" type="pres">
      <dgm:prSet presAssocID="{AC6BEF90-092E-46AC-B0EB-8BA0AD5AD656}" presName="ellipse" presStyleLbl="trBgShp" presStyleIdx="0" presStyleCnt="1" custScaleX="176776" custScaleY="85919" custLinFactNeighborX="-9925" custLinFactNeighborY="-21683"/>
      <dgm:spPr/>
    </dgm:pt>
    <dgm:pt modelId="{347E34F8-5294-4AFA-B4C0-B2D2ED04590F}" type="pres">
      <dgm:prSet presAssocID="{AC6BEF90-092E-46AC-B0EB-8BA0AD5AD656}" presName="arrow1" presStyleLbl="fgShp" presStyleIdx="0" presStyleCnt="1"/>
      <dgm:spPr/>
    </dgm:pt>
    <dgm:pt modelId="{F8E955FA-0D53-4018-A7C0-868D1A6B4EDB}" type="pres">
      <dgm:prSet presAssocID="{AC6BEF90-092E-46AC-B0EB-8BA0AD5AD656}" presName="rectangle" presStyleLbl="revTx" presStyleIdx="0" presStyleCnt="1" custScaleY="85457" custLinFactNeighborX="411" custLinFactNeighborY="26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25B76-7D4F-44F7-80CF-E7D37CA74504}" type="pres">
      <dgm:prSet presAssocID="{7A6047CB-67C0-43DC-B52D-79845B33318E}" presName="item1" presStyleLbl="node1" presStyleIdx="0" presStyleCnt="3" custScaleX="90753" custScaleY="88632" custLinFactY="-58599" custLinFactNeighborX="3584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5C39F-AE97-4D23-9CC6-6DFFE295521E}" type="pres">
      <dgm:prSet presAssocID="{CF32AF59-9319-446B-A7A6-4856BAE687EC}" presName="item2" presStyleLbl="node1" presStyleIdx="1" presStyleCnt="3" custLinFactNeighborX="-85964" custLinFactNeighborY="-4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0AB3-BF9F-43E4-BFB7-F42EC79BF14E}" type="pres">
      <dgm:prSet presAssocID="{3AEEC9AF-076D-42B4-90E9-130E9530466A}" presName="item3" presStyleLbl="node1" presStyleIdx="2" presStyleCnt="3" custScaleX="101527" custScaleY="99132" custLinFactNeighborX="95222" custLinFactNeighborY="-16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08C50-45C2-4220-B8E3-CBA875EA9250}" type="pres">
      <dgm:prSet presAssocID="{AC6BEF90-092E-46AC-B0EB-8BA0AD5AD656}" presName="funnel" presStyleLbl="trAlignAcc1" presStyleIdx="0" presStyleCnt="1" custScaleX="163219" custScaleY="142857" custLinFactNeighborX="-3834" custLinFactNeighborY="8072"/>
      <dgm:spPr>
        <a:solidFill>
          <a:srgbClr val="FFC000">
            <a:alpha val="40000"/>
          </a:srgbClr>
        </a:solidFill>
      </dgm:spPr>
    </dgm:pt>
  </dgm:ptLst>
  <dgm:cxnLst>
    <dgm:cxn modelId="{BCFD1AF6-74B5-406F-9CCD-612F2DCF10F0}" srcId="{AC6BEF90-092E-46AC-B0EB-8BA0AD5AD656}" destId="{3AEEC9AF-076D-42B4-90E9-130E9530466A}" srcOrd="3" destOrd="0" parTransId="{C104CCB4-7E6B-4E27-A5E4-965B1B4BE9D7}" sibTransId="{EAEFDF54-5138-4609-BBE6-55F0CB1EBA45}"/>
    <dgm:cxn modelId="{0F974E1B-9425-4D23-A2E8-6C543BEAC25B}" type="presOf" srcId="{AC6BEF90-092E-46AC-B0EB-8BA0AD5AD656}" destId="{1D3163FC-9930-4C9E-BC09-5497E83A3868}" srcOrd="0" destOrd="0" presId="urn:microsoft.com/office/officeart/2005/8/layout/funnel1"/>
    <dgm:cxn modelId="{5F64E4E2-5F97-4C09-B728-D92874E262EB}" srcId="{AC6BEF90-092E-46AC-B0EB-8BA0AD5AD656}" destId="{7A6047CB-67C0-43DC-B52D-79845B33318E}" srcOrd="1" destOrd="0" parTransId="{EF7DD866-88C6-4C3E-94AB-42666030DDEC}" sibTransId="{D6C21222-25E2-4A84-B7BF-6D610BD50AE2}"/>
    <dgm:cxn modelId="{37FEB43D-CEF5-4516-83AE-B177840B611B}" srcId="{AC6BEF90-092E-46AC-B0EB-8BA0AD5AD656}" destId="{34355011-74D9-4309-9787-B7237F1C39B4}" srcOrd="0" destOrd="0" parTransId="{4DAC3F9D-4DC8-495D-8BDD-21FF9EBEFDDE}" sibTransId="{06243872-8C06-430C-8123-FEB732ECC63A}"/>
    <dgm:cxn modelId="{C7B8CD07-32E7-45F4-AA0F-C4308BA2DC9A}" type="presOf" srcId="{CF32AF59-9319-446B-A7A6-4856BAE687EC}" destId="{2D325B76-7D4F-44F7-80CF-E7D37CA74504}" srcOrd="0" destOrd="0" presId="urn:microsoft.com/office/officeart/2005/8/layout/funnel1"/>
    <dgm:cxn modelId="{57D36C90-6519-4BA5-BA6E-560D7AAFF18C}" type="presOf" srcId="{34355011-74D9-4309-9787-B7237F1C39B4}" destId="{B2B50AB3-BF9F-43E4-BFB7-F42EC79BF14E}" srcOrd="0" destOrd="0" presId="urn:microsoft.com/office/officeart/2005/8/layout/funnel1"/>
    <dgm:cxn modelId="{D9620EF8-32F4-4201-87D0-048FD16A0B6F}" type="presOf" srcId="{3AEEC9AF-076D-42B4-90E9-130E9530466A}" destId="{F8E955FA-0D53-4018-A7C0-868D1A6B4EDB}" srcOrd="0" destOrd="0" presId="urn:microsoft.com/office/officeart/2005/8/layout/funnel1"/>
    <dgm:cxn modelId="{6BAF0C30-DE5E-4827-8EB2-CE5A18AF630A}" srcId="{AC6BEF90-092E-46AC-B0EB-8BA0AD5AD656}" destId="{CF32AF59-9319-446B-A7A6-4856BAE687EC}" srcOrd="2" destOrd="0" parTransId="{368A2CFA-C625-4D3B-B7ED-B92E36D12985}" sibTransId="{4A380931-527A-4859-AA15-C238BED5D149}"/>
    <dgm:cxn modelId="{FA6E1589-E394-4D2C-A951-80A7AB6D71A7}" type="presOf" srcId="{7A6047CB-67C0-43DC-B52D-79845B33318E}" destId="{E635C39F-AE97-4D23-9CC6-6DFFE295521E}" srcOrd="0" destOrd="0" presId="urn:microsoft.com/office/officeart/2005/8/layout/funnel1"/>
    <dgm:cxn modelId="{7B003C0C-8624-4658-B04A-0DD2389975D9}" type="presParOf" srcId="{1D3163FC-9930-4C9E-BC09-5497E83A3868}" destId="{56B2417A-6EFD-4F70-80DF-CB5B848E4E3D}" srcOrd="0" destOrd="0" presId="urn:microsoft.com/office/officeart/2005/8/layout/funnel1"/>
    <dgm:cxn modelId="{6E5D5671-A450-4BF7-B792-F6442D6D69C2}" type="presParOf" srcId="{1D3163FC-9930-4C9E-BC09-5497E83A3868}" destId="{347E34F8-5294-4AFA-B4C0-B2D2ED04590F}" srcOrd="1" destOrd="0" presId="urn:microsoft.com/office/officeart/2005/8/layout/funnel1"/>
    <dgm:cxn modelId="{0F6CDE84-F47D-4E7A-BA99-C2604E406310}" type="presParOf" srcId="{1D3163FC-9930-4C9E-BC09-5497E83A3868}" destId="{F8E955FA-0D53-4018-A7C0-868D1A6B4EDB}" srcOrd="2" destOrd="0" presId="urn:microsoft.com/office/officeart/2005/8/layout/funnel1"/>
    <dgm:cxn modelId="{345FB2F2-1022-4262-914D-A09FDD9C7568}" type="presParOf" srcId="{1D3163FC-9930-4C9E-BC09-5497E83A3868}" destId="{2D325B76-7D4F-44F7-80CF-E7D37CA74504}" srcOrd="3" destOrd="0" presId="urn:microsoft.com/office/officeart/2005/8/layout/funnel1"/>
    <dgm:cxn modelId="{9E01EB6A-4682-4568-9C73-39238EE7FD14}" type="presParOf" srcId="{1D3163FC-9930-4C9E-BC09-5497E83A3868}" destId="{E635C39F-AE97-4D23-9CC6-6DFFE295521E}" srcOrd="4" destOrd="0" presId="urn:microsoft.com/office/officeart/2005/8/layout/funnel1"/>
    <dgm:cxn modelId="{FA8061DA-8C9D-4658-8283-CB706893D57F}" type="presParOf" srcId="{1D3163FC-9930-4C9E-BC09-5497E83A3868}" destId="{B2B50AB3-BF9F-43E4-BFB7-F42EC79BF14E}" srcOrd="5" destOrd="0" presId="urn:microsoft.com/office/officeart/2005/8/layout/funnel1"/>
    <dgm:cxn modelId="{8A54D304-C848-4D6E-8600-F5E00E971D74}" type="presParOf" srcId="{1D3163FC-9930-4C9E-BC09-5497E83A3868}" destId="{57608C50-45C2-4220-B8E3-CBA875EA925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9BD4D-F1D6-4973-9D62-EA09DACE37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1E60C-6984-406F-A684-D4545ED67EA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smtClean="0">
              <a:solidFill>
                <a:schemeClr val="tx1">
                  <a:lumMod val="95000"/>
                  <a:lumOff val="5000"/>
                </a:schemeClr>
              </a:solidFill>
            </a:rPr>
            <a:t>План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8E3BDE-08F0-4172-8C8C-F334BDDA728D}" type="parTrans" cxnId="{33BBA81E-387C-4837-B45B-5850DB8E1296}">
      <dgm:prSet/>
      <dgm:spPr/>
      <dgm:t>
        <a:bodyPr/>
        <a:lstStyle/>
        <a:p>
          <a:endParaRPr lang="ru-RU"/>
        </a:p>
      </dgm:t>
    </dgm:pt>
    <dgm:pt modelId="{FEB5CA64-2FAA-4993-BF6C-86E5F09CAAC5}" type="sibTrans" cxnId="{33BBA81E-387C-4837-B45B-5850DB8E1296}">
      <dgm:prSet/>
      <dgm:spPr/>
      <dgm:t>
        <a:bodyPr/>
        <a:lstStyle/>
        <a:p>
          <a:endParaRPr lang="ru-RU"/>
        </a:p>
      </dgm:t>
    </dgm:pt>
    <dgm:pt modelId="{E04443B9-C955-4370-9E69-F771F7F57ED9}">
      <dgm:prSet phldrT="[Текст]" custT="1"/>
      <dgm:spPr/>
      <dgm:t>
        <a:bodyPr/>
        <a:lstStyle/>
        <a:p>
          <a:endParaRPr lang="ru-RU" sz="2800" dirty="0" smtClean="0"/>
        </a:p>
        <a:p>
          <a:r>
            <a:rPr lang="ru-RU" sz="3600" b="1" dirty="0" smtClean="0"/>
            <a:t>2 506 921,3</a:t>
          </a:r>
          <a:endParaRPr lang="ru-RU" sz="3600" b="1" dirty="0"/>
        </a:p>
      </dgm:t>
    </dgm:pt>
    <dgm:pt modelId="{305BE549-D6D2-4698-9D1A-20B49C7B153E}" type="parTrans" cxnId="{CA495C18-952E-4792-AC1D-731FEA45B5B1}">
      <dgm:prSet/>
      <dgm:spPr/>
      <dgm:t>
        <a:bodyPr/>
        <a:lstStyle/>
        <a:p>
          <a:endParaRPr lang="ru-RU"/>
        </a:p>
      </dgm:t>
    </dgm:pt>
    <dgm:pt modelId="{7579AD72-0B9C-4F3B-9445-98F1D9D58B46}" type="sibTrans" cxnId="{CA495C18-952E-4792-AC1D-731FEA45B5B1}">
      <dgm:prSet/>
      <dgm:spPr/>
      <dgm:t>
        <a:bodyPr/>
        <a:lstStyle/>
        <a:p>
          <a:endParaRPr lang="ru-RU"/>
        </a:p>
      </dgm:t>
    </dgm:pt>
    <dgm:pt modelId="{4BBDE8B9-63F6-4847-A4D9-6594D0FF8AAB}">
      <dgm:prSet phldrT="[Текст]"/>
      <dgm:spPr/>
      <dgm:t>
        <a:bodyPr/>
        <a:lstStyle/>
        <a:p>
          <a:endParaRPr lang="ru-RU" sz="2800" dirty="0"/>
        </a:p>
      </dgm:t>
    </dgm:pt>
    <dgm:pt modelId="{24528548-D397-4441-9EC3-B37527A8BE3A}" type="parTrans" cxnId="{0737055A-910E-427F-9CC3-507092916177}">
      <dgm:prSet/>
      <dgm:spPr/>
      <dgm:t>
        <a:bodyPr/>
        <a:lstStyle/>
        <a:p>
          <a:endParaRPr lang="ru-RU"/>
        </a:p>
      </dgm:t>
    </dgm:pt>
    <dgm:pt modelId="{E1613024-3CC6-4B3A-9B79-8B470AECD6BE}" type="sibTrans" cxnId="{0737055A-910E-427F-9CC3-507092916177}">
      <dgm:prSet/>
      <dgm:spPr/>
      <dgm:t>
        <a:bodyPr/>
        <a:lstStyle/>
        <a:p>
          <a:endParaRPr lang="ru-RU"/>
        </a:p>
      </dgm:t>
    </dgm:pt>
    <dgm:pt modelId="{5B1AA364-F02D-4D8E-A6E6-EC61478BF10C}">
      <dgm:prSet phldrT="[Текст]"/>
      <dgm:spPr/>
      <dgm:t>
        <a:bodyPr/>
        <a:lstStyle/>
        <a:p>
          <a:r>
            <a:rPr lang="ru-RU" b="1" smtClean="0">
              <a:solidFill>
                <a:schemeClr val="tx1">
                  <a:lumMod val="95000"/>
                  <a:lumOff val="5000"/>
                </a:schemeClr>
              </a:solidFill>
            </a:rPr>
            <a:t>Факт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B35DE8A-CF5E-4972-9493-D8F0DAAFBC6D}" type="parTrans" cxnId="{31C791E9-9C49-488C-9114-681F7B8FB979}">
      <dgm:prSet/>
      <dgm:spPr/>
      <dgm:t>
        <a:bodyPr/>
        <a:lstStyle/>
        <a:p>
          <a:endParaRPr lang="ru-RU"/>
        </a:p>
      </dgm:t>
    </dgm:pt>
    <dgm:pt modelId="{CA044441-0EB3-48F1-80CD-61CD38BE0B3B}" type="sibTrans" cxnId="{31C791E9-9C49-488C-9114-681F7B8FB979}">
      <dgm:prSet/>
      <dgm:spPr/>
      <dgm:t>
        <a:bodyPr/>
        <a:lstStyle/>
        <a:p>
          <a:endParaRPr lang="ru-RU"/>
        </a:p>
      </dgm:t>
    </dgm:pt>
    <dgm:pt modelId="{9725BFDF-7241-44E7-BAC6-9CA43D7F98EA}">
      <dgm:prSet phldrT="[Текст]" custT="1"/>
      <dgm:spPr/>
      <dgm:t>
        <a:bodyPr/>
        <a:lstStyle/>
        <a:p>
          <a:endParaRPr lang="ru-RU" sz="2800" b="1" dirty="0" smtClean="0"/>
        </a:p>
        <a:p>
          <a:r>
            <a:rPr lang="ru-RU" sz="3600" b="1" dirty="0" smtClean="0"/>
            <a:t>2 396 633,8</a:t>
          </a:r>
          <a:endParaRPr lang="ru-RU" sz="3600" b="1" dirty="0"/>
        </a:p>
      </dgm:t>
    </dgm:pt>
    <dgm:pt modelId="{F0B57A56-31D8-4431-91F3-659C1F8DD952}" type="parTrans" cxnId="{24FB9396-63A5-4EC7-A412-4F88C0927F10}">
      <dgm:prSet/>
      <dgm:spPr/>
      <dgm:t>
        <a:bodyPr/>
        <a:lstStyle/>
        <a:p>
          <a:endParaRPr lang="ru-RU"/>
        </a:p>
      </dgm:t>
    </dgm:pt>
    <dgm:pt modelId="{0CC3CC20-9568-415B-BBED-9D8F46A3DA58}" type="sibTrans" cxnId="{24FB9396-63A5-4EC7-A412-4F88C0927F10}">
      <dgm:prSet/>
      <dgm:spPr/>
      <dgm:t>
        <a:bodyPr/>
        <a:lstStyle/>
        <a:p>
          <a:endParaRPr lang="ru-RU"/>
        </a:p>
      </dgm:t>
    </dgm:pt>
    <dgm:pt modelId="{CB6B237C-3F4D-4B5C-B7E4-A0A56120797A}">
      <dgm:prSet phldrT="[Текст]"/>
      <dgm:spPr>
        <a:solidFill>
          <a:srgbClr val="FA9F26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Профицит на 01.01.2021 г.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729C0B-0E92-4E42-AC0B-23B83D9FA53C}" type="parTrans" cxnId="{733B6B17-718B-4AC0-908E-AA89FE408DA0}">
      <dgm:prSet/>
      <dgm:spPr/>
      <dgm:t>
        <a:bodyPr/>
        <a:lstStyle/>
        <a:p>
          <a:endParaRPr lang="ru-RU"/>
        </a:p>
      </dgm:t>
    </dgm:pt>
    <dgm:pt modelId="{6B278059-C68C-4D60-AEA1-8B70E2B706BF}" type="sibTrans" cxnId="{733B6B17-718B-4AC0-908E-AA89FE408DA0}">
      <dgm:prSet/>
      <dgm:spPr/>
      <dgm:t>
        <a:bodyPr/>
        <a:lstStyle/>
        <a:p>
          <a:endParaRPr lang="ru-RU"/>
        </a:p>
      </dgm:t>
    </dgm:pt>
    <dgm:pt modelId="{F221FDBF-F254-4F1E-9C17-4116E6D4F5E4}">
      <dgm:prSet custT="1"/>
      <dgm:spPr/>
      <dgm:t>
        <a:bodyPr/>
        <a:lstStyle/>
        <a:p>
          <a:r>
            <a:rPr lang="ru-RU" sz="3600" b="1" dirty="0" smtClean="0"/>
            <a:t>    81 484,2</a:t>
          </a:r>
          <a:endParaRPr lang="ru-RU" sz="3600" b="1" dirty="0"/>
        </a:p>
      </dgm:t>
    </dgm:pt>
    <dgm:pt modelId="{16B86A4E-D9A7-4616-B663-8EC4728B236C}" type="parTrans" cxnId="{F507B4D0-8621-41EA-8F25-3B0CE7316B6E}">
      <dgm:prSet/>
      <dgm:spPr/>
    </dgm:pt>
    <dgm:pt modelId="{0CFB7B49-84BC-4F8C-BC21-CBB5AD696C8D}" type="sibTrans" cxnId="{F507B4D0-8621-41EA-8F25-3B0CE7316B6E}">
      <dgm:prSet/>
      <dgm:spPr/>
    </dgm:pt>
    <dgm:pt modelId="{3F6EBDDC-95F6-43CF-89B4-8E4CEEBB319E}" type="pres">
      <dgm:prSet presAssocID="{1DB9BD4D-F1D6-4973-9D62-EA09DACE37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6A1954-F799-438F-B24D-7F6803A80343}" type="pres">
      <dgm:prSet presAssocID="{9341E60C-6984-406F-A684-D4545ED67EA6}" presName="linNode" presStyleCnt="0"/>
      <dgm:spPr/>
      <dgm:t>
        <a:bodyPr/>
        <a:lstStyle/>
        <a:p>
          <a:endParaRPr lang="ru-RU"/>
        </a:p>
      </dgm:t>
    </dgm:pt>
    <dgm:pt modelId="{C62E77A5-D7E6-411D-BA97-7BDB9B580C0F}" type="pres">
      <dgm:prSet presAssocID="{9341E60C-6984-406F-A684-D4545ED67EA6}" presName="parentShp" presStyleLbl="node1" presStyleIdx="0" presStyleCnt="3" custScaleY="90857" custLinFactNeighborX="-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FD8BF-CA9A-4F55-A1B1-6099FDA9BCD1}" type="pres">
      <dgm:prSet presAssocID="{9341E60C-6984-406F-A684-D4545ED67EA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1845-D68F-4578-8620-87099EB7DEC0}" type="pres">
      <dgm:prSet presAssocID="{FEB5CA64-2FAA-4993-BF6C-86E5F09CAAC5}" presName="spacing" presStyleCnt="0"/>
      <dgm:spPr/>
      <dgm:t>
        <a:bodyPr/>
        <a:lstStyle/>
        <a:p>
          <a:endParaRPr lang="ru-RU"/>
        </a:p>
      </dgm:t>
    </dgm:pt>
    <dgm:pt modelId="{C5C16D04-C9BD-424B-8558-8AA98DC51BAB}" type="pres">
      <dgm:prSet presAssocID="{5B1AA364-F02D-4D8E-A6E6-EC61478BF10C}" presName="linNode" presStyleCnt="0"/>
      <dgm:spPr/>
      <dgm:t>
        <a:bodyPr/>
        <a:lstStyle/>
        <a:p>
          <a:endParaRPr lang="ru-RU"/>
        </a:p>
      </dgm:t>
    </dgm:pt>
    <dgm:pt modelId="{85E2B14B-529D-49BD-9D96-9784FB4EFED3}" type="pres">
      <dgm:prSet presAssocID="{5B1AA364-F02D-4D8E-A6E6-EC61478BF10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E8F4C-0570-4741-AAEC-B67D961E57B0}" type="pres">
      <dgm:prSet presAssocID="{5B1AA364-F02D-4D8E-A6E6-EC61478BF10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B9B81-A823-486E-823B-05D1D12BD121}" type="pres">
      <dgm:prSet presAssocID="{CA044441-0EB3-48F1-80CD-61CD38BE0B3B}" presName="spacing" presStyleCnt="0"/>
      <dgm:spPr/>
      <dgm:t>
        <a:bodyPr/>
        <a:lstStyle/>
        <a:p>
          <a:endParaRPr lang="ru-RU"/>
        </a:p>
      </dgm:t>
    </dgm:pt>
    <dgm:pt modelId="{3DA1BF69-402B-4E64-B033-D8B28A1B6BD0}" type="pres">
      <dgm:prSet presAssocID="{CB6B237C-3F4D-4B5C-B7E4-A0A56120797A}" presName="linNode" presStyleCnt="0"/>
      <dgm:spPr/>
      <dgm:t>
        <a:bodyPr/>
        <a:lstStyle/>
        <a:p>
          <a:endParaRPr lang="ru-RU"/>
        </a:p>
      </dgm:t>
    </dgm:pt>
    <dgm:pt modelId="{5BBBEA90-2B8E-4D0D-B970-376ED4312728}" type="pres">
      <dgm:prSet presAssocID="{CB6B237C-3F4D-4B5C-B7E4-A0A56120797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19D7F-57A7-41A9-B371-F146E694F60C}" type="pres">
      <dgm:prSet presAssocID="{CB6B237C-3F4D-4B5C-B7E4-A0A56120797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CA4B9-87FA-44B2-889B-00A84617BFF2}" type="presOf" srcId="{5B1AA364-F02D-4D8E-A6E6-EC61478BF10C}" destId="{85E2B14B-529D-49BD-9D96-9784FB4EFED3}" srcOrd="0" destOrd="0" presId="urn:microsoft.com/office/officeart/2005/8/layout/vList6"/>
    <dgm:cxn modelId="{F507B4D0-8621-41EA-8F25-3B0CE7316B6E}" srcId="{CB6B237C-3F4D-4B5C-B7E4-A0A56120797A}" destId="{F221FDBF-F254-4F1E-9C17-4116E6D4F5E4}" srcOrd="0" destOrd="0" parTransId="{16B86A4E-D9A7-4616-B663-8EC4728B236C}" sibTransId="{0CFB7B49-84BC-4F8C-BC21-CBB5AD696C8D}"/>
    <dgm:cxn modelId="{81E192ED-D0D2-47D2-827F-D0148421B578}" type="presOf" srcId="{9341E60C-6984-406F-A684-D4545ED67EA6}" destId="{C62E77A5-D7E6-411D-BA97-7BDB9B580C0F}" srcOrd="0" destOrd="0" presId="urn:microsoft.com/office/officeart/2005/8/layout/vList6"/>
    <dgm:cxn modelId="{F2E0BF33-654D-4BD1-B662-F37C3C47D647}" type="presOf" srcId="{F221FDBF-F254-4F1E-9C17-4116E6D4F5E4}" destId="{27F19D7F-57A7-41A9-B371-F146E694F60C}" srcOrd="0" destOrd="0" presId="urn:microsoft.com/office/officeart/2005/8/layout/vList6"/>
    <dgm:cxn modelId="{24FB9396-63A5-4EC7-A412-4F88C0927F10}" srcId="{5B1AA364-F02D-4D8E-A6E6-EC61478BF10C}" destId="{9725BFDF-7241-44E7-BAC6-9CA43D7F98EA}" srcOrd="0" destOrd="0" parTransId="{F0B57A56-31D8-4431-91F3-659C1F8DD952}" sibTransId="{0CC3CC20-9568-415B-BBED-9D8F46A3DA58}"/>
    <dgm:cxn modelId="{33BBA81E-387C-4837-B45B-5850DB8E1296}" srcId="{1DB9BD4D-F1D6-4973-9D62-EA09DACE375F}" destId="{9341E60C-6984-406F-A684-D4545ED67EA6}" srcOrd="0" destOrd="0" parTransId="{2A8E3BDE-08F0-4172-8C8C-F334BDDA728D}" sibTransId="{FEB5CA64-2FAA-4993-BF6C-86E5F09CAAC5}"/>
    <dgm:cxn modelId="{2FA4CC68-1658-4D86-974A-C76341F761BD}" type="presOf" srcId="{E04443B9-C955-4370-9E69-F771F7F57ED9}" destId="{48BFD8BF-CA9A-4F55-A1B1-6099FDA9BCD1}" srcOrd="0" destOrd="0" presId="urn:microsoft.com/office/officeart/2005/8/layout/vList6"/>
    <dgm:cxn modelId="{25539039-7EF6-4672-B24E-45C36C9D9163}" type="presOf" srcId="{1DB9BD4D-F1D6-4973-9D62-EA09DACE375F}" destId="{3F6EBDDC-95F6-43CF-89B4-8E4CEEBB319E}" srcOrd="0" destOrd="0" presId="urn:microsoft.com/office/officeart/2005/8/layout/vList6"/>
    <dgm:cxn modelId="{C5214AE8-646B-4F21-963E-D6532579BDA6}" type="presOf" srcId="{9725BFDF-7241-44E7-BAC6-9CA43D7F98EA}" destId="{BD4E8F4C-0570-4741-AAEC-B67D961E57B0}" srcOrd="0" destOrd="0" presId="urn:microsoft.com/office/officeart/2005/8/layout/vList6"/>
    <dgm:cxn modelId="{0737055A-910E-427F-9CC3-507092916177}" srcId="{9341E60C-6984-406F-A684-D4545ED67EA6}" destId="{4BBDE8B9-63F6-4847-A4D9-6594D0FF8AAB}" srcOrd="1" destOrd="0" parTransId="{24528548-D397-4441-9EC3-B37527A8BE3A}" sibTransId="{E1613024-3CC6-4B3A-9B79-8B470AECD6BE}"/>
    <dgm:cxn modelId="{733B6B17-718B-4AC0-908E-AA89FE408DA0}" srcId="{1DB9BD4D-F1D6-4973-9D62-EA09DACE375F}" destId="{CB6B237C-3F4D-4B5C-B7E4-A0A56120797A}" srcOrd="2" destOrd="0" parTransId="{05729C0B-0E92-4E42-AC0B-23B83D9FA53C}" sibTransId="{6B278059-C68C-4D60-AEA1-8B70E2B706BF}"/>
    <dgm:cxn modelId="{A73C1238-82CB-4D8C-9600-6B972CAF226A}" type="presOf" srcId="{4BBDE8B9-63F6-4847-A4D9-6594D0FF8AAB}" destId="{48BFD8BF-CA9A-4F55-A1B1-6099FDA9BCD1}" srcOrd="0" destOrd="1" presId="urn:microsoft.com/office/officeart/2005/8/layout/vList6"/>
    <dgm:cxn modelId="{1157EC95-C207-4EFC-8601-ED4B5E3A34AA}" type="presOf" srcId="{CB6B237C-3F4D-4B5C-B7E4-A0A56120797A}" destId="{5BBBEA90-2B8E-4D0D-B970-376ED4312728}" srcOrd="0" destOrd="0" presId="urn:microsoft.com/office/officeart/2005/8/layout/vList6"/>
    <dgm:cxn modelId="{31C791E9-9C49-488C-9114-681F7B8FB979}" srcId="{1DB9BD4D-F1D6-4973-9D62-EA09DACE375F}" destId="{5B1AA364-F02D-4D8E-A6E6-EC61478BF10C}" srcOrd="1" destOrd="0" parTransId="{3B35DE8A-CF5E-4972-9493-D8F0DAAFBC6D}" sibTransId="{CA044441-0EB3-48F1-80CD-61CD38BE0B3B}"/>
    <dgm:cxn modelId="{CA495C18-952E-4792-AC1D-731FEA45B5B1}" srcId="{9341E60C-6984-406F-A684-D4545ED67EA6}" destId="{E04443B9-C955-4370-9E69-F771F7F57ED9}" srcOrd="0" destOrd="0" parTransId="{305BE549-D6D2-4698-9D1A-20B49C7B153E}" sibTransId="{7579AD72-0B9C-4F3B-9445-98F1D9D58B46}"/>
    <dgm:cxn modelId="{A816FE3C-235A-47CA-B0B3-864F42FDC58F}" type="presParOf" srcId="{3F6EBDDC-95F6-43CF-89B4-8E4CEEBB319E}" destId="{B36A1954-F799-438F-B24D-7F6803A80343}" srcOrd="0" destOrd="0" presId="urn:microsoft.com/office/officeart/2005/8/layout/vList6"/>
    <dgm:cxn modelId="{6E6B70FB-3186-49DD-B47A-E3B7AB6ECE13}" type="presParOf" srcId="{B36A1954-F799-438F-B24D-7F6803A80343}" destId="{C62E77A5-D7E6-411D-BA97-7BDB9B580C0F}" srcOrd="0" destOrd="0" presId="urn:microsoft.com/office/officeart/2005/8/layout/vList6"/>
    <dgm:cxn modelId="{082E8BF9-57EA-4969-B977-B952BF6627DB}" type="presParOf" srcId="{B36A1954-F799-438F-B24D-7F6803A80343}" destId="{48BFD8BF-CA9A-4F55-A1B1-6099FDA9BCD1}" srcOrd="1" destOrd="0" presId="urn:microsoft.com/office/officeart/2005/8/layout/vList6"/>
    <dgm:cxn modelId="{823C3C4F-0B74-4581-9A31-3FF9654958A4}" type="presParOf" srcId="{3F6EBDDC-95F6-43CF-89B4-8E4CEEBB319E}" destId="{78D01845-D68F-4578-8620-87099EB7DEC0}" srcOrd="1" destOrd="0" presId="urn:microsoft.com/office/officeart/2005/8/layout/vList6"/>
    <dgm:cxn modelId="{02BF4314-FAB5-40BB-9533-9510AAC20EF1}" type="presParOf" srcId="{3F6EBDDC-95F6-43CF-89B4-8E4CEEBB319E}" destId="{C5C16D04-C9BD-424B-8558-8AA98DC51BAB}" srcOrd="2" destOrd="0" presId="urn:microsoft.com/office/officeart/2005/8/layout/vList6"/>
    <dgm:cxn modelId="{0470E7C9-B522-4708-A8B8-2A8B27371726}" type="presParOf" srcId="{C5C16D04-C9BD-424B-8558-8AA98DC51BAB}" destId="{85E2B14B-529D-49BD-9D96-9784FB4EFED3}" srcOrd="0" destOrd="0" presId="urn:microsoft.com/office/officeart/2005/8/layout/vList6"/>
    <dgm:cxn modelId="{8B4EF6D0-9D79-4A70-B787-89AE6F3766D2}" type="presParOf" srcId="{C5C16D04-C9BD-424B-8558-8AA98DC51BAB}" destId="{BD4E8F4C-0570-4741-AAEC-B67D961E57B0}" srcOrd="1" destOrd="0" presId="urn:microsoft.com/office/officeart/2005/8/layout/vList6"/>
    <dgm:cxn modelId="{3ADBE121-C79F-4802-802D-1FD829DEC8F4}" type="presParOf" srcId="{3F6EBDDC-95F6-43CF-89B4-8E4CEEBB319E}" destId="{579B9B81-A823-486E-823B-05D1D12BD121}" srcOrd="3" destOrd="0" presId="urn:microsoft.com/office/officeart/2005/8/layout/vList6"/>
    <dgm:cxn modelId="{B0121429-8583-412A-8DE4-06783A96A1A2}" type="presParOf" srcId="{3F6EBDDC-95F6-43CF-89B4-8E4CEEBB319E}" destId="{3DA1BF69-402B-4E64-B033-D8B28A1B6BD0}" srcOrd="4" destOrd="0" presId="urn:microsoft.com/office/officeart/2005/8/layout/vList6"/>
    <dgm:cxn modelId="{54E5927B-6ED2-43B5-8B8F-09279BBAB52A}" type="presParOf" srcId="{3DA1BF69-402B-4E64-B033-D8B28A1B6BD0}" destId="{5BBBEA90-2B8E-4D0D-B970-376ED4312728}" srcOrd="0" destOrd="0" presId="urn:microsoft.com/office/officeart/2005/8/layout/vList6"/>
    <dgm:cxn modelId="{371D8E4C-3311-47B9-86CA-C2BAD8DFE6B7}" type="presParOf" srcId="{3DA1BF69-402B-4E64-B033-D8B28A1B6BD0}" destId="{27F19D7F-57A7-41A9-B371-F146E694F6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75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90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0C0DD-E40A-485D-B702-9636F5D44CA4}" type="presOf" srcId="{721D01E9-6EDF-4467-97D1-A123CCA56977}" destId="{FA271F03-B031-4CAA-9A95-49A06179296A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D3B3775-2C6F-4BEB-AFC6-5A6E2FF23712}" type="presOf" srcId="{A9304502-2C3F-4D6A-8C46-2931E0C9A704}" destId="{190F60A8-85FE-46C4-8155-014F5E606585}" srcOrd="0" destOrd="0" presId="urn:microsoft.com/office/officeart/2005/8/layout/equation1"/>
    <dgm:cxn modelId="{5A360C7C-13CD-4796-81DA-2F09E6AE15F9}" type="presOf" srcId="{E2E143C8-905A-4FB3-A0C3-6F056577FD9E}" destId="{4808FD08-84CB-4EFB-AE49-916838E8D945}" srcOrd="0" destOrd="0" presId="urn:microsoft.com/office/officeart/2005/8/layout/equation1"/>
    <dgm:cxn modelId="{2FF214F1-B80E-4A7F-A7FC-E5BB5B096624}" type="presOf" srcId="{1D0547E1-33BD-484D-A320-3B84DFCA9AB2}" destId="{D078EED4-A74C-481C-BF09-C16612F9F6AF}" srcOrd="0" destOrd="0" presId="urn:microsoft.com/office/officeart/2005/8/layout/equation1"/>
    <dgm:cxn modelId="{C3454A4F-E25B-4C18-9127-5C980CF5A62B}" type="presOf" srcId="{044EB8BC-EE81-4519-A6EC-F681D6EE4E4C}" destId="{8097F6F5-3EFA-4272-8574-76054B97D297}" srcOrd="0" destOrd="0" presId="urn:microsoft.com/office/officeart/2005/8/layout/equation1"/>
    <dgm:cxn modelId="{C452650F-4935-4020-A302-B69DFC09848A}" type="presOf" srcId="{218A2302-9A3E-4776-9A5E-512959E54555}" destId="{A0301953-E3FF-40C9-A83B-34E4F8F736C4}" srcOrd="0" destOrd="0" presId="urn:microsoft.com/office/officeart/2005/8/layout/equation1"/>
    <dgm:cxn modelId="{DFE12033-F01F-44E0-A4F3-4AE61B679563}" type="presParOf" srcId="{A0301953-E3FF-40C9-A83B-34E4F8F736C4}" destId="{D078EED4-A74C-481C-BF09-C16612F9F6AF}" srcOrd="0" destOrd="0" presId="urn:microsoft.com/office/officeart/2005/8/layout/equation1"/>
    <dgm:cxn modelId="{F7BE309C-DA0C-4619-A7FB-CBD8AA139BBC}" type="presParOf" srcId="{A0301953-E3FF-40C9-A83B-34E4F8F736C4}" destId="{22466329-2B8D-4835-8C07-7DA1BE9D74EB}" srcOrd="1" destOrd="0" presId="urn:microsoft.com/office/officeart/2005/8/layout/equation1"/>
    <dgm:cxn modelId="{C8455BA4-5EB6-463A-A2CD-AE8869FA7E7B}" type="presParOf" srcId="{A0301953-E3FF-40C9-A83B-34E4F8F736C4}" destId="{4808FD08-84CB-4EFB-AE49-916838E8D945}" srcOrd="2" destOrd="0" presId="urn:microsoft.com/office/officeart/2005/8/layout/equation1"/>
    <dgm:cxn modelId="{FE593E8F-CDFF-45BC-8B86-DB073C612FE3}" type="presParOf" srcId="{A0301953-E3FF-40C9-A83B-34E4F8F736C4}" destId="{1DB25942-1A39-4B70-88BB-69FCA96C204C}" srcOrd="3" destOrd="0" presId="urn:microsoft.com/office/officeart/2005/8/layout/equation1"/>
    <dgm:cxn modelId="{03BD961B-BEB8-41D1-9C04-7D12F0DC7DF2}" type="presParOf" srcId="{A0301953-E3FF-40C9-A83B-34E4F8F736C4}" destId="{FA271F03-B031-4CAA-9A95-49A06179296A}" srcOrd="4" destOrd="0" presId="urn:microsoft.com/office/officeart/2005/8/layout/equation1"/>
    <dgm:cxn modelId="{15A08C71-F542-429E-B233-AFAFDCC7E634}" type="presParOf" srcId="{A0301953-E3FF-40C9-A83B-34E4F8F736C4}" destId="{11444948-7824-41D7-B236-9C24933E47C7}" srcOrd="5" destOrd="0" presId="urn:microsoft.com/office/officeart/2005/8/layout/equation1"/>
    <dgm:cxn modelId="{8120744C-E0C4-4545-AF8E-CC7DACFEFFAA}" type="presParOf" srcId="{A0301953-E3FF-40C9-A83B-34E4F8F736C4}" destId="{8097F6F5-3EFA-4272-8574-76054B97D297}" srcOrd="6" destOrd="0" presId="urn:microsoft.com/office/officeart/2005/8/layout/equation1"/>
    <dgm:cxn modelId="{EDA9EC01-E5FD-4301-B1BE-3767583F4375}" type="presParOf" srcId="{A0301953-E3FF-40C9-A83B-34E4F8F736C4}" destId="{628D152F-87D3-427B-8B21-A40EA5A9CF33}" srcOrd="7" destOrd="0" presId="urn:microsoft.com/office/officeart/2005/8/layout/equation1"/>
    <dgm:cxn modelId="{AA64C6FB-D541-4EBF-BF66-771FE5A81F8B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87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102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96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20,67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116,67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0C0DD-E40A-485D-B702-9636F5D44CA4}" type="presOf" srcId="{721D01E9-6EDF-4467-97D1-A123CCA56977}" destId="{FA271F03-B031-4CAA-9A95-49A06179296A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D3B3775-2C6F-4BEB-AFC6-5A6E2FF23712}" type="presOf" srcId="{A9304502-2C3F-4D6A-8C46-2931E0C9A704}" destId="{190F60A8-85FE-46C4-8155-014F5E606585}" srcOrd="0" destOrd="0" presId="urn:microsoft.com/office/officeart/2005/8/layout/equation1"/>
    <dgm:cxn modelId="{5A360C7C-13CD-4796-81DA-2F09E6AE15F9}" type="presOf" srcId="{E2E143C8-905A-4FB3-A0C3-6F056577FD9E}" destId="{4808FD08-84CB-4EFB-AE49-916838E8D945}" srcOrd="0" destOrd="0" presId="urn:microsoft.com/office/officeart/2005/8/layout/equation1"/>
    <dgm:cxn modelId="{2FF214F1-B80E-4A7F-A7FC-E5BB5B096624}" type="presOf" srcId="{1D0547E1-33BD-484D-A320-3B84DFCA9AB2}" destId="{D078EED4-A74C-481C-BF09-C16612F9F6AF}" srcOrd="0" destOrd="0" presId="urn:microsoft.com/office/officeart/2005/8/layout/equation1"/>
    <dgm:cxn modelId="{C3454A4F-E25B-4C18-9127-5C980CF5A62B}" type="presOf" srcId="{044EB8BC-EE81-4519-A6EC-F681D6EE4E4C}" destId="{8097F6F5-3EFA-4272-8574-76054B97D297}" srcOrd="0" destOrd="0" presId="urn:microsoft.com/office/officeart/2005/8/layout/equation1"/>
    <dgm:cxn modelId="{C452650F-4935-4020-A302-B69DFC09848A}" type="presOf" srcId="{218A2302-9A3E-4776-9A5E-512959E54555}" destId="{A0301953-E3FF-40C9-A83B-34E4F8F736C4}" srcOrd="0" destOrd="0" presId="urn:microsoft.com/office/officeart/2005/8/layout/equation1"/>
    <dgm:cxn modelId="{DFE12033-F01F-44E0-A4F3-4AE61B679563}" type="presParOf" srcId="{A0301953-E3FF-40C9-A83B-34E4F8F736C4}" destId="{D078EED4-A74C-481C-BF09-C16612F9F6AF}" srcOrd="0" destOrd="0" presId="urn:microsoft.com/office/officeart/2005/8/layout/equation1"/>
    <dgm:cxn modelId="{F7BE309C-DA0C-4619-A7FB-CBD8AA139BBC}" type="presParOf" srcId="{A0301953-E3FF-40C9-A83B-34E4F8F736C4}" destId="{22466329-2B8D-4835-8C07-7DA1BE9D74EB}" srcOrd="1" destOrd="0" presId="urn:microsoft.com/office/officeart/2005/8/layout/equation1"/>
    <dgm:cxn modelId="{C8455BA4-5EB6-463A-A2CD-AE8869FA7E7B}" type="presParOf" srcId="{A0301953-E3FF-40C9-A83B-34E4F8F736C4}" destId="{4808FD08-84CB-4EFB-AE49-916838E8D945}" srcOrd="2" destOrd="0" presId="urn:microsoft.com/office/officeart/2005/8/layout/equation1"/>
    <dgm:cxn modelId="{FE593E8F-CDFF-45BC-8B86-DB073C612FE3}" type="presParOf" srcId="{A0301953-E3FF-40C9-A83B-34E4F8F736C4}" destId="{1DB25942-1A39-4B70-88BB-69FCA96C204C}" srcOrd="3" destOrd="0" presId="urn:microsoft.com/office/officeart/2005/8/layout/equation1"/>
    <dgm:cxn modelId="{03BD961B-BEB8-41D1-9C04-7D12F0DC7DF2}" type="presParOf" srcId="{A0301953-E3FF-40C9-A83B-34E4F8F736C4}" destId="{FA271F03-B031-4CAA-9A95-49A06179296A}" srcOrd="4" destOrd="0" presId="urn:microsoft.com/office/officeart/2005/8/layout/equation1"/>
    <dgm:cxn modelId="{15A08C71-F542-429E-B233-AFAFDCC7E634}" type="presParOf" srcId="{A0301953-E3FF-40C9-A83B-34E4F8F736C4}" destId="{11444948-7824-41D7-B236-9C24933E47C7}" srcOrd="5" destOrd="0" presId="urn:microsoft.com/office/officeart/2005/8/layout/equation1"/>
    <dgm:cxn modelId="{8120744C-E0C4-4545-AF8E-CC7DACFEFFAA}" type="presParOf" srcId="{A0301953-E3FF-40C9-A83B-34E4F8F736C4}" destId="{8097F6F5-3EFA-4272-8574-76054B97D297}" srcOrd="6" destOrd="0" presId="urn:microsoft.com/office/officeart/2005/8/layout/equation1"/>
    <dgm:cxn modelId="{EDA9EC01-E5FD-4301-B1BE-3767583F4375}" type="presParOf" srcId="{A0301953-E3FF-40C9-A83B-34E4F8F736C4}" destId="{628D152F-87D3-427B-8B21-A40EA5A9CF33}" srcOrd="7" destOrd="0" presId="urn:microsoft.com/office/officeart/2005/8/layout/equation1"/>
    <dgm:cxn modelId="{AA64C6FB-D541-4EBF-BF66-771FE5A81F8B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112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23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135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</dgm:ptLst>
  <dgm:cxnLst>
    <dgm:cxn modelId="{347E10D2-E8CB-4E25-9225-850D0BCD185A}" type="presOf" srcId="{218A2302-9A3E-4776-9A5E-512959E54555}" destId="{A0301953-E3FF-40C9-A83B-34E4F8F736C4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2417A-6EFD-4F70-80DF-CB5B848E4E3D}">
      <dsp:nvSpPr>
        <dsp:cNvPr id="0" name=""/>
        <dsp:cNvSpPr/>
      </dsp:nvSpPr>
      <dsp:spPr>
        <a:xfrm>
          <a:off x="0" y="454963"/>
          <a:ext cx="7961906" cy="134391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E34F8-5294-4AFA-B4C0-B2D2ED04590F}">
      <dsp:nvSpPr>
        <dsp:cNvPr id="0" name=""/>
        <dsp:cNvSpPr/>
      </dsp:nvSpPr>
      <dsp:spPr>
        <a:xfrm>
          <a:off x="3812042" y="4514101"/>
          <a:ext cx="872858" cy="558629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955FA-0D53-4018-A7C0-868D1A6B4EDB}">
      <dsp:nvSpPr>
        <dsp:cNvPr id="0" name=""/>
        <dsp:cNvSpPr/>
      </dsp:nvSpPr>
      <dsp:spPr>
        <a:xfrm>
          <a:off x="2170830" y="5037168"/>
          <a:ext cx="4189722" cy="895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1 157 705,5 тыс. руб</a:t>
          </a:r>
          <a:r>
            <a:rPr lang="ru-RU" sz="3100" kern="1200" dirty="0" smtClean="0"/>
            <a:t>.</a:t>
          </a:r>
          <a:endParaRPr lang="ru-RU" sz="3100" kern="1200" dirty="0"/>
        </a:p>
      </dsp:txBody>
      <dsp:txXfrm>
        <a:off x="2170830" y="5037168"/>
        <a:ext cx="4189722" cy="895102"/>
      </dsp:txXfrm>
    </dsp:sp>
    <dsp:sp modelId="{2D325B76-7D4F-44F7-80CF-E7D37CA74504}">
      <dsp:nvSpPr>
        <dsp:cNvPr id="0" name=""/>
        <dsp:cNvSpPr/>
      </dsp:nvSpPr>
      <dsp:spPr>
        <a:xfrm>
          <a:off x="4262768" y="0"/>
          <a:ext cx="1425862" cy="1392538"/>
        </a:xfrm>
        <a:prstGeom prst="ellipse">
          <a:avLst/>
        </a:prstGeom>
        <a:gradFill rotWithShape="0">
          <a:gsLst>
            <a:gs pos="0">
              <a:srgbClr val="92D050"/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Налог с применением УСН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42 031,7 (3,6%)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471581" y="203932"/>
        <a:ext cx="1008236" cy="984674"/>
      </dsp:txXfrm>
    </dsp:sp>
    <dsp:sp modelId="{E635C39F-AE97-4D23-9CC6-6DFFE295521E}">
      <dsp:nvSpPr>
        <dsp:cNvPr id="0" name=""/>
        <dsp:cNvSpPr/>
      </dsp:nvSpPr>
      <dsp:spPr>
        <a:xfrm>
          <a:off x="1152134" y="473733"/>
          <a:ext cx="1571146" cy="1571146"/>
        </a:xfrm>
        <a:prstGeom prst="ellipse">
          <a:avLst/>
        </a:prstGeom>
        <a:gradFill rotWithShape="0">
          <a:gsLst>
            <a:gs pos="0">
              <a:schemeClr val="accent5">
                <a:hueOff val="-1505437"/>
                <a:satOff val="7815"/>
                <a:lumOff val="568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505437"/>
                <a:satOff val="7815"/>
                <a:lumOff val="5686"/>
                <a:alphaOff val="0"/>
                <a:shade val="100000"/>
              </a:schemeClr>
            </a:gs>
            <a:gs pos="100000">
              <a:schemeClr val="accent5">
                <a:hueOff val="-1505437"/>
                <a:satOff val="7815"/>
                <a:lumOff val="568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НДФЛ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930 862,1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(80,4%) </a:t>
          </a:r>
        </a:p>
      </dsp:txBody>
      <dsp:txXfrm>
        <a:off x="1382223" y="703822"/>
        <a:ext cx="1110968" cy="1110968"/>
      </dsp:txXfrm>
    </dsp:sp>
    <dsp:sp modelId="{B2B50AB3-BF9F-43E4-BFB7-F42EC79BF14E}">
      <dsp:nvSpPr>
        <dsp:cNvPr id="0" name=""/>
        <dsp:cNvSpPr/>
      </dsp:nvSpPr>
      <dsp:spPr>
        <a:xfrm>
          <a:off x="5592895" y="557478"/>
          <a:ext cx="1595137" cy="1557508"/>
        </a:xfrm>
        <a:prstGeom prst="ellipse">
          <a:avLst/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3010874"/>
                <a:satOff val="15631"/>
                <a:lumOff val="11372"/>
                <a:alphaOff val="0"/>
                <a:shade val="10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Доходы от оказания платных услуг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38 597,5 (3,3%)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826497" y="785570"/>
        <a:ext cx="1127933" cy="1101324"/>
      </dsp:txXfrm>
    </dsp:sp>
    <dsp:sp modelId="{57608C50-45C2-4220-B8E3-CBA875EA9250}">
      <dsp:nvSpPr>
        <dsp:cNvPr id="0" name=""/>
        <dsp:cNvSpPr/>
      </dsp:nvSpPr>
      <dsp:spPr>
        <a:xfrm>
          <a:off x="71985" y="-30326"/>
          <a:ext cx="7978160" cy="5586291"/>
        </a:xfrm>
        <a:prstGeom prst="funnel">
          <a:avLst/>
        </a:prstGeom>
        <a:solidFill>
          <a:srgbClr val="FFC000">
            <a:alpha val="40000"/>
          </a:srgb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FD8BF-CA9A-4F55-A1B1-6099FDA9BCD1}">
      <dsp:nvSpPr>
        <dsp:cNvPr id="0" name=""/>
        <dsp:cNvSpPr/>
      </dsp:nvSpPr>
      <dsp:spPr>
        <a:xfrm>
          <a:off x="3456384" y="0"/>
          <a:ext cx="5184576" cy="1687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2 506 921,3</a:t>
          </a:r>
          <a:endParaRPr lang="ru-RU" sz="36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3456384" y="210961"/>
        <a:ext cx="4551693" cy="1265765"/>
      </dsp:txXfrm>
    </dsp:sp>
    <dsp:sp modelId="{C62E77A5-D7E6-411D-BA97-7BDB9B580C0F}">
      <dsp:nvSpPr>
        <dsp:cNvPr id="0" name=""/>
        <dsp:cNvSpPr/>
      </dsp:nvSpPr>
      <dsp:spPr>
        <a:xfrm>
          <a:off x="0" y="77152"/>
          <a:ext cx="3456384" cy="1533382"/>
        </a:xfrm>
        <a:prstGeom prst="roundRect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План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4854" y="152006"/>
        <a:ext cx="3306676" cy="1383674"/>
      </dsp:txXfrm>
    </dsp:sp>
    <dsp:sp modelId="{BD4E8F4C-0570-4741-AAEC-B67D961E57B0}">
      <dsp:nvSpPr>
        <dsp:cNvPr id="0" name=""/>
        <dsp:cNvSpPr/>
      </dsp:nvSpPr>
      <dsp:spPr>
        <a:xfrm>
          <a:off x="3456384" y="1856456"/>
          <a:ext cx="5184576" cy="1687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2 396 633,8</a:t>
          </a:r>
          <a:endParaRPr lang="ru-RU" sz="3600" b="1" kern="1200" dirty="0"/>
        </a:p>
      </dsp:txBody>
      <dsp:txXfrm>
        <a:off x="3456384" y="2067417"/>
        <a:ext cx="4551693" cy="1265765"/>
      </dsp:txXfrm>
    </dsp:sp>
    <dsp:sp modelId="{85E2B14B-529D-49BD-9D96-9784FB4EFED3}">
      <dsp:nvSpPr>
        <dsp:cNvPr id="0" name=""/>
        <dsp:cNvSpPr/>
      </dsp:nvSpPr>
      <dsp:spPr>
        <a:xfrm>
          <a:off x="0" y="1856456"/>
          <a:ext cx="3456384" cy="1687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Факт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386" y="1938842"/>
        <a:ext cx="3291612" cy="1522915"/>
      </dsp:txXfrm>
    </dsp:sp>
    <dsp:sp modelId="{27F19D7F-57A7-41A9-B371-F146E694F60C}">
      <dsp:nvSpPr>
        <dsp:cNvPr id="0" name=""/>
        <dsp:cNvSpPr/>
      </dsp:nvSpPr>
      <dsp:spPr>
        <a:xfrm>
          <a:off x="3456384" y="3712912"/>
          <a:ext cx="5184576" cy="1687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    81 484,2</a:t>
          </a:r>
          <a:endParaRPr lang="ru-RU" sz="3600" b="1" kern="1200" dirty="0"/>
        </a:p>
      </dsp:txBody>
      <dsp:txXfrm>
        <a:off x="3456384" y="3923873"/>
        <a:ext cx="4551693" cy="1265765"/>
      </dsp:txXfrm>
    </dsp:sp>
    <dsp:sp modelId="{5BBBEA90-2B8E-4D0D-B970-376ED4312728}">
      <dsp:nvSpPr>
        <dsp:cNvPr id="0" name=""/>
        <dsp:cNvSpPr/>
      </dsp:nvSpPr>
      <dsp:spPr>
        <a:xfrm>
          <a:off x="0" y="3712912"/>
          <a:ext cx="3456384" cy="1687687"/>
        </a:xfrm>
        <a:prstGeom prst="roundRect">
          <a:avLst/>
        </a:prstGeom>
        <a:solidFill>
          <a:srgbClr val="FA9F2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Профицит на 01.01.2021 г.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386" y="3795298"/>
        <a:ext cx="3291612" cy="1522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75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90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87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102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96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20,67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25000"/>
                </a:schemeClr>
              </a:solidFill>
            </a:rPr>
            <a:t>116,67 рублей</a:t>
          </a:r>
          <a:endParaRPr lang="ru-RU" sz="19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112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23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135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0.07692</cdr:x>
      <cdr:y>0.89929</cdr:y>
    </cdr:from>
    <cdr:to>
      <cdr:x>0.49667</cdr:x>
      <cdr:y>0.98039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" y="5285370"/>
          <a:ext cx="1178789" cy="4766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i="1" dirty="0" smtClean="0">
              <a:solidFill>
                <a:schemeClr val="tx1"/>
              </a:solidFill>
            </a:rPr>
            <a:t>План</a:t>
          </a:r>
        </a:p>
        <a:p xmlns:a="http://schemas.openxmlformats.org/drawingml/2006/main">
          <a:pPr algn="ctr"/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en-US" b="1" i="1" dirty="0" smtClean="0">
              <a:solidFill>
                <a:schemeClr val="tx1"/>
              </a:solidFill>
            </a:rPr>
            <a:t>4</a:t>
          </a:r>
          <a:r>
            <a:rPr lang="ru-RU" b="1" i="1" dirty="0" smtClean="0">
              <a:solidFill>
                <a:schemeClr val="tx1"/>
              </a:solidFill>
            </a:rPr>
            <a:t>9 871,0</a:t>
          </a:r>
          <a:endParaRPr lang="ru-RU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0.51282</cdr:x>
      <cdr:y>0.89439</cdr:y>
    </cdr:from>
    <cdr:to>
      <cdr:x>0.99145</cdr:x>
      <cdr:y>0.98016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40160" y="5256584"/>
          <a:ext cx="1344149" cy="50405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1" dirty="0" smtClean="0">
              <a:solidFill>
                <a:schemeClr val="tx1"/>
              </a:solidFill>
            </a:rPr>
            <a:t>Факт</a:t>
          </a:r>
        </a:p>
        <a:p xmlns:a="http://schemas.openxmlformats.org/drawingml/2006/main">
          <a:pPr algn="ctr"/>
          <a:r>
            <a:rPr lang="ru-RU" sz="1100" b="1" i="1" dirty="0" smtClean="0">
              <a:solidFill>
                <a:schemeClr val="tx1"/>
              </a:solidFill>
            </a:rPr>
            <a:t>26 703,3</a:t>
          </a:r>
          <a:endParaRPr lang="ru-RU" sz="1100" b="1" i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0.30429</cdr:x>
      <cdr:y>0.03214</cdr:y>
    </cdr:from>
    <cdr:to>
      <cdr:x>0.63972</cdr:x>
      <cdr:y>0.09643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63688" y="144016"/>
          <a:ext cx="194421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      </a:t>
          </a:r>
          <a:r>
            <a:rPr lang="ru-RU" b="1" i="1" dirty="0" smtClean="0">
              <a:solidFill>
                <a:schemeClr val="accent3">
                  <a:lumMod val="50000"/>
                </a:schemeClr>
              </a:solidFill>
            </a:rPr>
            <a:t>ОБРАЗОВАНИЕ</a:t>
          </a:r>
          <a:endParaRPr lang="ru-RU" b="1" i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0.50555</cdr:x>
      <cdr:y>0</cdr:y>
    </cdr:from>
    <cdr:to>
      <cdr:x>0.9659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70248" y="0"/>
          <a:ext cx="3888432" cy="547260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0.20718</cdr:x>
      <cdr:y>0.07895</cdr:y>
    </cdr:from>
    <cdr:to>
      <cdr:x>0.29243</cdr:x>
      <cdr:y>0.13158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49968" y="432048"/>
          <a:ext cx="72008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56.0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0.3169</cdr:x>
      <cdr:y>0</cdr:y>
    </cdr:from>
    <cdr:to>
      <cdr:x>0.76761</cdr:x>
      <cdr:y>0.06579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20180" y="0"/>
          <a:ext cx="230425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СОЦИАЛЬНАЯ ПОЛИТИКА</a:t>
          </a:r>
          <a:endParaRPr lang="ru-RU" sz="1200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0.48086</cdr:x>
      <cdr:y>0.5303</cdr:y>
    </cdr:from>
    <cdr:to>
      <cdr:x>0.67475</cdr:x>
      <cdr:y>0.72271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67744" y="2520280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</a:rPr>
            <a:t>План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0.45032</cdr:x>
      <cdr:y>0.27273</cdr:y>
    </cdr:from>
    <cdr:to>
      <cdr:x>0.64421</cdr:x>
      <cdr:y>0.46513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23728" y="1296144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</a:rPr>
            <a:t>Факт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0.5942</cdr:x>
      <cdr:y>0.33803</cdr:y>
    </cdr:from>
    <cdr:to>
      <cdr:x>0.76812</cdr:x>
      <cdr:y>0.43662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1728192"/>
          <a:ext cx="86409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План</a:t>
          </a:r>
          <a:endParaRPr lang="ru-RU" sz="1600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0.5942</cdr:x>
      <cdr:y>0.56338</cdr:y>
    </cdr:from>
    <cdr:to>
      <cdr:x>0.76375</cdr:x>
      <cdr:y>0.64789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952328" y="2880320"/>
          <a:ext cx="842392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Факт</a:t>
          </a:r>
          <a:endParaRPr lang="ru-RU" sz="1600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0.15942</cdr:x>
      <cdr:y>0.01408</cdr:y>
    </cdr:from>
    <cdr:to>
      <cdr:x>0.84058</cdr:x>
      <cdr:y>0.19294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92088" y="72008"/>
          <a:ext cx="3384376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Средства массовой информации</a:t>
          </a:r>
          <a:endParaRPr lang="ru-RU" sz="1600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0.44468</cdr:x>
      <cdr:y>0.36</cdr:y>
    </cdr:from>
    <cdr:to>
      <cdr:x>0.62398</cdr:x>
      <cdr:y>0.46667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67744" y="1944216"/>
          <a:ext cx="914400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</a:rPr>
            <a:t>План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0.68472</cdr:x>
      <cdr:y>0.36</cdr:y>
    </cdr:from>
    <cdr:to>
      <cdr:x>0.86402</cdr:x>
      <cdr:y>0.44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491880" y="194421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</a:rPr>
            <a:t>Факт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3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4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9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проекту решени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думы  Усть-кутского муниципального образования  «отчет об исполнении бюджета усть-кутского муниципального образования за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год»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Исполнение расходов бюджета Усть-Кутского муниципального образования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 2020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623382"/>
              </p:ext>
            </p:extLst>
          </p:nvPr>
        </p:nvGraphicFramePr>
        <p:xfrm>
          <a:off x="179512" y="764704"/>
          <a:ext cx="8784976" cy="604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574">
                  <a:extLst>
                    <a:ext uri="{9D8B030D-6E8A-4147-A177-3AD203B41FA5}">
                      <a16:colId xmlns:a16="http://schemas.microsoft.com/office/drawing/2014/main" val="722602229"/>
                    </a:ext>
                  </a:extLst>
                </a:gridCol>
                <a:gridCol w="2123036">
                  <a:extLst>
                    <a:ext uri="{9D8B030D-6E8A-4147-A177-3AD203B41FA5}">
                      <a16:colId xmlns:a16="http://schemas.microsoft.com/office/drawing/2014/main" val="2875477011"/>
                    </a:ext>
                  </a:extLst>
                </a:gridCol>
                <a:gridCol w="1610579">
                  <a:extLst>
                    <a:ext uri="{9D8B030D-6E8A-4147-A177-3AD203B41FA5}">
                      <a16:colId xmlns:a16="http://schemas.microsoft.com/office/drawing/2014/main" val="3852279429"/>
                    </a:ext>
                  </a:extLst>
                </a:gridCol>
                <a:gridCol w="1683787">
                  <a:extLst>
                    <a:ext uri="{9D8B030D-6E8A-4147-A177-3AD203B41FA5}">
                      <a16:colId xmlns:a16="http://schemas.microsoft.com/office/drawing/2014/main" val="114479719"/>
                    </a:ext>
                  </a:extLst>
                </a:gridCol>
              </a:tblGrid>
              <a:tr h="576689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Наименование  раздела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План на</a:t>
                      </a:r>
                      <a:r>
                        <a:rPr lang="ru-RU" sz="1700" b="1" baseline="0" dirty="0" smtClean="0"/>
                        <a:t> 2020 год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Исполнение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Процент исполнения</a:t>
                      </a:r>
                      <a:endParaRPr lang="ru-R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1670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Общегосударственные вопросы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205</a:t>
                      </a:r>
                      <a:r>
                        <a:rPr lang="ru-RU" sz="1600" b="1" baseline="0" dirty="0" smtClean="0"/>
                        <a:t> 629,3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200</a:t>
                      </a:r>
                      <a:r>
                        <a:rPr lang="ru-RU" sz="1600" b="1" baseline="0" dirty="0" smtClean="0"/>
                        <a:t> 766,0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97,6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18753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Национальная оборона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184,3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170,6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92,6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610169"/>
                  </a:ext>
                </a:extLst>
              </a:tr>
              <a:tr h="54785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Национальная безопасность</a:t>
                      </a:r>
                      <a:r>
                        <a:rPr lang="ru-RU" sz="1600" b="1" baseline="0" dirty="0" smtClean="0"/>
                        <a:t> и правоохранительная деятельность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18</a:t>
                      </a:r>
                      <a:r>
                        <a:rPr lang="ru-RU" sz="1600" b="1" baseline="0" dirty="0" smtClean="0"/>
                        <a:t> 336,1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18</a:t>
                      </a:r>
                      <a:r>
                        <a:rPr lang="ru-RU" sz="1600" b="1" baseline="0" dirty="0" smtClean="0"/>
                        <a:t> 107,2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98,8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10820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Национальная экономика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49</a:t>
                      </a:r>
                      <a:r>
                        <a:rPr lang="ru-RU" sz="1600" b="1" baseline="0" dirty="0" smtClean="0"/>
                        <a:t> 871,0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26</a:t>
                      </a:r>
                      <a:r>
                        <a:rPr lang="ru-RU" sz="1600" b="1" baseline="0" dirty="0" smtClean="0"/>
                        <a:t> 703,3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53,5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70169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Жилищно-коммунальное хозяйство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39</a:t>
                      </a:r>
                      <a:r>
                        <a:rPr lang="ru-RU" sz="1600" b="1" baseline="0" dirty="0" smtClean="0"/>
                        <a:t> 734,0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18</a:t>
                      </a:r>
                      <a:r>
                        <a:rPr lang="ru-RU" sz="1600" b="1" baseline="0" dirty="0" smtClean="0"/>
                        <a:t> 358,3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46,2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9500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Образование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1 712</a:t>
                      </a:r>
                      <a:r>
                        <a:rPr lang="ru-RU" sz="1600" b="1" baseline="0" dirty="0" smtClean="0"/>
                        <a:t> 759,2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1 680</a:t>
                      </a:r>
                      <a:r>
                        <a:rPr lang="ru-RU" sz="1600" b="1" baseline="0" dirty="0" smtClean="0"/>
                        <a:t> 431,3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98.1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07927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Культура, кинематография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135</a:t>
                      </a:r>
                      <a:r>
                        <a:rPr lang="ru-RU" sz="1600" b="1" baseline="0" dirty="0" smtClean="0"/>
                        <a:t> 089,5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132</a:t>
                      </a:r>
                      <a:r>
                        <a:rPr lang="ru-RU" sz="1600" b="1" baseline="0" dirty="0" smtClean="0"/>
                        <a:t> 871,3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98,4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01295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Социальная политика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73 965,4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68</a:t>
                      </a:r>
                      <a:r>
                        <a:rPr lang="ru-RU" sz="1600" b="1" baseline="0" dirty="0" smtClean="0"/>
                        <a:t> 112,6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92,1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89620"/>
                  </a:ext>
                </a:extLst>
              </a:tr>
              <a:tr h="433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188 618,8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168</a:t>
                      </a:r>
                      <a:r>
                        <a:rPr lang="ru-RU" sz="1600" b="1" baseline="0" dirty="0" smtClean="0"/>
                        <a:t> 389,5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89,3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077"/>
                  </a:ext>
                </a:extLst>
              </a:tr>
              <a:tr h="430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4 657,2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4</a:t>
                      </a:r>
                      <a:r>
                        <a:rPr lang="ru-RU" sz="1600" b="1" baseline="0" dirty="0" smtClean="0"/>
                        <a:t> 657,2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100,0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639875"/>
                  </a:ext>
                </a:extLst>
              </a:tr>
              <a:tr h="1228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Межбюджетные трансферты общего характера</a:t>
                      </a:r>
                      <a:r>
                        <a:rPr lang="ru-RU" sz="1600" b="1" baseline="0" dirty="0" smtClean="0"/>
                        <a:t> бюджетам бюджетной системы Российской Федерации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78 066,5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78 066,5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100,0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6617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2 506 921,3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</a:t>
                      </a:r>
                      <a:r>
                        <a:rPr lang="ru-RU" sz="1600" b="1" baseline="0" dirty="0" smtClean="0"/>
                        <a:t> 396 633,8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95,6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42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6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29779079"/>
              </p:ext>
            </p:extLst>
          </p:nvPr>
        </p:nvGraphicFramePr>
        <p:xfrm>
          <a:off x="107504" y="836712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446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Исполнение расходов бюджета Усть-Кутского муниципального образования за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2020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год по разделам (тыс. руб.)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864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25354903"/>
              </p:ext>
            </p:extLst>
          </p:nvPr>
        </p:nvGraphicFramePr>
        <p:xfrm>
          <a:off x="179512" y="105273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0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Динамика предоставления межбюджетных трансфертов поселениям Усть-Кутского муниципального образования</a:t>
            </a:r>
            <a:r>
              <a:rPr lang="en-US" b="1" dirty="0">
                <a:latin typeface="+mj-lt"/>
              </a:rPr>
              <a:t> </a:t>
            </a:r>
            <a:endParaRPr lang="ru-RU" b="1" dirty="0" smtClean="0">
              <a:latin typeface="+mj-lt"/>
            </a:endParaRPr>
          </a:p>
          <a:p>
            <a:pPr algn="ctr"/>
            <a:r>
              <a:rPr lang="en-US" b="1" dirty="0" smtClean="0">
                <a:latin typeface="+mj-lt"/>
              </a:rPr>
              <a:t>(</a:t>
            </a:r>
            <a:r>
              <a:rPr lang="ru-RU" b="1" dirty="0">
                <a:latin typeface="+mj-lt"/>
              </a:rPr>
              <a:t>тыс. руб.)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99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на 20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год по функциональной структуре 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600978"/>
              </p:ext>
            </p:extLst>
          </p:nvPr>
        </p:nvGraphicFramePr>
        <p:xfrm>
          <a:off x="133646" y="765175"/>
          <a:ext cx="4680520" cy="566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670" y="6273805"/>
            <a:ext cx="1872208" cy="545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205 629.3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13587656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58603" y="6193216"/>
            <a:ext cx="1728192" cy="6173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200 766.0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624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на выплату заработной платы с начислениями на неё работникам органов местного самоуправления поселений (тыс. руб.)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52181618"/>
              </p:ext>
            </p:extLst>
          </p:nvPr>
        </p:nvGraphicFramePr>
        <p:xfrm>
          <a:off x="107504" y="1124744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31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Расходование средств резервного фонда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86" y="3789040"/>
            <a:ext cx="3117853" cy="2760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0" y="3789040"/>
            <a:ext cx="1945860" cy="2752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3789041"/>
            <a:ext cx="2474563" cy="27524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1124744"/>
            <a:ext cx="7942656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2 </a:t>
            </a:r>
            <a:r>
              <a:rPr lang="ru-RU" sz="4800" b="1" dirty="0" smtClean="0">
                <a:solidFill>
                  <a:schemeClr val="tx1"/>
                </a:solidFill>
              </a:rPr>
              <a:t>493,3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тыс. рублей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 борьбу с новой </a:t>
            </a:r>
            <a:r>
              <a:rPr lang="ru-RU" sz="3200" b="1" dirty="0" err="1" smtClean="0">
                <a:solidFill>
                  <a:schemeClr val="tx1"/>
                </a:solidFill>
              </a:rPr>
              <a:t>короновирусной</a:t>
            </a:r>
            <a:r>
              <a:rPr lang="ru-RU" sz="3200" b="1" dirty="0" smtClean="0">
                <a:solidFill>
                  <a:schemeClr val="tx1"/>
                </a:solidFill>
              </a:rPr>
              <a:t> инфекцией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8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smtClean="0">
                <a:solidFill>
                  <a:schemeClr val="accent3">
                    <a:lumMod val="50000"/>
                  </a:schemeClr>
                </a:solidFill>
              </a:rPr>
              <a:t>на 2020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(тыс. руб.)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42440574"/>
              </p:ext>
            </p:extLst>
          </p:nvPr>
        </p:nvGraphicFramePr>
        <p:xfrm>
          <a:off x="323528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013278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Расходы по переданным полномочиям </a:t>
            </a:r>
            <a:r>
              <a:rPr lang="ru-RU" sz="1600" b="1" dirty="0" smtClean="0">
                <a:solidFill>
                  <a:schemeClr val="tx1"/>
                </a:solidFill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sz="1600" b="1" dirty="0">
                <a:solidFill>
                  <a:schemeClr val="tx1"/>
                </a:solidFill>
              </a:rPr>
              <a:t>году по подразделу 01 13 </a:t>
            </a:r>
            <a:r>
              <a:rPr lang="ru-RU" sz="1600" b="1" dirty="0" smtClean="0">
                <a:solidFill>
                  <a:schemeClr val="tx1"/>
                </a:solidFill>
              </a:rPr>
              <a:t>«Другие </a:t>
            </a:r>
            <a:r>
              <a:rPr lang="ru-RU" sz="1600" b="1" dirty="0">
                <a:solidFill>
                  <a:schemeClr val="tx1"/>
                </a:solidFill>
              </a:rPr>
              <a:t>общегосударственные </a:t>
            </a:r>
            <a:r>
              <a:rPr lang="ru-RU" sz="1600" b="1" dirty="0" smtClean="0">
                <a:solidFill>
                  <a:schemeClr val="tx1"/>
                </a:solidFill>
              </a:rPr>
              <a:t>вопросы»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1459145"/>
              </p:ext>
            </p:extLst>
          </p:nvPr>
        </p:nvGraphicFramePr>
        <p:xfrm>
          <a:off x="107504" y="980728"/>
          <a:ext cx="280831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3681629"/>
              </p:ext>
            </p:extLst>
          </p:nvPr>
        </p:nvGraphicFramePr>
        <p:xfrm>
          <a:off x="5868144" y="937506"/>
          <a:ext cx="30963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74722551"/>
              </p:ext>
            </p:extLst>
          </p:nvPr>
        </p:nvGraphicFramePr>
        <p:xfrm>
          <a:off x="3023828" y="980728"/>
          <a:ext cx="34923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07904" y="6237311"/>
            <a:ext cx="129614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1</a:t>
            </a:r>
            <a:r>
              <a:rPr lang="ru-RU" sz="1200" b="1" i="1" dirty="0" smtClean="0">
                <a:solidFill>
                  <a:schemeClr val="tx1"/>
                </a:solidFill>
              </a:rPr>
              <a:t>8 336,1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3086" y="6226465"/>
            <a:ext cx="1152128" cy="47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39 734.0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6534" y="6237312"/>
            <a:ext cx="1344149" cy="504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</a:t>
            </a:r>
            <a:r>
              <a:rPr lang="ru-RU" b="1" i="1" dirty="0" smtClean="0">
                <a:solidFill>
                  <a:schemeClr val="tx1"/>
                </a:solidFill>
              </a:rPr>
              <a:t>8 107,2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4368" y="6212071"/>
            <a:ext cx="1224136" cy="504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18 358,3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010015"/>
            <a:ext cx="1584175" cy="31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НАЦИОНАЛЬНАЯ ЭКОНОМИКА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010015"/>
            <a:ext cx="2448272" cy="40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0683" y="972222"/>
            <a:ext cx="1843725" cy="336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ЖИЛИЩНО-КОММУНАЛЬНОЕ ХОЗЯЙСТВО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 в 2020 году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</a:rPr>
              <a:t>14,2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1 119,0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58" y="674505"/>
            <a:ext cx="1944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Маршрут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«г. Усть-Кут- п. Казарки»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08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по разделу «Дорожное хозяйство (дорожные фонды)» (тыс. руб.)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268760"/>
            <a:ext cx="345638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Янтальскому МО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4 681,6 </a:t>
            </a:r>
            <a:r>
              <a:rPr lang="ru-RU" sz="2000" b="1" dirty="0" smtClean="0">
                <a:solidFill>
                  <a:schemeClr val="tx1"/>
                </a:solidFill>
              </a:rPr>
              <a:t>тыс. рублей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Установка уличного освещения школьного маршрута</a:t>
            </a:r>
          </a:p>
          <a:p>
            <a:pPr algn="just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4192157" cy="2736304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3430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4798740"/>
              </p:ext>
            </p:extLst>
          </p:nvPr>
        </p:nvGraphicFramePr>
        <p:xfrm>
          <a:off x="179512" y="1052736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году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0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20888"/>
            <a:ext cx="7064784" cy="397394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260648"/>
            <a:ext cx="78488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Обустройство и содержание временной ледовой дороги до с. Омолой, с.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Боярск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, с.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Орлинга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268760"/>
            <a:ext cx="403244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559,9 тыс. рублей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9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125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поселениям на модернизацию объектов коммунальной инфраструктуры и подготовке к отопительному сезону  в 20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году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 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67198347"/>
              </p:ext>
            </p:extLst>
          </p:nvPr>
        </p:nvGraphicFramePr>
        <p:xfrm>
          <a:off x="251520" y="1397000"/>
          <a:ext cx="878497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1491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125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поселениям на благоустройство территории поселения  в 20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году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 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48695918"/>
              </p:ext>
            </p:extLst>
          </p:nvPr>
        </p:nvGraphicFramePr>
        <p:xfrm>
          <a:off x="251520" y="1397000"/>
          <a:ext cx="878497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22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30014454"/>
              </p:ext>
            </p:extLst>
          </p:nvPr>
        </p:nvGraphicFramePr>
        <p:xfrm>
          <a:off x="0" y="764704"/>
          <a:ext cx="5796136" cy="537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01064724"/>
              </p:ext>
            </p:extLst>
          </p:nvPr>
        </p:nvGraphicFramePr>
        <p:xfrm>
          <a:off x="4860032" y="908720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45840" y="6173448"/>
            <a:ext cx="1584176" cy="5288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 </a:t>
            </a:r>
            <a:r>
              <a:rPr lang="ru-RU" sz="1200" b="1" dirty="0" smtClean="0">
                <a:solidFill>
                  <a:schemeClr val="tx1"/>
                </a:solidFill>
              </a:rPr>
              <a:t>712 769,2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6144512"/>
            <a:ext cx="1584176" cy="5288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1 680 431,3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9719186"/>
              </p:ext>
            </p:extLst>
          </p:nvPr>
        </p:nvGraphicFramePr>
        <p:xfrm>
          <a:off x="35496" y="1160748"/>
          <a:ext cx="4860032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9137"/>
              </p:ext>
            </p:extLst>
          </p:nvPr>
        </p:nvGraphicFramePr>
        <p:xfrm>
          <a:off x="4572000" y="1160748"/>
          <a:ext cx="4739356" cy="522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6838" y="5805264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13</a:t>
            </a:r>
            <a:r>
              <a:rPr lang="ru-RU" b="1" i="1" dirty="0" smtClean="0">
                <a:solidFill>
                  <a:schemeClr val="tx1"/>
                </a:solidFill>
              </a:rPr>
              <a:t>5 089,5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3071" y="5805264"/>
            <a:ext cx="172819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13</a:t>
            </a:r>
            <a:r>
              <a:rPr lang="ru-RU" b="1" i="1" dirty="0" smtClean="0">
                <a:solidFill>
                  <a:schemeClr val="tx1"/>
                </a:solidFill>
              </a:rPr>
              <a:t>2 871,4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80728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КУЛЬТУРА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624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на выплату заработной платы с начислениями на неё работникам учреждений культуры и на оплату коммунальных услуг (тыс. руб.)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10103494"/>
              </p:ext>
            </p:extLst>
          </p:nvPr>
        </p:nvGraphicFramePr>
        <p:xfrm>
          <a:off x="301752" y="1124744"/>
          <a:ext cx="84467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524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624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на восстановление мемориальных сооружений и объектов, увековечивающих память погибших при защите Отечества (тыс. руб.)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8112305"/>
              </p:ext>
            </p:extLst>
          </p:nvPr>
        </p:nvGraphicFramePr>
        <p:xfrm>
          <a:off x="301752" y="1124744"/>
          <a:ext cx="84467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41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5527348"/>
              </p:ext>
            </p:extLst>
          </p:nvPr>
        </p:nvGraphicFramePr>
        <p:xfrm>
          <a:off x="71500" y="908720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21705956"/>
              </p:ext>
            </p:extLst>
          </p:nvPr>
        </p:nvGraphicFramePr>
        <p:xfrm>
          <a:off x="5220072" y="980728"/>
          <a:ext cx="38164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6237312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73 965,4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6237312"/>
            <a:ext cx="165618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68 112,6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0 году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 функциональной структуре  (тыс. руб.)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4767" y="1745126"/>
            <a:ext cx="1510613" cy="8863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607</a:t>
            </a:r>
            <a:r>
              <a:rPr lang="ru-RU" b="1" dirty="0" smtClean="0">
                <a:solidFill>
                  <a:schemeClr val="tx1"/>
                </a:solidFill>
              </a:rPr>
              <a:t>,0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6318" y="5092606"/>
            <a:ext cx="1527596" cy="10006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1 742.0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736164"/>
            <a:ext cx="5051268" cy="868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Социальные выплаты почетным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гражданам Усть-Кутского района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013176"/>
            <a:ext cx="478802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МП «Поддержка социально ориентированных некоммерческих организаций в Усть-Кутском муниципальном образовании на 2018-2020 годы»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UDJ3\Desktop\Новая папка (3)\fKopija_File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3252"/>
            <a:ext cx="1162472" cy="15593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mugim.edumsko.ru/uploads/3000/2615/section/374406/socim.png?1497611544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5013175"/>
            <a:ext cx="2332221" cy="130954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UDJ3\Desktop\Новая папка (3)\aa09f1b01bc27ff38545fac27925efac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3267067"/>
            <a:ext cx="2332221" cy="1602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55380" y="3325112"/>
            <a:ext cx="4680520" cy="65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Предоставление гражданам субсидий на оплату жилых помещений  коммунальных услуг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2888" y="3450581"/>
            <a:ext cx="1510613" cy="8852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25 079.6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ao.ru/upload/medialibrary/e08/e085cee7ed806b11d775225b5c8b8f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51" y="1510183"/>
            <a:ext cx="2467314" cy="16126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td0.mycdn.me/image?id=869294319405&amp;t=20&amp;plc=WEB&amp;tkn=*_UWiQMhEDAxOx_1om6gHnu_n5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" y="3140967"/>
            <a:ext cx="2499555" cy="16561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62764" y="1719865"/>
            <a:ext cx="1599611" cy="9896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</a:t>
            </a:r>
            <a:r>
              <a:rPr lang="en-US" sz="2400" b="1" dirty="0" smtClean="0">
                <a:solidFill>
                  <a:schemeClr val="tx1"/>
                </a:solidFill>
              </a:rPr>
              <a:t>100</a:t>
            </a:r>
            <a:r>
              <a:rPr lang="ru-RU" sz="2400" b="1" dirty="0" smtClean="0">
                <a:solidFill>
                  <a:schemeClr val="tx1"/>
                </a:solidFill>
              </a:rPr>
              <a:t>,0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2764" y="343023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202.0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4516" y="1628800"/>
            <a:ext cx="4974269" cy="121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«Привлечение врачебных кадров в медицинское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организации, расположенные на территории Усть-Кутского муниципального образования» на 2019-2021 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75123"/>
            <a:ext cx="4508443" cy="135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«Обеспечение педагогическими кадрами муниципальных образовательных организаций Усть-Кутского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4450"/>
            <a:ext cx="8686800" cy="863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0 году по функциональной структуре  (тыс. руб.)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0" y="4815284"/>
            <a:ext cx="2499556" cy="192608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62764" y="509917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  <a:r>
              <a:rPr lang="en-US" sz="2400" b="1" dirty="0" smtClean="0">
                <a:solidFill>
                  <a:schemeClr val="tx1"/>
                </a:solidFill>
              </a:rPr>
              <a:t>60.0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6408" y="4815284"/>
            <a:ext cx="4508443" cy="163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«Старшему поколению – активное долголетие на территории </a:t>
            </a:r>
            <a:r>
              <a:rPr lang="ru-RU" sz="1400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sz="1400" b="1" dirty="0" smtClean="0">
                <a:solidFill>
                  <a:schemeClr val="tx1"/>
                </a:solidFill>
              </a:rPr>
              <a:t>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7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Направления расходов бюджета Усть-кутского муниципального образования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37324480"/>
              </p:ext>
            </p:extLst>
          </p:nvPr>
        </p:nvGraphicFramePr>
        <p:xfrm>
          <a:off x="107504" y="1556792"/>
          <a:ext cx="92890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63056804"/>
              </p:ext>
            </p:extLst>
          </p:nvPr>
        </p:nvGraphicFramePr>
        <p:xfrm>
          <a:off x="301752" y="1124744"/>
          <a:ext cx="85907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05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08851296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2808312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7-10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748" y="4293096"/>
            <a:ext cx="2861700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09733263"/>
              </p:ext>
            </p:extLst>
          </p:nvPr>
        </p:nvGraphicFramePr>
        <p:xfrm>
          <a:off x="4698908" y="4528649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201842" y="1772816"/>
            <a:ext cx="127381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12 227,9</a:t>
            </a:r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1 311,1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35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двухразового питания учащихся с ограниченными возможностями здоровья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6147526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2808312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7-10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748" y="4293096"/>
            <a:ext cx="2861700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4244905"/>
              </p:ext>
            </p:extLst>
          </p:nvPr>
        </p:nvGraphicFramePr>
        <p:xfrm>
          <a:off x="4698908" y="4528649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201842" y="1772816"/>
            <a:ext cx="127381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6 401,41</a:t>
            </a:r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1 311,1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3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осуществление областных государственных полномочий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61019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58778482"/>
              </p:ext>
            </p:extLst>
          </p:nvPr>
        </p:nvGraphicFramePr>
        <p:xfrm>
          <a:off x="4698908" y="4528649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509120"/>
            <a:ext cx="867645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Двух разовое питание детей-инвалидов факт </a:t>
            </a:r>
            <a:r>
              <a:rPr lang="ru-RU" sz="2800" b="1" i="1" u="sng" dirty="0" smtClean="0">
                <a:solidFill>
                  <a:schemeClr val="tx1"/>
                </a:solidFill>
              </a:rPr>
              <a:t>1 841,5 тыс. рублей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109,56+ местные 22,4= 132 рубля                                               Дети 11-18 лет областные 126,99 + местные 26,01=153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112" y="5460626"/>
            <a:ext cx="867645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Двух разовое питание обучающихся с </a:t>
            </a:r>
            <a:r>
              <a:rPr lang="ru-RU" b="1" i="1" u="sng" smtClean="0">
                <a:solidFill>
                  <a:schemeClr val="tx1"/>
                </a:solidFill>
              </a:rPr>
              <a:t>ОВЗ факт </a:t>
            </a:r>
            <a:r>
              <a:rPr lang="ru-RU" sz="2800" b="1" i="1" u="sng" smtClean="0">
                <a:solidFill>
                  <a:schemeClr val="tx1"/>
                </a:solidFill>
              </a:rPr>
              <a:t>58,1 </a:t>
            </a:r>
            <a:r>
              <a:rPr lang="ru-RU" sz="2800" b="1" i="1" u="sng" dirty="0" smtClean="0">
                <a:solidFill>
                  <a:schemeClr val="tx1"/>
                </a:solidFill>
              </a:rPr>
              <a:t>тыс. рублей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109,56+ местные 22,4= 132 рубля                                               Дети 11-18 лет областные 126,99 + местные 26,01=153 рублей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77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в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2020 году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по функциональной структуре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9640719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1448564"/>
              </p:ext>
            </p:extLst>
          </p:nvPr>
        </p:nvGraphicFramePr>
        <p:xfrm>
          <a:off x="4644008" y="1196752"/>
          <a:ext cx="47525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  2020 году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по функциональной структуре  (тыс. руб.)</a:t>
            </a:r>
            <a:endParaRPr lang="ru-RU" sz="16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8821397"/>
              </p:ext>
            </p:extLst>
          </p:nvPr>
        </p:nvGraphicFramePr>
        <p:xfrm>
          <a:off x="2339752" y="1196752"/>
          <a:ext cx="49685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13156637"/>
              </p:ext>
            </p:extLst>
          </p:nvPr>
        </p:nvGraphicFramePr>
        <p:xfrm>
          <a:off x="0" y="1052736"/>
          <a:ext cx="50997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00965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в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2020 году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по функциональной структуре  (тыс. руб.)</a:t>
            </a:r>
            <a:endParaRPr lang="ru-RU" sz="16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8612004"/>
              </p:ext>
            </p:extLst>
          </p:nvPr>
        </p:nvGraphicFramePr>
        <p:xfrm>
          <a:off x="4315222" y="1196752"/>
          <a:ext cx="482877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04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95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Причины  роста налоговых и неналоговых   доходов в 20</a:t>
            </a:r>
            <a:r>
              <a:rPr lang="en-US" sz="2400" dirty="0" smtClean="0"/>
              <a:t>20</a:t>
            </a:r>
            <a:r>
              <a:rPr lang="ru-RU" sz="2400" dirty="0" smtClean="0"/>
              <a:t> году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2024"/>
            <a:ext cx="4484212" cy="2588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1152025"/>
            <a:ext cx="3672408" cy="2588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НДФЛ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+11% (92,5 млн. рублей)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Выплата заработной платы за декабрь в декабре 2020 года и  премии по итогам года группой компаний ИНК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09120"/>
            <a:ext cx="259228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Налог, взымаемый в связи с применением патентной системы налогообложения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+20.7%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5" y="4509120"/>
            <a:ext cx="39604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Доходы от сдачи в аренду имущества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+63%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Взыскание по решениям Арбитражного суда с ООО ЛП «Ангара», ООО «Виргиния», ООО УК «Ленком-Сервис»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3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639"/>
            <a:ext cx="8686800" cy="7920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характеристики бюджета Усть-Кутского муниципального образования ЗА 2020 ГОД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240"/>
              </p:ext>
            </p:extLst>
          </p:nvPr>
        </p:nvGraphicFramePr>
        <p:xfrm>
          <a:off x="179512" y="980726"/>
          <a:ext cx="8784976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2609868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95178995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1740968168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900808372"/>
                    </a:ext>
                  </a:extLst>
                </a:gridCol>
              </a:tblGrid>
              <a:tr h="1116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02716"/>
                  </a:ext>
                </a:extLst>
              </a:tr>
              <a:tr h="111694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2 454</a:t>
                      </a:r>
                      <a:r>
                        <a:rPr lang="ru-RU" baseline="0" dirty="0" smtClean="0"/>
                        <a:t> 956,7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2 478 118,0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r>
                        <a:rPr lang="ru-RU" dirty="0" smtClean="0"/>
                        <a:t>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36638"/>
                  </a:ext>
                </a:extLst>
              </a:tr>
              <a:tr h="6104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</a:t>
                      </a:r>
                      <a:r>
                        <a:rPr lang="ru-RU" sz="1400" baseline="0" dirty="0" smtClean="0"/>
                        <a:t>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099 332,0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1 157 705,5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546040"/>
                  </a:ext>
                </a:extLst>
              </a:tr>
              <a:tr h="610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 3</a:t>
                      </a:r>
                      <a:r>
                        <a:rPr lang="ru-RU" dirty="0" smtClean="0"/>
                        <a:t>55</a:t>
                      </a:r>
                      <a:r>
                        <a:rPr lang="ru-RU" baseline="0" dirty="0" smtClean="0"/>
                        <a:t> 624,7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320</a:t>
                      </a:r>
                      <a:r>
                        <a:rPr lang="ru-RU" baseline="0" dirty="0" smtClean="0"/>
                        <a:t> 412,5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44670"/>
                  </a:ext>
                </a:extLst>
              </a:tr>
              <a:tr h="111694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506 921,3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2 396</a:t>
                      </a:r>
                      <a:r>
                        <a:rPr lang="ru-RU" baseline="0" dirty="0" smtClean="0"/>
                        <a:t> 633,8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95,6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68571"/>
                  </a:ext>
                </a:extLst>
              </a:tr>
              <a:tr h="1116942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4</a:t>
                      </a:r>
                      <a:r>
                        <a:rPr lang="ru-RU" baseline="0" dirty="0" smtClean="0"/>
                        <a:t>4 172,9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</a:t>
                      </a:r>
                      <a:r>
                        <a:rPr lang="ru-RU" baseline="0" dirty="0" smtClean="0"/>
                        <a:t> 484,2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81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7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-99391"/>
            <a:ext cx="9036496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Исполнение доходной части бюджета усть-кутского муниципального образования в 2020 году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5693279"/>
              </p:ext>
            </p:extLst>
          </p:nvPr>
        </p:nvGraphicFramePr>
        <p:xfrm>
          <a:off x="179512" y="1011055"/>
          <a:ext cx="8496944" cy="558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4005064"/>
            <a:ext cx="2880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Налоговые и неналоговые доходы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53752" y="943560"/>
            <a:ext cx="1440160" cy="14264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ЕДИНЫЙ НАЛОГ НА ВМЕНЕННЫЙ ДОХОД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37 176,6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(3,2%)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37828" y="2167696"/>
            <a:ext cx="1710236" cy="142821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Плата за негативное воздействие на окружающую среду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33 795,2 (2,9%)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89992"/>
              </p:ext>
            </p:extLst>
          </p:nvPr>
        </p:nvGraphicFramePr>
        <p:xfrm>
          <a:off x="179512" y="908724"/>
          <a:ext cx="8809040" cy="58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216">
                  <a:extLst>
                    <a:ext uri="{9D8B030D-6E8A-4147-A177-3AD203B41FA5}">
                      <a16:colId xmlns:a16="http://schemas.microsoft.com/office/drawing/2014/main" val="3877064590"/>
                    </a:ext>
                  </a:extLst>
                </a:gridCol>
              </a:tblGrid>
              <a:tr h="23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516" marR="7516" marT="751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Плановые значения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516" marR="7516" marT="751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Фактические </a:t>
                      </a:r>
                      <a:r>
                        <a:rPr lang="ru-RU" sz="1200" b="1" u="none" strike="noStrike" dirty="0">
                          <a:effectLst/>
                        </a:rPr>
                        <a:t>поступления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516" marR="7516" marT="751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MS Sans Serif"/>
                        </a:rPr>
                        <a:t>Процент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MS Sans Serif"/>
                        </a:rPr>
                        <a:t>исполнения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516" marR="7516" marT="751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1 099 332.0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157 705.5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105,3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870 470.1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930 862,1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106,9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12 530,5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12 300,7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98,2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40 709,3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42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031,7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103,2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36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567,3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37 176,6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101,7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11,0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11,1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100,9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203,7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307,0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150,7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Земельный налог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4,8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87,5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Государственная пошлина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7 344,4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8 249,1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112,3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7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41 944,4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40 459,3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96,5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</a:rPr>
                        <a:t>Платежи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при пользовании природными ресурсами</a:t>
                      </a:r>
                      <a:endParaRPr lang="ru-RU" sz="1200" b="1" u="none" strike="noStrike" dirty="0" smtClean="0">
                        <a:effectLst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33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772,2</a:t>
                      </a:r>
                      <a:endParaRPr lang="ru-RU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33 795,2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100,1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3085296251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Доходы от оказания платных услуг (работ)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44 528,2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42 529,4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95,5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Доходы от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4 044,2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3 931,9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97.2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9 214,1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9 357,4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101,6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Штрафы, санкции, возмещение ущерба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753,0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1 988,2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113,4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279,0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-1 366,5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-489,8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Поступление налоговых и неналоговых доходов в бюджет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Усть-кутского муниципального образования в 2020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году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5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Безвозмездные поступления в бюджет Усть-кутского муниципального образования в 2020 году (тыс.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59821"/>
              </p:ext>
            </p:extLst>
          </p:nvPr>
        </p:nvGraphicFramePr>
        <p:xfrm>
          <a:off x="131569" y="1124744"/>
          <a:ext cx="8856983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0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200">
                  <a:extLst>
                    <a:ext uri="{9D8B030D-6E8A-4147-A177-3AD203B41FA5}">
                      <a16:colId xmlns:a16="http://schemas.microsoft.com/office/drawing/2014/main" val="546907050"/>
                    </a:ext>
                  </a:extLst>
                </a:gridCol>
              </a:tblGrid>
              <a:tr h="47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</a:t>
                      </a:r>
                      <a:endParaRPr lang="ru-RU" sz="14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Плановые назначения </a:t>
                      </a:r>
                      <a:endParaRPr lang="ru-RU" sz="14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Фактические поступление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+mj-lt"/>
                        </a:rPr>
                        <a:t> 355 624,7</a:t>
                      </a:r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1 320 412,5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97,4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134 850,4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94 749,2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70,3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Субвенции бюджетам бюджетной системы Российской Федерации</a:t>
                      </a:r>
                      <a:endParaRPr lang="ru-RU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1 191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284,3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1 197 646,8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100,5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Иные межбюджетные трансферты</a:t>
                      </a:r>
                      <a:endParaRPr lang="ru-RU" sz="14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26 867,4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25 394,0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94,5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Безвозмездные поступления от негосударственных организаций в бюджеты муниципальных районов</a:t>
                      </a:r>
                      <a:endParaRPr lang="ru-RU" sz="14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2 208,6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2 208,6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0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Narrow"/>
                        </a:rPr>
                        <a:t>Доходы бюджетов муниципальных районов от возврата бюджетами бюджетной системы РФ остатков субсидий, субвенций и иных МБТ, имеющих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Narrow"/>
                        </a:rPr>
                        <a:t> целевое назначение, прошлых лет</a:t>
                      </a:r>
                      <a:endParaRPr lang="ru-RU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3 661,0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3 660,9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0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1" i="0" u="none" strike="noStrike" dirty="0" smtClean="0">
                        <a:effectLst/>
                        <a:latin typeface="Arial Narrow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- 3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247,0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- 3 247,0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112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14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00964462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Исполнение расходной части бюджета Усть-кутского муниципального образования за 2020  год (тыс.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0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13665</TotalTime>
  <Words>1589</Words>
  <Application>Microsoft Office PowerPoint</Application>
  <PresentationFormat>Экран (4:3)</PresentationFormat>
  <Paragraphs>437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 Narrow</vt:lpstr>
      <vt:lpstr>Calibri</vt:lpstr>
      <vt:lpstr>Franklin Gothic Book</vt:lpstr>
      <vt:lpstr>Franklin Gothic Medium</vt:lpstr>
      <vt:lpstr>MS Sans Serif</vt:lpstr>
      <vt:lpstr>Wingdings 2</vt:lpstr>
      <vt:lpstr>Трек</vt:lpstr>
      <vt:lpstr>По проекту решения думы  Усть-кутского муниципального образования  «отчет об исполнении бюджета усть-кутского муниципального образования за 2020 год» </vt:lpstr>
      <vt:lpstr>Бюджет усть-кутского муниципального образования  в 2020 году (тыс. руб.)</vt:lpstr>
      <vt:lpstr>Направления расходов бюджета Усть-кутского муниципального образования </vt:lpstr>
      <vt:lpstr>Причины  роста налоговых и неналоговых   доходов в 2020 году</vt:lpstr>
      <vt:lpstr>Основные характеристики бюджета Усть-Кутского муниципального образования ЗА 2020 ГОД (тыс. руб.)</vt:lpstr>
      <vt:lpstr>Исполнение доходной части бюджета усть-кутского муниципального образования в 2020 году (тыс. руб.)</vt:lpstr>
      <vt:lpstr>Поступление налоговых и неналоговых доходов в бюджет  Усть-кутского муниципального образования в 2020  году (тыс. руб.)</vt:lpstr>
      <vt:lpstr>Безвозмездные поступления в бюджет Усть-кутского муниципального образования в 2020 году (тыс. руб.)</vt:lpstr>
      <vt:lpstr>Исполнение расходной части бюджета Усть-кутского муниципального образования за 2020  год (тыс. руб.)</vt:lpstr>
      <vt:lpstr>Исполнение расходов бюджета Усть-Кутского муниципального образования за 2020 год по разделам (тыс. руб.)</vt:lpstr>
      <vt:lpstr>Презентация PowerPoint</vt:lpstr>
      <vt:lpstr>Презентация PowerPoint</vt:lpstr>
      <vt:lpstr>Распределение расходов бюджета усть-кутского муниципального образования  на 2020 год по функциональной структуре (тыс. руб.)</vt:lpstr>
      <vt:lpstr>Межбюджетные трансферты на выплату заработной платы с начислениями на неё работникам органов местного самоуправления поселений (тыс. руб.)</vt:lpstr>
      <vt:lpstr>Расходование средств резервного фонда</vt:lpstr>
      <vt:lpstr>Распределение расходов бюджета усть-кутского муниципального образования  на 2020 год по функциональной структуре (тыс. руб.)    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Презентация PowerPoint</vt:lpstr>
      <vt:lpstr>Межбюджетные трансферты по разделу «Дорожное хозяйство (дорожные фонды)» (тыс. руб.)</vt:lpstr>
      <vt:lpstr>Презентация PowerPoint</vt:lpstr>
      <vt:lpstr>Межбюджетные трансферты поселениям на модернизацию объектов коммунальной инфраструктуры и подготовке к отопительному сезону  в 2020 году ( тыс. руб.)</vt:lpstr>
      <vt:lpstr>Межбюджетные трансферты поселениям на благоустройство территории поселения  в 2020 году ( тыс. руб.)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Межбюджетные трансферты на выплату заработной платы с начислениями на неё работникам учреждений культуры и на оплату коммунальных услуг (тыс. руб.)</vt:lpstr>
      <vt:lpstr>Межбюджетные трансферты на восстановление мемориальных сооружений и объектов, увековечивающих память погибших при защите Отечества (тыс. руб.)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Распределение расходов бюджета усть-кутского муниципального образования  в  2020 году по функциональной структуре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расходов бюджета усть-кутского муниципального образования  в 2020 году по функциональной структуре  (тыс. руб.)</vt:lpstr>
      <vt:lpstr>Распределение расходов бюджета усть-кутского муниципального образования  в  2020 году по функциональной структуре  (тыс. руб.)</vt:lpstr>
      <vt:lpstr>Распределение расходов бюджета усть-кутского муниципального образования  в 2020 году по функциональной структуре  (тыс. руб.)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BUDJ3</cp:lastModifiedBy>
  <cp:revision>1274</cp:revision>
  <cp:lastPrinted>2017-03-31T08:29:03Z</cp:lastPrinted>
  <dcterms:created xsi:type="dcterms:W3CDTF">2016-09-27T03:14:33Z</dcterms:created>
  <dcterms:modified xsi:type="dcterms:W3CDTF">2021-06-08T01:42:46Z</dcterms:modified>
  <cp:contentStatus/>
</cp:coreProperties>
</file>