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2.xml" ContentType="application/vnd.openxmlformats-officedocument.drawingml.chart+xml"/>
  <Override PartName="/ppt/drawings/drawing1.xml" ContentType="application/vnd.openxmlformats-officedocument.drawingml.chartshapes+xml"/>
  <Override PartName="/ppt/charts/chart13.xml" ContentType="application/vnd.openxmlformats-officedocument.drawingml.chart+xml"/>
  <Override PartName="/ppt/drawings/drawing2.xml" ContentType="application/vnd.openxmlformats-officedocument.drawingml.chartshapes+xml"/>
  <Override PartName="/ppt/comments/comment1.xml" ContentType="application/vnd.openxmlformats-officedocument.presentationml.comments+xml"/>
  <Override PartName="/ppt/charts/chart14.xml" ContentType="application/vnd.openxmlformats-officedocument.drawingml.chart+xml"/>
  <Override PartName="/ppt/drawings/drawing3.xml" ContentType="application/vnd.openxmlformats-officedocument.drawingml.chartshapes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rts/chart2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charts/chart2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2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drawings/drawing4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7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87" r:id="rId2"/>
  </p:sldMasterIdLst>
  <p:notesMasterIdLst>
    <p:notesMasterId r:id="rId47"/>
  </p:notesMasterIdLst>
  <p:sldIdLst>
    <p:sldId id="256" r:id="rId3"/>
    <p:sldId id="257" r:id="rId4"/>
    <p:sldId id="258" r:id="rId5"/>
    <p:sldId id="259" r:id="rId6"/>
    <p:sldId id="260" r:id="rId7"/>
    <p:sldId id="262" r:id="rId8"/>
    <p:sldId id="264" r:id="rId9"/>
    <p:sldId id="267" r:id="rId10"/>
    <p:sldId id="261" r:id="rId11"/>
    <p:sldId id="266" r:id="rId12"/>
    <p:sldId id="269" r:id="rId13"/>
    <p:sldId id="270" r:id="rId14"/>
    <p:sldId id="281" r:id="rId15"/>
    <p:sldId id="282" r:id="rId16"/>
    <p:sldId id="283" r:id="rId17"/>
    <p:sldId id="275" r:id="rId18"/>
    <p:sldId id="268" r:id="rId19"/>
    <p:sldId id="277" r:id="rId20"/>
    <p:sldId id="284" r:id="rId21"/>
    <p:sldId id="285" r:id="rId22"/>
    <p:sldId id="286" r:id="rId23"/>
    <p:sldId id="309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6" r:id="rId43"/>
    <p:sldId id="307" r:id="rId44"/>
    <p:sldId id="310" r:id="rId45"/>
    <p:sldId id="308" r:id="rId4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атанаева Е.А." initials="КЕ" lastIdx="1" clrIdx="0">
    <p:extLst>
      <p:ext uri="{19B8F6BF-5375-455C-9EA6-DF929625EA0E}">
        <p15:presenceInfo xmlns:p15="http://schemas.microsoft.com/office/powerpoint/2012/main" userId="Катанаева Е.А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FF6600"/>
    <a:srgbClr val="CC0099"/>
    <a:srgbClr val="EAF747"/>
    <a:srgbClr val="CC3300"/>
    <a:srgbClr val="FFCC66"/>
    <a:srgbClr val="FF5050"/>
    <a:srgbClr val="CC99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11" autoAdjust="0"/>
    <p:restoredTop sz="94084" autoAdjust="0"/>
  </p:normalViewPr>
  <p:slideViewPr>
    <p:cSldViewPr snapToGrid="0">
      <p:cViewPr varScale="1">
        <p:scale>
          <a:sx n="116" d="100"/>
          <a:sy n="116" d="100"/>
        </p:scale>
        <p:origin x="13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_____Microsoft_Excel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_____Microsoft_Excel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5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_____Microsoft_Excel26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353377249740246E-2"/>
          <c:y val="0"/>
          <c:w val="0.81852854330708658"/>
          <c:h val="0.596349618826918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 (план)</c:v>
                </c:pt>
                <c:pt idx="1">
                  <c:v>2024 год </c:v>
                </c:pt>
                <c:pt idx="2">
                  <c:v>2025 год </c:v>
                </c:pt>
                <c:pt idx="3">
                  <c:v>2026 год 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2296475.5</c:v>
                </c:pt>
                <c:pt idx="1">
                  <c:v>2349801.7000000002</c:v>
                </c:pt>
                <c:pt idx="2">
                  <c:v>2518571.5</c:v>
                </c:pt>
                <c:pt idx="3">
                  <c:v>2694426.8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12-4475-A113-12FC6EDEFD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 (план)</c:v>
                </c:pt>
                <c:pt idx="1">
                  <c:v>2024 год </c:v>
                </c:pt>
                <c:pt idx="2">
                  <c:v>2025 год </c:v>
                </c:pt>
                <c:pt idx="3">
                  <c:v>2026 год 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2166396</c:v>
                </c:pt>
                <c:pt idx="1">
                  <c:v>2249051.9</c:v>
                </c:pt>
                <c:pt idx="2">
                  <c:v>1682972.2</c:v>
                </c:pt>
                <c:pt idx="3">
                  <c:v>1689028.3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12-4475-A113-12FC6EDEFD8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42528656"/>
        <c:axId val="2042508272"/>
      </c:barChart>
      <c:catAx>
        <c:axId val="2042528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42508272"/>
        <c:crosses val="autoZero"/>
        <c:auto val="1"/>
        <c:lblAlgn val="ctr"/>
        <c:lblOffset val="100"/>
        <c:noMultiLvlLbl val="0"/>
      </c:catAx>
      <c:valAx>
        <c:axId val="20425082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42528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ru-RU" dirty="0" smtClean="0"/>
              <a:t>Инвестиции </a:t>
            </a:r>
            <a:r>
              <a:rPr lang="ru-RU" dirty="0"/>
              <a:t>в основной капитал </a:t>
            </a:r>
            <a:r>
              <a:rPr lang="ru-RU" sz="1100" dirty="0"/>
              <a:t>(млрд. руб.)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Инвистиции в основной капитал (млрд. руб.)</c:v>
                </c:pt>
              </c:strCache>
            </c:strRef>
          </c:tx>
          <c:marker>
            <c:spPr>
              <a:solidFill>
                <a:srgbClr val="E937BA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138.9</c:v>
                </c:pt>
                <c:pt idx="1">
                  <c:v>81.099999999999994</c:v>
                </c:pt>
                <c:pt idx="2">
                  <c:v>85</c:v>
                </c:pt>
                <c:pt idx="3">
                  <c:v>88.4</c:v>
                </c:pt>
                <c:pt idx="4" formatCode="0.0">
                  <c:v>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E3-49B7-882F-B2F592FC24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607232"/>
        <c:axId val="54625408"/>
      </c:lineChart>
      <c:catAx>
        <c:axId val="54607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4625408"/>
        <c:crosses val="autoZero"/>
        <c:auto val="1"/>
        <c:lblAlgn val="ctr"/>
        <c:lblOffset val="100"/>
        <c:noMultiLvlLbl val="0"/>
      </c:catAx>
      <c:valAx>
        <c:axId val="5462540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54607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285200711414252E-3"/>
                  <c:y val="0.310784730531486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61D-41BD-881E-37A5FCAA6809}"/>
                </c:ext>
              </c:extLst>
            </c:dLbl>
            <c:dLbl>
              <c:idx val="1"/>
              <c:layout>
                <c:manualLayout>
                  <c:x val="3.855602134242709E-3"/>
                  <c:y val="0.352531933140193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61D-41BD-881E-37A5FCAA6809}"/>
                </c:ext>
              </c:extLst>
            </c:dLbl>
            <c:dLbl>
              <c:idx val="2"/>
              <c:layout>
                <c:manualLayout>
                  <c:x val="2.5704014228285039E-3"/>
                  <c:y val="0.389640557681266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61D-41BD-881E-37A5FCAA6809}"/>
                </c:ext>
              </c:extLst>
            </c:dLbl>
            <c:dLbl>
              <c:idx val="3"/>
              <c:layout>
                <c:manualLayout>
                  <c:x val="0"/>
                  <c:y val="0.361809089275461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61D-41BD-881E-37A5FCAA6809}"/>
                </c:ext>
              </c:extLst>
            </c:dLbl>
            <c:dLbl>
              <c:idx val="4"/>
              <c:layout>
                <c:manualLayout>
                  <c:x val="0"/>
                  <c:y val="0.34325477700492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61D-41BD-881E-37A5FCAA680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1814337.1</c:v>
                </c:pt>
                <c:pt idx="1">
                  <c:v>2296476</c:v>
                </c:pt>
                <c:pt idx="2">
                  <c:v>2349802</c:v>
                </c:pt>
                <c:pt idx="3">
                  <c:v>2518572</c:v>
                </c:pt>
                <c:pt idx="4">
                  <c:v>2694427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E7-4005-9523-4D08234C88A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1408028456570321E-3"/>
                  <c:y val="0.338616198937290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61D-41BD-881E-37A5FCAA6809}"/>
                </c:ext>
              </c:extLst>
            </c:dLbl>
            <c:dLbl>
              <c:idx val="1"/>
              <c:layout>
                <c:manualLayout>
                  <c:x val="0"/>
                  <c:y val="0.357170511207827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61D-41BD-881E-37A5FCAA6809}"/>
                </c:ext>
              </c:extLst>
            </c:dLbl>
            <c:dLbl>
              <c:idx val="2"/>
              <c:layout>
                <c:manualLayout>
                  <c:x val="-2.5704014228285039E-3"/>
                  <c:y val="0.329339042802022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61D-41BD-881E-37A5FCAA6809}"/>
                </c:ext>
              </c:extLst>
            </c:dLbl>
            <c:dLbl>
              <c:idx val="3"/>
              <c:layout>
                <c:manualLayout>
                  <c:x val="-9.4246963421414628E-17"/>
                  <c:y val="0.320061886666754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161D-41BD-881E-37A5FCAA6809}"/>
                </c:ext>
              </c:extLst>
            </c:dLbl>
            <c:dLbl>
              <c:idx val="4"/>
              <c:layout>
                <c:manualLayout>
                  <c:x val="-1.8849392684282926E-16"/>
                  <c:y val="0.333977620869656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161D-41BD-881E-37A5FCAA680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1746207.7</c:v>
                </c:pt>
                <c:pt idx="1">
                  <c:v>2166396</c:v>
                </c:pt>
                <c:pt idx="2">
                  <c:v>2249052</c:v>
                </c:pt>
                <c:pt idx="3">
                  <c:v>1682972</c:v>
                </c:pt>
                <c:pt idx="4">
                  <c:v>1689028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E7-4005-9523-4D08234C88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0253728"/>
        <c:axId val="490257056"/>
        <c:axId val="0"/>
      </c:bar3DChart>
      <c:catAx>
        <c:axId val="49025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90257056"/>
        <c:crosses val="autoZero"/>
        <c:auto val="1"/>
        <c:lblAlgn val="ctr"/>
        <c:lblOffset val="100"/>
        <c:noMultiLvlLbl val="0"/>
      </c:catAx>
      <c:valAx>
        <c:axId val="4902570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025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748559087687747E-3"/>
          <c:y val="9.4256331257184023E-2"/>
          <c:w val="0.99882514709657066"/>
          <c:h val="0.819134396513991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  <a:bevelB prst="relaxedInset"/>
            </a:sp3d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 </a:t>
                    </a:r>
                    <a:r>
                      <a:rPr lang="en-US" dirty="0" smtClean="0"/>
                      <a:t>349</a:t>
                    </a:r>
                    <a:r>
                      <a:rPr lang="en-US" baseline="0" dirty="0" smtClean="0"/>
                      <a:t> 801,7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FB9-4A60-B606-FB94BC9F08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 (план)</c:v>
                </c:pt>
                <c:pt idx="1">
                  <c:v>2024 год</c:v>
                </c:pt>
                <c:pt idx="2">
                  <c:v>2025 год </c:v>
                </c:pt>
                <c:pt idx="3">
                  <c:v>2026 год 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2296475.5</c:v>
                </c:pt>
                <c:pt idx="1">
                  <c:v>2349801.7000000002</c:v>
                </c:pt>
                <c:pt idx="2">
                  <c:v>2518571.5</c:v>
                </c:pt>
                <c:pt idx="3">
                  <c:v>2694426.8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C01-4D28-BF6D-55034FC43CD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 prstMaterial="matte">
              <a:bevelT w="63500" h="25400" prst="artDeco"/>
              <a:bevelB prst="relaxedInset"/>
            </a:sp3d>
          </c:spPr>
          <c:invertIfNegative val="0"/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0800000"/>
                </a:lightRig>
              </a:scene3d>
              <a:sp3d prstMaterial="matte">
                <a:bevelT w="63500" h="25400" prst="artDeco"/>
                <a:bevelB prst="relaxedInset"/>
              </a:sp3d>
            </c:spPr>
            <c:extLst>
              <c:ext xmlns:c16="http://schemas.microsoft.com/office/drawing/2014/chart" uri="{C3380CC4-5D6E-409C-BE32-E72D297353CC}">
                <c16:uniqueId val="{00000000-AB93-4C29-9378-5280FB2ACEF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 (план)</c:v>
                </c:pt>
                <c:pt idx="1">
                  <c:v>2024 год</c:v>
                </c:pt>
                <c:pt idx="2">
                  <c:v>2025 год </c:v>
                </c:pt>
                <c:pt idx="3">
                  <c:v>2026 год 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2166396</c:v>
                </c:pt>
                <c:pt idx="1">
                  <c:v>2249051.9</c:v>
                </c:pt>
                <c:pt idx="2">
                  <c:v>1682972.2</c:v>
                </c:pt>
                <c:pt idx="3">
                  <c:v>1689028.3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C01-4D28-BF6D-55034FC43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2977024"/>
        <c:axId val="92978560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Всего доходов</c:v>
                </c:pt>
              </c:strCache>
            </c:strRef>
          </c:tx>
          <c:spPr>
            <a:ln w="44450">
              <a:solidFill>
                <a:srgbClr val="C00000"/>
              </a:solidFill>
            </a:ln>
          </c:spPr>
          <c:marker>
            <c:symbol val="circle"/>
            <c:size val="7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29752212772249E-2"/>
                  <c:y val="-2.5400105833774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6C01-4D28-BF6D-55034FC43CD6}"/>
                </c:ext>
              </c:extLst>
            </c:dLbl>
            <c:dLbl>
              <c:idx val="1"/>
              <c:layout>
                <c:manualLayout>
                  <c:x val="-5.8499175544725543E-2"/>
                  <c:y val="-5.5016583840030921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01725266281944"/>
                      <c:h val="6.27895507367756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4-6C01-4D28-BF6D-55034FC43CD6}"/>
                </c:ext>
              </c:extLst>
            </c:dLbl>
            <c:dLbl>
              <c:idx val="2"/>
              <c:layout>
                <c:manualLayout>
                  <c:x val="-6.0406534882449688E-2"/>
                  <c:y val="-5.7141154754811498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92040124207878"/>
                      <c:h val="5.58629928221852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6C01-4D28-BF6D-55034FC43CD6}"/>
                </c:ext>
              </c:extLst>
            </c:dLbl>
            <c:dLbl>
              <c:idx val="3"/>
              <c:layout>
                <c:manualLayout>
                  <c:x val="-3.6981532778007073E-2"/>
                  <c:y val="-3.5202880817723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6C01-4D28-BF6D-55034FC43CD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 (план)</c:v>
                </c:pt>
                <c:pt idx="1">
                  <c:v>2024 год</c:v>
                </c:pt>
                <c:pt idx="2">
                  <c:v>2025 год </c:v>
                </c:pt>
                <c:pt idx="3">
                  <c:v>2026 год 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4462871.5</c:v>
                </c:pt>
                <c:pt idx="1">
                  <c:v>4598853.5999999996</c:v>
                </c:pt>
                <c:pt idx="2">
                  <c:v>4201543.7</c:v>
                </c:pt>
                <c:pt idx="3">
                  <c:v>4383455.0999999996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6C01-4D28-BF6D-55034FC43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977024"/>
        <c:axId val="92978560"/>
      </c:lineChart>
      <c:catAx>
        <c:axId val="92977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2978560"/>
        <c:crosses val="autoZero"/>
        <c:auto val="1"/>
        <c:lblAlgn val="ctr"/>
        <c:lblOffset val="100"/>
        <c:noMultiLvlLbl val="0"/>
      </c:catAx>
      <c:valAx>
        <c:axId val="92978560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alpha val="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one"/>
        <c:crossAx val="92977024"/>
        <c:crosses val="autoZero"/>
        <c:crossBetween val="between"/>
      </c:valAx>
      <c:spPr>
        <a:ln>
          <a:noFill/>
        </a:ln>
        <a:scene3d>
          <a:camera prst="orthographicFront"/>
          <a:lightRig rig="threePt" dir="t"/>
        </a:scene3d>
        <a:sp3d>
          <a:bevelT/>
        </a:sp3d>
      </c:spPr>
    </c:plotArea>
    <c:legend>
      <c:legendPos val="t"/>
      <c:layout>
        <c:manualLayout>
          <c:xMode val="edge"/>
          <c:yMode val="edge"/>
          <c:x val="2.2920327749340123E-4"/>
          <c:y val="0"/>
          <c:w val="0.99916316592231935"/>
          <c:h val="8.372399691763735E-2"/>
        </c:manualLayout>
      </c:layout>
      <c:overlay val="0"/>
      <c:txPr>
        <a:bodyPr/>
        <a:lstStyle/>
        <a:p>
          <a:pPr>
            <a:defRPr sz="1200" b="1" i="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solidFill>
        <a:schemeClr val="tx1">
          <a:alpha val="0"/>
        </a:schemeClr>
      </a:solidFill>
    </a:ln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990286331488737E-2"/>
          <c:w val="0.74716111501066784"/>
          <c:h val="0.692919459085062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налоговые!$A$5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rgbClr val="CC99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налоговые!$B$5:$F$5</c:f>
              <c:numCache>
                <c:formatCode>#,##0.0</c:formatCode>
                <c:ptCount val="5"/>
                <c:pt idx="0">
                  <c:v>1403740.9</c:v>
                </c:pt>
                <c:pt idx="1">
                  <c:v>1712951.7</c:v>
                </c:pt>
                <c:pt idx="2">
                  <c:v>1868830.2</c:v>
                </c:pt>
                <c:pt idx="3">
                  <c:v>2022074.4</c:v>
                </c:pt>
                <c:pt idx="4">
                  <c:v>2179796.2000000002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E3-4B9D-BFC0-1205D681FCE2}"/>
            </c:ext>
          </c:extLst>
        </c:ser>
        <c:ser>
          <c:idx val="1"/>
          <c:order val="1"/>
          <c:tx>
            <c:strRef>
              <c:f>налоговые!$A$6</c:f>
              <c:strCache>
                <c:ptCount val="1"/>
                <c:pt idx="0">
                  <c:v>Налог, взимаемый в связи с применением упрощенной системы налогообложения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налоговые!$B$6:$F$6</c:f>
              <c:numCache>
                <c:formatCode>#,##0.0</c:formatCode>
                <c:ptCount val="5"/>
                <c:pt idx="0">
                  <c:v>98143.9</c:v>
                </c:pt>
                <c:pt idx="1">
                  <c:v>160129</c:v>
                </c:pt>
                <c:pt idx="2">
                  <c:v>127053.8</c:v>
                </c:pt>
                <c:pt idx="3">
                  <c:v>132136</c:v>
                </c:pt>
                <c:pt idx="4">
                  <c:v>137421.5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E3-4B9D-BFC0-1205D681FCE2}"/>
            </c:ext>
          </c:extLst>
        </c:ser>
        <c:ser>
          <c:idx val="2"/>
          <c:order val="2"/>
          <c:tx>
            <c:strRef>
              <c:f>налоговые!$A$7</c:f>
              <c:strCache>
                <c:ptCount val="1"/>
                <c:pt idx="0">
                  <c:v>Единый сельскохозяйственный налог и налог, взимаемый в связи с применением патентной системы налогообложения, зачисляемый в бюджеты муниципальных районов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налоговые!$B$7:$F$7</c:f>
              <c:numCache>
                <c:formatCode>#,##0.0</c:formatCode>
                <c:ptCount val="5"/>
                <c:pt idx="0">
                  <c:v>17074.099999999999</c:v>
                </c:pt>
                <c:pt idx="1">
                  <c:v>13894.2</c:v>
                </c:pt>
                <c:pt idx="2">
                  <c:v>16429.3</c:v>
                </c:pt>
                <c:pt idx="3">
                  <c:v>17084.8</c:v>
                </c:pt>
                <c:pt idx="4">
                  <c:v>17766.599999999999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E3-4B9D-BFC0-1205D681FCE2}"/>
            </c:ext>
          </c:extLst>
        </c:ser>
        <c:ser>
          <c:idx val="3"/>
          <c:order val="3"/>
          <c:tx>
            <c:strRef>
              <c:f>налоговые!$A$8</c:f>
              <c:strCache>
                <c:ptCount val="1"/>
                <c:pt idx="0">
                  <c:v>Прочие налоговые доходы</c:v>
                </c:pt>
              </c:strCache>
            </c:strRef>
          </c:tx>
          <c:spPr>
            <a:solidFill>
              <a:srgbClr val="9900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налоговые!$B$8:$F$8</c:f>
              <c:numCache>
                <c:formatCode>#,##0.0</c:formatCode>
                <c:ptCount val="5"/>
                <c:pt idx="0">
                  <c:v>25598.1</c:v>
                </c:pt>
                <c:pt idx="1">
                  <c:v>14854.3</c:v>
                </c:pt>
                <c:pt idx="2">
                  <c:v>16668.400000000001</c:v>
                </c:pt>
                <c:pt idx="3">
                  <c:v>16888</c:v>
                </c:pt>
                <c:pt idx="4">
                  <c:v>17146.400000000001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E3-4B9D-BFC0-1205D681FC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gapDepth val="218"/>
        <c:shape val="box"/>
        <c:axId val="129133568"/>
        <c:axId val="83797696"/>
        <c:axId val="0"/>
      </c:bar3DChart>
      <c:catAx>
        <c:axId val="1291335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797696"/>
        <c:crosses val="autoZero"/>
        <c:auto val="1"/>
        <c:lblAlgn val="ctr"/>
        <c:lblOffset val="100"/>
        <c:noMultiLvlLbl val="0"/>
      </c:catAx>
      <c:valAx>
        <c:axId val="8379769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291335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2060314172996687"/>
          <c:y val="0.16654198888314653"/>
          <c:w val="0.27233595800524935"/>
          <c:h val="0.76291604911035493"/>
        </c:manualLayout>
      </c:layout>
      <c:overlay val="0"/>
      <c:txPr>
        <a:bodyPr/>
        <a:lstStyle/>
        <a:p>
          <a:pPr>
            <a:defRPr sz="1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111111111111112E-2"/>
          <c:y val="3.708458364392004E-2"/>
          <c:w val="0.98888888888888893"/>
          <c:h val="0.632542213246177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неналоговые!$A$7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</c:strCache>
            </c:strRef>
          </c:tx>
          <c:spPr>
            <a:solidFill>
              <a:srgbClr val="9999FF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неналоговые!$B$7:$F$7</c:f>
              <c:numCache>
                <c:formatCode>#,##0.0</c:formatCode>
                <c:ptCount val="5"/>
                <c:pt idx="0">
                  <c:v>32721.4</c:v>
                </c:pt>
                <c:pt idx="1">
                  <c:v>40620.300000000003</c:v>
                </c:pt>
                <c:pt idx="2">
                  <c:v>34165.599999999999</c:v>
                </c:pt>
                <c:pt idx="3">
                  <c:v>32692.400000000001</c:v>
                </c:pt>
                <c:pt idx="4">
                  <c:v>33114.199999999997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0D-4204-873C-C3A6AC2DEB70}"/>
            </c:ext>
          </c:extLst>
        </c:ser>
        <c:ser>
          <c:idx val="1"/>
          <c:order val="1"/>
          <c:tx>
            <c:strRef>
              <c:f>неналоговые!$A$8</c:f>
              <c:strCache>
                <c:ptCount val="1"/>
                <c:pt idx="0">
                  <c:v>Плата за негативное воздействие на окружающую среду</c:v>
                </c:pt>
              </c:strCache>
            </c:strRef>
          </c:tx>
          <c:spPr>
            <a:solidFill>
              <a:srgbClr val="FF6699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неналоговые!$B$8:$F$8</c:f>
              <c:numCache>
                <c:formatCode>#,##0.0</c:formatCode>
                <c:ptCount val="5"/>
                <c:pt idx="0">
                  <c:v>138086.79999999999</c:v>
                </c:pt>
                <c:pt idx="1">
                  <c:v>261302.8</c:v>
                </c:pt>
                <c:pt idx="2">
                  <c:v>208549.3</c:v>
                </c:pt>
                <c:pt idx="3">
                  <c:v>216851.4</c:v>
                </c:pt>
                <c:pt idx="4">
                  <c:v>225489.6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0D-4204-873C-C3A6AC2DEB70}"/>
            </c:ext>
          </c:extLst>
        </c:ser>
        <c:ser>
          <c:idx val="2"/>
          <c:order val="2"/>
          <c:tx>
            <c:strRef>
              <c:f>неналоговые!$A$9</c:f>
              <c:strCache>
                <c:ptCount val="1"/>
                <c:pt idx="0">
                  <c:v>Доходы от оказания платных услуг и компенсации затрат государства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неналоговые!$B$9:$F$9</c:f>
              <c:numCache>
                <c:formatCode>#,##0.0</c:formatCode>
                <c:ptCount val="5"/>
                <c:pt idx="0">
                  <c:v>73081.2</c:v>
                </c:pt>
                <c:pt idx="1">
                  <c:v>77787.8</c:v>
                </c:pt>
                <c:pt idx="2">
                  <c:v>71741.8</c:v>
                </c:pt>
                <c:pt idx="3">
                  <c:v>74478.7</c:v>
                </c:pt>
                <c:pt idx="4">
                  <c:v>77323.899999999994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0D-4204-873C-C3A6AC2DEB70}"/>
            </c:ext>
          </c:extLst>
        </c:ser>
        <c:ser>
          <c:idx val="3"/>
          <c:order val="3"/>
          <c:tx>
            <c:strRef>
              <c:f>неналоговые!$A$10</c:f>
              <c:strCache>
                <c:ptCount val="1"/>
                <c:pt idx="0">
                  <c:v>Доходы от продажи материальных и нематериальных активов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неналоговые!$B$10:$F$10</c:f>
              <c:numCache>
                <c:formatCode>#,##0.0</c:formatCode>
                <c:ptCount val="5"/>
                <c:pt idx="0">
                  <c:v>22979.599999999999</c:v>
                </c:pt>
                <c:pt idx="1">
                  <c:v>10516.5</c:v>
                </c:pt>
                <c:pt idx="2">
                  <c:v>5484.5</c:v>
                </c:pt>
                <c:pt idx="3">
                  <c:v>5484.5</c:v>
                </c:pt>
                <c:pt idx="4">
                  <c:v>5484.5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0D-4204-873C-C3A6AC2DEB70}"/>
            </c:ext>
          </c:extLst>
        </c:ser>
        <c:ser>
          <c:idx val="4"/>
          <c:order val="4"/>
          <c:tx>
            <c:strRef>
              <c:f>неналоговые!$A$11</c:f>
              <c:strCache>
                <c:ptCount val="1"/>
                <c:pt idx="0">
                  <c:v>Штрафы, санкции, возмещение ущерба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неналоговые!$B$11:$F$11</c:f>
              <c:numCache>
                <c:formatCode>#,##0.0</c:formatCode>
                <c:ptCount val="5"/>
                <c:pt idx="0">
                  <c:v>2911.1</c:v>
                </c:pt>
                <c:pt idx="1">
                  <c:v>3822.7</c:v>
                </c:pt>
                <c:pt idx="2">
                  <c:v>878.8</c:v>
                </c:pt>
                <c:pt idx="3">
                  <c:v>881.3</c:v>
                </c:pt>
                <c:pt idx="4">
                  <c:v>883.9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0D-4204-873C-C3A6AC2DEB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279552"/>
        <c:axId val="83800576"/>
        <c:axId val="0"/>
      </c:bar3DChart>
      <c:catAx>
        <c:axId val="128279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800576"/>
        <c:crosses val="autoZero"/>
        <c:auto val="1"/>
        <c:lblAlgn val="ctr"/>
        <c:lblOffset val="100"/>
        <c:noMultiLvlLbl val="0"/>
      </c:catAx>
      <c:valAx>
        <c:axId val="838005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28279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2.6917057902973395E-2"/>
          <c:y val="0.73581147106724487"/>
          <c:w val="0.96557120500782467"/>
          <c:h val="0.21870585849864932"/>
        </c:manualLayout>
      </c:layout>
      <c:overlay val="0"/>
    </c:legend>
    <c:plotVisOnly val="1"/>
    <c:dispBlanksAs val="gap"/>
    <c:showDLblsOverMax val="0"/>
  </c:chart>
  <c:spPr>
    <a:noFill/>
    <a:ln>
      <a:noFill/>
    </a:ln>
    <a:effectLst>
      <a:glow rad="88900">
        <a:schemeClr val="accent1">
          <a:alpha val="40000"/>
        </a:schemeClr>
      </a:glow>
    </a:effectLst>
  </c:sp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795470548022847E-2"/>
          <c:y val="7.0352694615061565E-2"/>
          <c:w val="0.98920452945197712"/>
          <c:h val="0.760229600360722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безвозмездные!$A$12</c:f>
              <c:strCache>
                <c:ptCount val="1"/>
                <c:pt idx="0">
                  <c:v>Субсидии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9E41D93C-A669-4275-830E-47A42A31CAE9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E57-47E1-B780-F10DE10F8A73}"/>
                </c:ext>
              </c:extLst>
            </c:dLbl>
            <c:dLbl>
              <c:idx val="1"/>
              <c:layout>
                <c:manualLayout>
                  <c:x val="-5.0314465408805029E-3"/>
                  <c:y val="-6.1259746389474672E-3"/>
                </c:manualLayout>
              </c:layout>
              <c:tx>
                <c:rich>
                  <a:bodyPr/>
                  <a:lstStyle/>
                  <a:p>
                    <a:fld id="{67750137-E238-4321-A239-E60B2CF9BB9A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E57-47E1-B780-F10DE10F8A73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6ECB6E56-8E63-4508-882F-A175DCE42A0E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E57-47E1-B780-F10DE10F8A73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2889274D-9C19-48D7-83EF-38D15AB7CD2F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DE57-47E1-B780-F10DE10F8A73}"/>
                </c:ext>
              </c:extLst>
            </c:dLbl>
            <c:dLbl>
              <c:idx val="4"/>
              <c:layout>
                <c:manualLayout>
                  <c:x val="1.2639201648311129E-3"/>
                  <c:y val="-3.244308155117781E-3"/>
                </c:manualLayout>
              </c:layout>
              <c:tx>
                <c:rich>
                  <a:bodyPr/>
                  <a:lstStyle/>
                  <a:p>
                    <a:fld id="{E3A188F0-71CB-4C8C-8174-22D89B5659F2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38100" tIns="19050" rIns="38100" bIns="19050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безвозмездные!$B$12:$F$12</c:f>
              <c:numCache>
                <c:formatCode>#,##0.0</c:formatCode>
                <c:ptCount val="5"/>
                <c:pt idx="0">
                  <c:v>8.6484442830025312</c:v>
                </c:pt>
                <c:pt idx="1">
                  <c:v>6.1834124509092527</c:v>
                </c:pt>
                <c:pt idx="2">
                  <c:v>6.5055146126241015</c:v>
                </c:pt>
                <c:pt idx="3">
                  <c:v>3.762076402688054</c:v>
                </c:pt>
                <c:pt idx="4">
                  <c:v>4.0562849065347217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B-4283-8D12-A2870D2C1655}"/>
            </c:ext>
          </c:extLst>
        </c:ser>
        <c:ser>
          <c:idx val="1"/>
          <c:order val="1"/>
          <c:tx>
            <c:strRef>
              <c:f>безвозмездные!$A$13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9999FF"/>
            </a:solidFill>
          </c:spPr>
          <c:invertIfNegative val="0"/>
          <c:dLbls>
            <c:dLbl>
              <c:idx val="0"/>
              <c:layout>
                <c:manualLayout>
                  <c:x val="9.433962264150943E-3"/>
                  <c:y val="-7.6574682986841934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96B36FF7-41CF-4943-B9D5-3C0B96CBF447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893081761006289E-2"/>
                      <c:h val="6.06471489255788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E57-47E1-B780-F10DE10F8A73}"/>
                </c:ext>
              </c:extLst>
            </c:dLbl>
            <c:dLbl>
              <c:idx val="1"/>
              <c:layout>
                <c:manualLayout>
                  <c:x val="6.2893081761005824E-3"/>
                  <c:y val="-6.1259746389473553E-3"/>
                </c:manualLayout>
              </c:layout>
              <c:tx>
                <c:rich>
                  <a:bodyPr/>
                  <a:lstStyle/>
                  <a:p>
                    <a:fld id="{31C6A341-9EE8-42B7-BBA6-3A4F7D709F5D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E57-47E1-B780-F10DE10F8A73}"/>
                </c:ext>
              </c:extLst>
            </c:dLbl>
            <c:dLbl>
              <c:idx val="2"/>
              <c:layout>
                <c:manualLayout>
                  <c:x val="3.7735849056603774E-3"/>
                  <c:y val="-3.0629873194736776E-3"/>
                </c:manualLayout>
              </c:layout>
              <c:tx>
                <c:rich>
                  <a:bodyPr/>
                  <a:lstStyle/>
                  <a:p>
                    <a:fld id="{5C8949F4-2BFA-49E6-929E-1770F4C15806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E57-47E1-B780-F10DE10F8A73}"/>
                </c:ext>
              </c:extLst>
            </c:dLbl>
            <c:dLbl>
              <c:idx val="3"/>
              <c:layout>
                <c:manualLayout>
                  <c:x val="6.2953673942234738E-3"/>
                  <c:y val="1.5315944522841314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B72B257B-3453-4EE6-B17C-C5D5BD1E1E9D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119496855345913E-2"/>
                      <c:h val="6.677312356452617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E57-47E1-B780-F10DE10F8A73}"/>
                </c:ext>
              </c:extLst>
            </c:dLbl>
            <c:dLbl>
              <c:idx val="4"/>
              <c:layout>
                <c:manualLayout>
                  <c:x val="6.2893081761006293E-3"/>
                  <c:y val="-1.8377923916842072E-2"/>
                </c:manualLayout>
              </c:layout>
              <c:tx>
                <c:rich>
                  <a:bodyPr/>
                  <a:lstStyle/>
                  <a:p>
                    <a:fld id="{C4AFD510-2E9C-4A4D-8FBE-D74663714950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безвозмездные!$B$13:$F$13</c:f>
              <c:numCache>
                <c:formatCode>#,##0.0</c:formatCode>
                <c:ptCount val="5"/>
                <c:pt idx="0">
                  <c:v>85.793746070413036</c:v>
                </c:pt>
                <c:pt idx="1">
                  <c:v>77.572964499565174</c:v>
                </c:pt>
                <c:pt idx="2">
                  <c:v>74.606971053002383</c:v>
                </c:pt>
                <c:pt idx="3">
                  <c:v>95.588239663138822</c:v>
                </c:pt>
                <c:pt idx="4">
                  <c:v>95.296360635283605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8B-4283-8D12-A2870D2C1655}"/>
            </c:ext>
          </c:extLst>
        </c:ser>
        <c:ser>
          <c:idx val="2"/>
          <c:order val="2"/>
          <c:tx>
            <c:strRef>
              <c:f>безвозмездные!$A$14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3399"/>
            </a:solidFill>
          </c:spPr>
          <c:invertIfNegative val="0"/>
          <c:dLbls>
            <c:dLbl>
              <c:idx val="0"/>
              <c:layout>
                <c:manualLayout>
                  <c:x val="6.9182885158223179E-3"/>
                  <c:y val="-9.1888413683690797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r>
                      <a:rPr lang="en-US" dirty="0" smtClean="0"/>
                      <a:t>5,3%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314465408805034E-2"/>
                      <c:h val="7.9025072842420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E57-47E1-B780-F10DE10F8A73}"/>
                </c:ext>
              </c:extLst>
            </c:dLbl>
            <c:dLbl>
              <c:idx val="1"/>
              <c:layout>
                <c:manualLayout>
                  <c:x val="9.4157573822640957E-3"/>
                  <c:y val="-3.153646346909017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F12EEBB2-9ADE-43DD-A178-19BCC05BFAB7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798742138364783E-2"/>
                      <c:h val="7.596208552294719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E57-47E1-B780-F10DE10F8A73}"/>
                </c:ext>
              </c:extLst>
            </c:dLbl>
            <c:dLbl>
              <c:idx val="2"/>
              <c:layout>
                <c:manualLayout>
                  <c:x val="6.2650631666494663E-3"/>
                  <c:y val="-2.7023043273450727E-2"/>
                </c:manualLayout>
              </c:layout>
              <c:tx>
                <c:rich>
                  <a:bodyPr/>
                  <a:lstStyle/>
                  <a:p>
                    <a:fld id="{6BC6CB9F-9901-4993-88EB-B15A894BB5F1}" type="VALUE">
                      <a:rPr lang="en-US" sz="1050" smtClean="0"/>
                      <a:pPr/>
                      <a:t>[ЗНАЧЕНИЕ]</a:t>
                    </a:fld>
                    <a:r>
                      <a:rPr lang="en-US" sz="1050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DE57-47E1-B780-F10DE10F8A73}"/>
                </c:ext>
              </c:extLst>
            </c:dLbl>
            <c:dLbl>
              <c:idx val="3"/>
              <c:layout>
                <c:manualLayout>
                  <c:x val="6.2893081761005365E-3"/>
                  <c:y val="-3.6755847833684241E-2"/>
                </c:manualLayout>
              </c:layout>
              <c:tx>
                <c:rich>
                  <a:bodyPr/>
                  <a:lstStyle/>
                  <a:p>
                    <a:fld id="{1F09634A-9CCD-4327-ADF3-4B2EC7D36487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DE57-47E1-B780-F10DE10F8A73}"/>
                </c:ext>
              </c:extLst>
            </c:dLbl>
            <c:dLbl>
              <c:idx val="4"/>
              <c:layout>
                <c:manualLayout>
                  <c:x val="7.5592875590546789E-3"/>
                  <c:y val="-1.22518615176005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A063C4B6-5F28-41C0-9E23-83429E855527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798742138364783E-2"/>
                      <c:h val="5.758416160610514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безвозмездные!$B$14:$F$14</c:f>
              <c:numCache>
                <c:formatCode>#,##0.0</c:formatCode>
                <c:ptCount val="5"/>
                <c:pt idx="0">
                  <c:v>5.3357799304172113</c:v>
                </c:pt>
                <c:pt idx="1">
                  <c:v>6.4753304566662786</c:v>
                </c:pt>
                <c:pt idx="2">
                  <c:v>0.48616041274992361</c:v>
                </c:pt>
                <c:pt idx="3">
                  <c:v>0.64968393417312542</c:v>
                </c:pt>
                <c:pt idx="4">
                  <c:v>0.64735445818166581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8B-4283-8D12-A2870D2C1655}"/>
            </c:ext>
          </c:extLst>
        </c:ser>
        <c:ser>
          <c:idx val="3"/>
          <c:order val="3"/>
          <c:tx>
            <c:strRef>
              <c:f>безвозмездные!$A$15</c:f>
              <c:strCache>
                <c:ptCount val="1"/>
                <c:pt idx="0">
                  <c:v>Прочие безвозмездные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081106851711213E-2"/>
                  <c:y val="1.6665014709233233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854B0BAE-6C83-406C-8E5A-2BBCFF6F2F09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088050314465411E-2"/>
                      <c:h val="9.127702212031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E57-47E1-B780-F10DE10F8A73}"/>
                </c:ext>
              </c:extLst>
            </c:dLbl>
            <c:dLbl>
              <c:idx val="1"/>
              <c:layout>
                <c:manualLayout>
                  <c:x val="1.6394636878224674E-2"/>
                  <c:y val="-2.5190647809146803E-3"/>
                </c:manualLayout>
              </c:layout>
              <c:tx>
                <c:rich>
                  <a:bodyPr/>
                  <a:lstStyle/>
                  <a:p>
                    <a:fld id="{519FE40C-5838-4FD3-9197-E4B56BF4240D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E57-47E1-B780-F10DE10F8A73}"/>
                </c:ext>
              </c:extLst>
            </c:dLbl>
            <c:dLbl>
              <c:idx val="2"/>
              <c:layout>
                <c:manualLayout>
                  <c:x val="7.5471698113206628E-3"/>
                  <c:y val="0"/>
                </c:manualLayout>
              </c:layout>
              <c:tx>
                <c:rich>
                  <a:bodyPr/>
                  <a:lstStyle/>
                  <a:p>
                    <a:fld id="{360A098A-C8F3-443E-BB45-99650FBE04E2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DE57-47E1-B780-F10DE10F8A73}"/>
                </c:ext>
              </c:extLst>
            </c:dLbl>
            <c:dLbl>
              <c:idx val="3"/>
              <c:layout>
                <c:manualLayout>
                  <c:x val="7.5532665220488949E-3"/>
                  <c:y val="-3.244308155117781E-3"/>
                </c:manualLayout>
              </c:layout>
              <c:tx>
                <c:rich>
                  <a:bodyPr/>
                  <a:lstStyle/>
                  <a:p>
                    <a:fld id="{6E28CF5B-A964-486A-A6EA-1D95416A4824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DE57-47E1-B780-F10DE10F8A73}"/>
                </c:ext>
              </c:extLst>
            </c:dLbl>
            <c:dLbl>
              <c:idx val="4"/>
              <c:layout>
                <c:manualLayout>
                  <c:x val="6.2893081761006293E-3"/>
                  <c:y val="-9.18896195842103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безвозмездные!$B$15:$F$15</c:f>
              <c:numCache>
                <c:formatCode>#,##0.0</c:formatCode>
                <c:ptCount val="5"/>
                <c:pt idx="0">
                  <c:v>0.22202971616721193</c:v>
                </c:pt>
                <c:pt idx="1">
                  <c:v>9.768292592859293</c:v>
                </c:pt>
                <c:pt idx="2">
                  <c:v>18.401353921623599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30-4575-9D8E-FE7EBB577AB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29246208"/>
        <c:axId val="83803456"/>
        <c:axId val="0"/>
      </c:bar3DChart>
      <c:catAx>
        <c:axId val="129246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803456"/>
        <c:crosses val="autoZero"/>
        <c:auto val="1"/>
        <c:lblAlgn val="ctr"/>
        <c:lblOffset val="100"/>
        <c:noMultiLvlLbl val="0"/>
      </c:catAx>
      <c:valAx>
        <c:axId val="838034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292462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9310117367404547"/>
          <c:y val="0.88209380024836725"/>
          <c:w val="0.61379765265190911"/>
          <c:h val="9.0339313876369648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312922049792317E-2"/>
          <c:y val="7.3502014391839962E-3"/>
          <c:w val="0.94156410060392937"/>
          <c:h val="0.639046097499624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оплаты труда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2022 год (факт)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2145899.2000000002</c:v>
                </c:pt>
                <c:pt idx="1">
                  <c:v>2416633</c:v>
                </c:pt>
                <c:pt idx="2">
                  <c:v>2459862.2999999998</c:v>
                </c:pt>
                <c:pt idx="3">
                  <c:v>2412225.7000000002</c:v>
                </c:pt>
                <c:pt idx="4">
                  <c:v>2432786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78-4151-A948-C14A3E9545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Закупка товаров, работ и услуг для муниципальных нужд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8468-4409-B640-EB50E0277402}"/>
              </c:ext>
            </c:extLst>
          </c:dPt>
          <c:cat>
            <c:strRef>
              <c:f>Лист1!$A$2:$A$6</c:f>
              <c:strCache>
                <c:ptCount val="5"/>
                <c:pt idx="0">
                  <c:v>2022 год (факт)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595790.80000000005</c:v>
                </c:pt>
                <c:pt idx="1">
                  <c:v>1068593.2</c:v>
                </c:pt>
                <c:pt idx="2">
                  <c:v>809073.4</c:v>
                </c:pt>
                <c:pt idx="3">
                  <c:v>804448.4</c:v>
                </c:pt>
                <c:pt idx="4">
                  <c:v>819934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78-4151-A948-C14A3E95453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Социальное обеспечение</c:v>
                </c:pt>
              </c:strCache>
            </c:strRef>
          </c:tx>
          <c:spPr>
            <a:solidFill>
              <a:srgbClr val="7030A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2022 год (факт)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60253.3</c:v>
                </c:pt>
                <c:pt idx="1">
                  <c:v>46335.1</c:v>
                </c:pt>
                <c:pt idx="2">
                  <c:v>51520.7</c:v>
                </c:pt>
                <c:pt idx="3">
                  <c:v>42310.9</c:v>
                </c:pt>
                <c:pt idx="4">
                  <c:v>44824.7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78-4151-A948-C14A3E95453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Капитальные ремонты</c:v>
                </c:pt>
              </c:strCache>
            </c:strRef>
          </c:tx>
          <c:spPr>
            <a:solidFill>
              <a:srgbClr val="00B05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2022 год (факт)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Лист1!$E$2:$E$6</c:f>
              <c:numCache>
                <c:formatCode>#,##0.0</c:formatCode>
                <c:ptCount val="5"/>
                <c:pt idx="0">
                  <c:v>250357.5</c:v>
                </c:pt>
                <c:pt idx="1">
                  <c:v>377026.5</c:v>
                </c:pt>
                <c:pt idx="2">
                  <c:v>172736.8</c:v>
                </c:pt>
                <c:pt idx="3">
                  <c:v>93830.3</c:v>
                </c:pt>
                <c:pt idx="4">
                  <c:v>101565.1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F78-4151-A948-C14A3E95453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Бюджетные инвестиции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2022 год (факт)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Лист1!$F$2:$F$6</c:f>
              <c:numCache>
                <c:formatCode>#,##0.0</c:formatCode>
                <c:ptCount val="5"/>
                <c:pt idx="0">
                  <c:v>600</c:v>
                </c:pt>
                <c:pt idx="1">
                  <c:v>117988.3</c:v>
                </c:pt>
                <c:pt idx="2">
                  <c:v>868458.8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78-4151-A948-C14A3E95453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2022 год (факт)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Лист1!$G$2:$G$6</c:f>
              <c:numCache>
                <c:formatCode>#,##0.0</c:formatCode>
                <c:ptCount val="5"/>
                <c:pt idx="0">
                  <c:v>326899.7</c:v>
                </c:pt>
                <c:pt idx="1">
                  <c:v>417549.7</c:v>
                </c:pt>
                <c:pt idx="2">
                  <c:v>213572.9</c:v>
                </c:pt>
                <c:pt idx="3">
                  <c:v>222816.6</c:v>
                </c:pt>
                <c:pt idx="4">
                  <c:v>235516.2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78-4151-A948-C14A3E95453C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Прочие расходы</c:v>
                </c:pt>
              </c:strCache>
            </c:strRef>
          </c:tx>
          <c:spPr>
            <a:solidFill>
              <a:schemeClr val="accent6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2022 год (факт)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Лист1!$H$2:$H$6</c:f>
              <c:numCache>
                <c:formatCode>#,##0.0</c:formatCode>
                <c:ptCount val="5"/>
                <c:pt idx="0">
                  <c:v>52622.899999999616</c:v>
                </c:pt>
                <c:pt idx="1">
                  <c:v>77278.299999999697</c:v>
                </c:pt>
                <c:pt idx="2">
                  <c:v>155378.40000000005</c:v>
                </c:pt>
                <c:pt idx="3">
                  <c:v>166582.00000000012</c:v>
                </c:pt>
                <c:pt idx="4">
                  <c:v>161430.79999999981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78-4151-A948-C14A3E95453C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Условно-утверждаемые расходы</c:v>
                </c:pt>
              </c:strCache>
            </c:strRef>
          </c:tx>
          <c:spPr>
            <a:solidFill>
              <a:schemeClr val="accent2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2022 год (факт)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Лист1!$I$2:$I$6</c:f>
              <c:numCache>
                <c:formatCode>#,##0.0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470000</c:v>
                </c:pt>
                <c:pt idx="4">
                  <c:v>590000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68-4409-B640-EB50E0277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191424800"/>
        <c:axId val="191434784"/>
      </c:barChart>
      <c:catAx>
        <c:axId val="19142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1434784"/>
        <c:crosses val="autoZero"/>
        <c:auto val="1"/>
        <c:lblAlgn val="ctr"/>
        <c:lblOffset val="100"/>
        <c:noMultiLvlLbl val="0"/>
      </c:catAx>
      <c:valAx>
        <c:axId val="1914347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191424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4064724919093846E-2"/>
          <c:y val="0.73713808315063523"/>
          <c:w val="0.74491333218054745"/>
          <c:h val="0.1794994896471274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92156517304938E-2"/>
          <c:y val="7.820325129724047E-2"/>
          <c:w val="0.55522527758547113"/>
          <c:h val="0.825646924494387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5"/>
          <c:dPt>
            <c:idx val="0"/>
            <c:bubble3D val="0"/>
            <c:spPr>
              <a:solidFill>
                <a:srgbClr val="E937BA"/>
              </a:solidFill>
            </c:spPr>
            <c:extLst>
              <c:ext xmlns:c16="http://schemas.microsoft.com/office/drawing/2014/chart" uri="{C3380CC4-5D6E-409C-BE32-E72D297353CC}">
                <c16:uniqueId val="{00000001-6521-4AAD-8480-9D5B366D9086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6521-4AAD-8480-9D5B366D9086}"/>
              </c:ext>
            </c:extLst>
          </c:dPt>
          <c:dPt>
            <c:idx val="2"/>
            <c:bubble3D val="0"/>
            <c:spPr>
              <a:solidFill>
                <a:srgbClr val="FA9F26"/>
              </a:solidFill>
            </c:spPr>
            <c:extLst>
              <c:ext xmlns:c16="http://schemas.microsoft.com/office/drawing/2014/chart" uri="{C3380CC4-5D6E-409C-BE32-E72D297353CC}">
                <c16:uniqueId val="{00000005-6521-4AAD-8480-9D5B366D9086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7-6521-4AAD-8480-9D5B366D9086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9-6521-4AAD-8480-9D5B366D9086}"/>
              </c:ext>
            </c:extLst>
          </c:dPt>
          <c:dPt>
            <c:idx val="5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0B-6521-4AAD-8480-9D5B366D9086}"/>
              </c:ext>
            </c:extLst>
          </c:dPt>
          <c:dLbls>
            <c:dLbl>
              <c:idx val="0"/>
              <c:layout>
                <c:manualLayout>
                  <c:x val="-0.11122120786641193"/>
                  <c:y val="-8.1069492097855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459776444320899E-2"/>
                      <c:h val="4.44177679550516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521-4AAD-8480-9D5B366D9086}"/>
                </c:ext>
              </c:extLst>
            </c:dLbl>
            <c:dLbl>
              <c:idx val="1"/>
              <c:layout>
                <c:manualLayout>
                  <c:x val="8.5340047735316879E-2"/>
                  <c:y val="4.5164599749030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21-4AAD-8480-9D5B366D9086}"/>
                </c:ext>
              </c:extLst>
            </c:dLbl>
            <c:dLbl>
              <c:idx val="2"/>
              <c:layout>
                <c:manualLayout>
                  <c:x val="4.1032497552148531E-3"/>
                  <c:y val="4.8773344675944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21-4AAD-8480-9D5B366D9086}"/>
                </c:ext>
              </c:extLst>
            </c:dLbl>
            <c:dLbl>
              <c:idx val="3"/>
              <c:layout>
                <c:manualLayout>
                  <c:x val="5.9662506352019633E-3"/>
                  <c:y val="6.98831777021603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21-4AAD-8480-9D5B366D9086}"/>
                </c:ext>
              </c:extLst>
            </c:dLbl>
            <c:dLbl>
              <c:idx val="4"/>
              <c:layout>
                <c:manualLayout>
                  <c:x val="-3.6514153273569756E-3"/>
                  <c:y val="-5.6375378715081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521-4AAD-8480-9D5B366D9086}"/>
                </c:ext>
              </c:extLst>
            </c:dLbl>
            <c:dLbl>
              <c:idx val="5"/>
              <c:layout>
                <c:manualLayout>
                  <c:x val="4.1072004015715827E-2"/>
                  <c:y val="-3.4386234272019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521-4AAD-8480-9D5B366D908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Усть-Кутское городское поселение</c:v>
                </c:pt>
                <c:pt idx="1">
                  <c:v>Янтальское городское поселение</c:v>
                </c:pt>
                <c:pt idx="2">
                  <c:v>Звезднинское городское поселение</c:v>
                </c:pt>
                <c:pt idx="3">
                  <c:v>Нийское сельское поселение</c:v>
                </c:pt>
                <c:pt idx="4">
                  <c:v>Верхнемарковское сельское поселение</c:v>
                </c:pt>
                <c:pt idx="5">
                  <c:v>Подымахинское сельское поселение</c:v>
                </c:pt>
                <c:pt idx="6">
                  <c:v>Ручейское сельское поселение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64712.9</c:v>
                </c:pt>
                <c:pt idx="1">
                  <c:v>26824</c:v>
                </c:pt>
                <c:pt idx="2">
                  <c:v>23022.1</c:v>
                </c:pt>
                <c:pt idx="3">
                  <c:v>18088.8</c:v>
                </c:pt>
                <c:pt idx="4">
                  <c:v>815.5</c:v>
                </c:pt>
                <c:pt idx="5">
                  <c:v>17881.8</c:v>
                </c:pt>
                <c:pt idx="6">
                  <c:v>14275.1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521-4AAD-8480-9D5B366D9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672593334634155"/>
          <c:y val="0.10236400171834903"/>
          <c:w val="0.33438149729395145"/>
          <c:h val="0.761442529986321"/>
        </c:manualLayout>
      </c:layout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6">
            <a:lumMod val="20000"/>
            <a:lumOff val="80000"/>
          </a:schemeClr>
        </a:solidFill>
      </c:spPr>
    </c:sideWall>
    <c:backWall>
      <c:thickness val="0"/>
      <c:spPr>
        <a:solidFill>
          <a:schemeClr val="accent6">
            <a:lumMod val="20000"/>
            <a:lumOff val="80000"/>
          </a:schemeClr>
        </a:solidFill>
      </c:spPr>
    </c:backWall>
    <c:plotArea>
      <c:layout>
        <c:manualLayout>
          <c:layoutTarget val="inner"/>
          <c:xMode val="edge"/>
          <c:yMode val="edge"/>
          <c:x val="0"/>
          <c:y val="0"/>
          <c:w val="0.99736001749781278"/>
          <c:h val="0.879041406003850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Расходные обязательства</c:v>
                </c:pt>
              </c:strCache>
            </c:strRef>
          </c:tx>
          <c:spPr>
            <a:solidFill>
              <a:srgbClr val="FFCCFF"/>
            </a:solidFill>
          </c:spPr>
          <c:invertIfNegative val="0"/>
          <c:dLbls>
            <c:dLbl>
              <c:idx val="0"/>
              <c:layout>
                <c:manualLayout>
                  <c:x val="9.587482906905604E-3"/>
                  <c:y val="9.0572638279983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74929378531073"/>
                      <c:h val="6.27811392709146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5F3-450B-8AE8-F4788629D644}"/>
                </c:ext>
              </c:extLst>
            </c:dLbl>
            <c:dLbl>
              <c:idx val="1"/>
              <c:layout>
                <c:manualLayout>
                  <c:x val="7.5128648026197157E-3"/>
                  <c:y val="-2.0064860969311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F3-450B-8AE8-F4788629D644}"/>
                </c:ext>
              </c:extLst>
            </c:dLbl>
            <c:dLbl>
              <c:idx val="2"/>
              <c:layout>
                <c:manualLayout>
                  <c:x val="8.7719061499154337E-3"/>
                  <c:y val="2.708170680439613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F3-450B-8AE8-F4788629D644}"/>
                </c:ext>
              </c:extLst>
            </c:dLbl>
            <c:dLbl>
              <c:idx val="3"/>
              <c:layout>
                <c:manualLayout>
                  <c:x val="1.1628252186116808E-2"/>
                  <c:y val="0.114407543090505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F3-450B-8AE8-F4788629D644}"/>
                </c:ext>
              </c:extLst>
            </c:dLbl>
            <c:dLbl>
              <c:idx val="4"/>
              <c:layout>
                <c:manualLayout>
                  <c:x val="7.851015689661376E-3"/>
                  <c:y val="2.8601885772626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F3-450B-8AE8-F4788629D644}"/>
                </c:ext>
              </c:extLst>
            </c:dLbl>
            <c:dLbl>
              <c:idx val="5"/>
              <c:layout>
                <c:manualLayout>
                  <c:x val="1.2853557162906081E-2"/>
                  <c:y val="2.8601885772626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13-4DAB-9C9D-0FE3477F4A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Средства областного бюджета</c:v>
                </c:pt>
                <c:pt idx="1">
                  <c:v>МБТ из бюджетов поселений на исполнение части передаваемых полномочий</c:v>
                </c:pt>
                <c:pt idx="2">
                  <c:v>расходы, осуществляемые за счет доходов от оказания платных услуг</c:v>
                </c:pt>
                <c:pt idx="3">
                  <c:v>расходы на реализацию муниципальных программ</c:v>
                </c:pt>
                <c:pt idx="4">
                  <c:v>МБТ поселениям</c:v>
                </c:pt>
                <c:pt idx="5">
                  <c:v>расходы за счет платы за негативное воздействие на окружающую среду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1824261.9</c:v>
                </c:pt>
                <c:pt idx="1">
                  <c:v>10934</c:v>
                </c:pt>
                <c:pt idx="2">
                  <c:v>70308.7</c:v>
                </c:pt>
                <c:pt idx="3" formatCode="#,##0.00">
                  <c:v>1700045.3</c:v>
                </c:pt>
                <c:pt idx="4" formatCode="#,##0.00">
                  <c:v>213620.2</c:v>
                </c:pt>
                <c:pt idx="5">
                  <c:v>208670.1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F3-450B-8AE8-F4788629D6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Всего расходы 2019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1425384144805472E-2"/>
                  <c:y val="9.77231097231397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F3-450B-8AE8-F4788629D644}"/>
                </c:ext>
              </c:extLst>
            </c:dLbl>
            <c:dLbl>
              <c:idx val="1"/>
              <c:layout>
                <c:manualLayout>
                  <c:x val="7.1408650905034369E-3"/>
                  <c:y val="0.100106600204191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F3-450B-8AE8-F4788629D644}"/>
                </c:ext>
              </c:extLst>
            </c:dLbl>
            <c:dLbl>
              <c:idx val="2"/>
              <c:layout>
                <c:manualLayout>
                  <c:x val="8.5690381086041233E-3"/>
                  <c:y val="8.3422166836826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5F3-450B-8AE8-F4788629D644}"/>
                </c:ext>
              </c:extLst>
            </c:dLbl>
            <c:dLbl>
              <c:idx val="3"/>
              <c:layout>
                <c:manualLayout>
                  <c:x val="7.1408650905034369E-3"/>
                  <c:y val="9.2956128761035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F3-450B-8AE8-F4788629D644}"/>
                </c:ext>
              </c:extLst>
            </c:dLbl>
            <c:dLbl>
              <c:idx val="4"/>
              <c:layout>
                <c:manualLayout>
                  <c:x val="7.140865090503332E-3"/>
                  <c:y val="0.100106600204191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5F3-450B-8AE8-F4788629D644}"/>
                </c:ext>
              </c:extLst>
            </c:dLbl>
            <c:dLbl>
              <c:idx val="5"/>
              <c:layout>
                <c:manualLayout>
                  <c:x val="1.4281730181006768E-2"/>
                  <c:y val="0.1072570716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13-4DAB-9C9D-0FE3477F4A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Средства областного бюджета</c:v>
                </c:pt>
                <c:pt idx="1">
                  <c:v>МБТ из бюджетов поселений на исполнение части передаваемых полномочий</c:v>
                </c:pt>
                <c:pt idx="2">
                  <c:v>расходы, осуществляемые за счет доходов от оказания платных услуг</c:v>
                </c:pt>
                <c:pt idx="3">
                  <c:v>расходы на реализацию муниципальных программ</c:v>
                </c:pt>
                <c:pt idx="4">
                  <c:v>МБТ поселениям</c:v>
                </c:pt>
                <c:pt idx="5">
                  <c:v>расходы за счет платы за негативное воздействие на окружающую среду</c:v>
                </c:pt>
              </c:strCache>
            </c:strRef>
          </c:cat>
          <c:val>
            <c:numRef>
              <c:f>Лист1!$C$2:$C$7</c:f>
              <c:numCache>
                <c:formatCode>#,##0.00</c:formatCode>
                <c:ptCount val="6"/>
                <c:pt idx="0">
                  <c:v>4817798</c:v>
                </c:pt>
                <c:pt idx="1">
                  <c:v>4817798</c:v>
                </c:pt>
                <c:pt idx="2">
                  <c:v>4817798</c:v>
                </c:pt>
                <c:pt idx="3">
                  <c:v>4817798</c:v>
                </c:pt>
                <c:pt idx="4">
                  <c:v>4817798</c:v>
                </c:pt>
                <c:pt idx="5">
                  <c:v>4817798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5F3-450B-8AE8-F4788629D6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gapDepth val="70"/>
        <c:shape val="cylinder"/>
        <c:axId val="49663360"/>
        <c:axId val="49669248"/>
        <c:axId val="0"/>
      </c:bar3DChart>
      <c:catAx>
        <c:axId val="49663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49669248"/>
        <c:crosses val="autoZero"/>
        <c:auto val="1"/>
        <c:lblAlgn val="ctr"/>
        <c:lblOffset val="100"/>
        <c:noMultiLvlLbl val="0"/>
      </c:catAx>
      <c:valAx>
        <c:axId val="4966924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49663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515618947237578E-3"/>
          <c:y val="7.5065258624828102E-2"/>
          <c:w val="0.58783805690418311"/>
          <c:h val="0.817918467691244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24"/>
          <c:dPt>
            <c:idx val="0"/>
            <c:bubble3D val="0"/>
            <c:spPr>
              <a:solidFill>
                <a:srgbClr val="FFFF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2FB0-49A5-B9A4-A1B0A6921B4E}"/>
              </c:ext>
            </c:extLst>
          </c:dPt>
          <c:dPt>
            <c:idx val="1"/>
            <c:bubble3D val="0"/>
            <c:spPr>
              <a:solidFill>
                <a:srgbClr val="CC33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2FB0-49A5-B9A4-A1B0A6921B4E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2FB0-49A5-B9A4-A1B0A6921B4E}"/>
              </c:ext>
            </c:extLst>
          </c:dPt>
          <c:dPt>
            <c:idx val="3"/>
            <c:bubble3D val="0"/>
            <c:spPr>
              <a:solidFill>
                <a:srgbClr val="33CC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2FB0-49A5-B9A4-A1B0A6921B4E}"/>
              </c:ext>
            </c:extLst>
          </c:dPt>
          <c:dPt>
            <c:idx val="4"/>
            <c:bubble3D val="0"/>
            <c:spPr>
              <a:solidFill>
                <a:srgbClr val="9900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2FB0-49A5-B9A4-A1B0A6921B4E}"/>
              </c:ext>
            </c:extLst>
          </c:dPt>
          <c:dPt>
            <c:idx val="5"/>
            <c:bubble3D val="0"/>
            <c:spPr>
              <a:solidFill>
                <a:srgbClr val="CC99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2FB0-49A5-B9A4-A1B0A6921B4E}"/>
              </c:ext>
            </c:extLst>
          </c:dPt>
          <c:dPt>
            <c:idx val="9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FFA1-4A5A-8E4F-96DF02F702CF}"/>
              </c:ext>
            </c:extLst>
          </c:dPt>
          <c:dPt>
            <c:idx val="12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2-FFA1-4A5A-8E4F-96DF02F702CF}"/>
              </c:ext>
            </c:extLst>
          </c:dPt>
          <c:dLbls>
            <c:dLbl>
              <c:idx val="0"/>
              <c:layout>
                <c:manualLayout>
                  <c:x val="-1.6434457995804185E-2"/>
                  <c:y val="1.830362039601632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B0-49A5-B9A4-A1B0A6921B4E}"/>
                </c:ext>
              </c:extLst>
            </c:dLbl>
            <c:dLbl>
              <c:idx val="3"/>
              <c:layout>
                <c:manualLayout>
                  <c:x val="5.8537209882450272E-2"/>
                  <c:y val="-0.1861554982526820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FB0-49A5-B9A4-A1B0A6921B4E}"/>
                </c:ext>
              </c:extLst>
            </c:dLbl>
            <c:dLbl>
              <c:idx val="5"/>
              <c:layout>
                <c:manualLayout>
                  <c:x val="1.4489275622420833E-2"/>
                  <c:y val="-6.838334055826235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FB0-49A5-B9A4-A1B0A6921B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Общегосударственные вопросы, 363 633.3 тыс. руб.</c:v>
                </c:pt>
                <c:pt idx="1">
                  <c:v>Национальная безопасность и правоохранительная деятельность, 18 198.1 тыс.руб.</c:v>
                </c:pt>
                <c:pt idx="2">
                  <c:v>Национальная экономика, 38 127.8 тыс. руб.</c:v>
                </c:pt>
                <c:pt idx="3">
                  <c:v>Жилищно-коммунальное хозяйство, 1 771.0 тыс. руб.</c:v>
                </c:pt>
                <c:pt idx="4">
                  <c:v>Охрана окружающей среды, 217 926.9 тыс.руб.</c:v>
                </c:pt>
                <c:pt idx="5">
                  <c:v>Образование, 3 530 957.7 тыс. руб.</c:v>
                </c:pt>
                <c:pt idx="6">
                  <c:v>Культура, кинематография, 190 534.1 тыс.руб.</c:v>
                </c:pt>
                <c:pt idx="7">
                  <c:v>Здравоохранение, 510.0 тыс. руб.</c:v>
                </c:pt>
                <c:pt idx="8">
                  <c:v>Социальная политика, 54 871.5 тыс. руб.</c:v>
                </c:pt>
                <c:pt idx="9">
                  <c:v>Физическая культура и спорт, 221 607.3 тыс. руб.</c:v>
                </c:pt>
                <c:pt idx="10">
                  <c:v>Средства массовой информации, 13 040.1 тыс.руб.</c:v>
                </c:pt>
                <c:pt idx="11">
                  <c:v>Обслуживание государственного (муниципального) долга, 1 000.0 тыс. руб.</c:v>
                </c:pt>
                <c:pt idx="12">
                  <c:v>Межбюджетные трансферты бюджетам поселений, входящим в состав Иркутского района, 165 620.2 тыс. руб.</c:v>
                </c:pt>
              </c:strCache>
            </c:strRef>
          </c:cat>
          <c:val>
            <c:numRef>
              <c:f>Лист1!$B$2:$B$14</c:f>
              <c:numCache>
                <c:formatCode>#,##0.0</c:formatCode>
                <c:ptCount val="13"/>
                <c:pt idx="0">
                  <c:v>363633.3</c:v>
                </c:pt>
                <c:pt idx="1">
                  <c:v>18198.099999999999</c:v>
                </c:pt>
                <c:pt idx="2">
                  <c:v>38127.800000000003</c:v>
                </c:pt>
                <c:pt idx="3">
                  <c:v>1771</c:v>
                </c:pt>
                <c:pt idx="4">
                  <c:v>217926.9</c:v>
                </c:pt>
                <c:pt idx="5">
                  <c:v>3530957.7</c:v>
                </c:pt>
                <c:pt idx="6">
                  <c:v>190534.1</c:v>
                </c:pt>
                <c:pt idx="7">
                  <c:v>510</c:v>
                </c:pt>
                <c:pt idx="8">
                  <c:v>54871.5</c:v>
                </c:pt>
                <c:pt idx="9">
                  <c:v>221607.3</c:v>
                </c:pt>
                <c:pt idx="10">
                  <c:v>13040.1</c:v>
                </c:pt>
                <c:pt idx="11">
                  <c:v>1000</c:v>
                </c:pt>
                <c:pt idx="12">
                  <c:v>165620.20000000001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FB0-49A5-B9A4-A1B0A6921B4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268607817465446"/>
          <c:y val="6.0416725888423756E-2"/>
          <c:w val="0.37943052200442157"/>
          <c:h val="0.81877045675811277"/>
        </c:manualLayout>
      </c:layout>
      <c:overlay val="0"/>
      <c:txPr>
        <a:bodyPr/>
        <a:lstStyle/>
        <a:p>
          <a:pPr>
            <a:defRPr sz="12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149441175484747E-2"/>
          <c:y val="8.6411058662692747E-2"/>
          <c:w val="0.93633329232283469"/>
          <c:h val="0.5228145943540187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целевые </c:v>
                </c:pt>
              </c:strCache>
            </c:strRef>
          </c:tx>
          <c:spPr>
            <a:solidFill>
              <a:srgbClr val="EAF7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 (план)</c:v>
                </c:pt>
                <c:pt idx="1">
                  <c:v>2024 год</c:v>
                </c:pt>
                <c:pt idx="2">
                  <c:v>2025 год </c:v>
                </c:pt>
                <c:pt idx="3">
                  <c:v>2026 год 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2329174.1</c:v>
                </c:pt>
                <c:pt idx="1">
                  <c:v>2515948.4</c:v>
                </c:pt>
                <c:pt idx="2">
                  <c:v>1959307.9</c:v>
                </c:pt>
                <c:pt idx="3">
                  <c:v>1976774.7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3A-4D34-917F-2627D193B2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нецелевые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 (план)</c:v>
                </c:pt>
                <c:pt idx="1">
                  <c:v>2024 год</c:v>
                </c:pt>
                <c:pt idx="2">
                  <c:v>2025 год </c:v>
                </c:pt>
                <c:pt idx="3">
                  <c:v>2026 год 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1998488</c:v>
                </c:pt>
                <c:pt idx="1">
                  <c:v>2301849.6000000001</c:v>
                </c:pt>
                <c:pt idx="2">
                  <c:v>1782401.9</c:v>
                </c:pt>
                <c:pt idx="3">
                  <c:v>1825416.1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3A-4D34-917F-2627D193B24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65063504"/>
        <c:axId val="1865061424"/>
      </c:barChart>
      <c:catAx>
        <c:axId val="1865063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65061424"/>
        <c:crosses val="autoZero"/>
        <c:auto val="1"/>
        <c:lblAlgn val="ctr"/>
        <c:lblOffset val="100"/>
        <c:noMultiLvlLbl val="0"/>
      </c:catAx>
      <c:valAx>
        <c:axId val="18650614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865063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146263444105535"/>
          <c:y val="0.84118501683352587"/>
          <c:w val="0.49020800154719002"/>
          <c:h val="0.100420849800575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81239096609928"/>
          <c:y val="0.3085044186850458"/>
          <c:w val="0.63849293538906426"/>
          <c:h val="0.478440754856628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plosion val="4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975-47FD-8460-34760F34730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975-47FD-8460-34760F3473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22103</c:v>
                </c:pt>
                <c:pt idx="1">
                  <c:v>22097.8</c:v>
                </c:pt>
                <c:pt idx="2">
                  <c:v>22241.1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5-47FD-8460-34760F34730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341530.3</c:v>
                </c:pt>
                <c:pt idx="1">
                  <c:v>398112.9</c:v>
                </c:pt>
                <c:pt idx="2">
                  <c:v>391529.1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1A-4177-BD87-39A6079C4A7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322488335"/>
        <c:axId val="1322494575"/>
      </c:barChart>
      <c:catAx>
        <c:axId val="1322488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22494575"/>
        <c:crosses val="autoZero"/>
        <c:auto val="1"/>
        <c:lblAlgn val="ctr"/>
        <c:lblOffset val="100"/>
        <c:noMultiLvlLbl val="0"/>
      </c:catAx>
      <c:valAx>
        <c:axId val="1322494575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322488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3644008192638095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  <c:txPr>
        <a:bodyPr/>
        <a:lstStyle/>
        <a:p>
          <a:pPr>
            <a:defRPr sz="1600" b="1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2248229025365499E-2"/>
          <c:w val="1"/>
          <c:h val="0.720372192816802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6-C261-4363-B5A6-581F7B81254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5-C261-4363-B5A6-581F7B81254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4-C261-4363-B5A6-581F7B81254C}"/>
              </c:ext>
            </c:extLst>
          </c:dPt>
          <c:dLbls>
            <c:dLbl>
              <c:idx val="0"/>
              <c:layout>
                <c:manualLayout>
                  <c:x val="-8.5917060608228513E-3"/>
                  <c:y val="0.2395123472033220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61-4363-B5A6-581F7B81254C}"/>
                </c:ext>
              </c:extLst>
            </c:dLbl>
            <c:dLbl>
              <c:idx val="1"/>
              <c:layout>
                <c:manualLayout>
                  <c:x val="-2.1479265152057128E-3"/>
                  <c:y val="0.250739488478477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61-4363-B5A6-581F7B81254C}"/>
                </c:ext>
              </c:extLst>
            </c:dLbl>
            <c:dLbl>
              <c:idx val="2"/>
              <c:layout>
                <c:manualLayout>
                  <c:x val="0"/>
                  <c:y val="0.250739488478477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61-4363-B5A6-581F7B8125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5875" cap="flat" cmpd="sng" algn="ctr">
                      <a:solidFill>
                        <a:schemeClr val="accent2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1690626</c:v>
                </c:pt>
                <c:pt idx="1">
                  <c:v>1600870.3</c:v>
                </c:pt>
                <c:pt idx="2">
                  <c:v>1597819.7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61-4363-B5A6-581F7B8125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00B05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4.2958530304114456E-3"/>
                  <c:y val="0.280678531878892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ACD-4AC4-8E54-16588715F143}"/>
                </c:ext>
              </c:extLst>
            </c:dLbl>
            <c:dLbl>
              <c:idx val="1"/>
              <c:layout>
                <c:manualLayout>
                  <c:x val="-2.1479265152057128E-3"/>
                  <c:y val="0.2657090101786854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ACD-4AC4-8E54-16588715F143}"/>
                </c:ext>
              </c:extLst>
            </c:dLbl>
            <c:dLbl>
              <c:idx val="2"/>
              <c:layout>
                <c:manualLayout>
                  <c:x val="-1.5751279151387697E-16"/>
                  <c:y val="0.25448186890352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ACD-4AC4-8E54-16588715F1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1358464</c:v>
                </c:pt>
                <c:pt idx="1">
                  <c:v>740913</c:v>
                </c:pt>
                <c:pt idx="2">
                  <c:v>768059.4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ACD-4AC4-8E54-16588715F14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FFFF00"/>
            </a:solidFill>
            <a:ln w="19050"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7-D3E0-4156-ACEB-378AA2857915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9-D3E0-4156-ACEB-378AA2857915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B-D3E0-4156-ACEB-378AA28579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66511.7</c:v>
                </c:pt>
                <c:pt idx="1">
                  <c:v>69170.100000000006</c:v>
                </c:pt>
                <c:pt idx="2">
                  <c:v>71934.8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ACD-4AC4-8E54-16588715F14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Спонсорская помощь</c:v>
                </c:pt>
              </c:strCache>
            </c:strRef>
          </c:tx>
          <c:spPr>
            <a:solidFill>
              <a:srgbClr val="FF66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 formatCode="#,##0.0">
                  <c:v>415356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8C3-4A55-98CA-7B581D9E09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165722767"/>
        <c:axId val="1165724015"/>
      </c:barChart>
      <c:catAx>
        <c:axId val="11657227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65724015"/>
        <c:crosses val="autoZero"/>
        <c:auto val="1"/>
        <c:lblAlgn val="ctr"/>
        <c:lblOffset val="100"/>
        <c:noMultiLvlLbl val="0"/>
      </c:catAx>
      <c:valAx>
        <c:axId val="1165724015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165722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1"/>
      <c:spPr>
        <a:noFill/>
        <a:ln>
          <a:noFill/>
        </a:ln>
        <a:effectLst>
          <a:glow rad="127000">
            <a:schemeClr val="bg1"/>
          </a:glow>
          <a:outerShdw blurRad="50800" dist="50800" sx="1000" sy="1000" algn="ctr" rotWithShape="0">
            <a:srgbClr val="000000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 w="12700" cap="rnd" cmpd="sng" algn="ctr">
      <a:solidFill>
        <a:schemeClr val="dk1">
          <a:lumMod val="15000"/>
          <a:lumOff val="85000"/>
        </a:schemeClr>
      </a:solidFill>
      <a:round/>
    </a:ln>
    <a:effectLst>
      <a:outerShdw blurRad="50800" dist="50800" dir="5400000" algn="ctr" rotWithShape="0">
        <a:srgbClr val="000000">
          <a:alpha val="12000"/>
        </a:srgbClr>
      </a:outerShd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710535530252338E-3"/>
          <c:y val="0"/>
          <c:w val="0.97325737515490285"/>
          <c:h val="0.85234493353491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FF00"/>
            </a:solidFill>
            <a:ln w="63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83E-4118-8F4C-E067AB519074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cene3d>
                <a:camera prst="orthographicFront"/>
                <a:lightRig rig="threePt" dir="t"/>
              </a:scene3d>
              <a:sp3d contourW="6350">
                <a:bevelB w="0" h="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3E-4118-8F4C-E067AB519074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3E-4118-8F4C-E067AB519074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83E-4118-8F4C-E067AB51907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186416.1</c:v>
                </c:pt>
                <c:pt idx="1">
                  <c:v>230433.5</c:v>
                </c:pt>
                <c:pt idx="2">
                  <c:v>236112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E-4118-8F4C-E067AB51907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FF0000"/>
            </a:solidFill>
            <a:ln w="19050">
              <a:solidFill>
                <a:srgbClr val="C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321</c:v>
                </c:pt>
                <c:pt idx="1">
                  <c:v>321.39999999999998</c:v>
                </c:pt>
                <c:pt idx="2">
                  <c:v>7329.8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F6-4D9A-8628-27835BFF184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002060"/>
            </a:solidFill>
            <a:ln w="19050">
              <a:solidFill>
                <a:srgbClr val="00206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2.7218710219662747E-17"/>
                  <c:y val="-4.98076218597789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73428893347328"/>
                      <c:h val="5.938461129821073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1F6-4D9A-8628-27835BFF184D}"/>
                </c:ext>
              </c:extLst>
            </c:dLbl>
            <c:dLbl>
              <c:idx val="1"/>
              <c:layout>
                <c:manualLayout>
                  <c:x val="0"/>
                  <c:y val="-7.32298610273374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1F6-4D9A-8628-27835BFF184D}"/>
                </c:ext>
              </c:extLst>
            </c:dLbl>
            <c:dLbl>
              <c:idx val="2"/>
              <c:layout>
                <c:manualLayout>
                  <c:x val="-2.9693481439119129E-3"/>
                  <c:y val="-7.263775802133562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1F6-4D9A-8628-27835BFF18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3797</c:v>
                </c:pt>
                <c:pt idx="1">
                  <c:v>3818</c:v>
                </c:pt>
                <c:pt idx="2">
                  <c:v>3839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F6-4D9A-8628-27835BFF184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82876175"/>
        <c:axId val="1082877839"/>
      </c:barChart>
      <c:catAx>
        <c:axId val="10828761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82877839"/>
        <c:crosses val="autoZero"/>
        <c:auto val="1"/>
        <c:lblAlgn val="ctr"/>
        <c:lblOffset val="100"/>
        <c:noMultiLvlLbl val="0"/>
      </c:catAx>
      <c:valAx>
        <c:axId val="108287783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082876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16927285021087"/>
          <c:w val="1"/>
          <c:h val="7.65281182566827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 rot="0"/>
    <a:lstStyle/>
    <a:p>
      <a:pPr>
        <a:defRPr/>
      </a:pPr>
      <a:endParaRPr lang="ru-RU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90499094871775E-4"/>
          <c:y val="0.12868426141951303"/>
          <c:w val="0.99961095009051282"/>
          <c:h val="0.657122130194111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CC99FF"/>
            </a:solidFill>
            <a:ln w="63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99FF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accent4">
                    <a:lumMod val="50000"/>
                  </a:schemeClr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8F7-4D1B-B3FE-050A341ED798}"/>
              </c:ext>
            </c:extLst>
          </c:dPt>
          <c:dPt>
            <c:idx val="1"/>
            <c:invertIfNegative val="0"/>
            <c:bubble3D val="0"/>
            <c:explosion val="16"/>
            <c:spPr>
              <a:solidFill>
                <a:srgbClr val="CC99FF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F7-4D1B-B3FE-050A341ED798}"/>
              </c:ext>
            </c:extLst>
          </c:dPt>
          <c:dLbls>
            <c:dLbl>
              <c:idx val="0"/>
              <c:layout>
                <c:manualLayout>
                  <c:x val="1.7952212341594696E-3"/>
                  <c:y val="0.261922635890413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8F7-4D1B-B3FE-050A341ED798}"/>
                </c:ext>
              </c:extLst>
            </c:dLbl>
            <c:dLbl>
              <c:idx val="1"/>
              <c:layout>
                <c:manualLayout>
                  <c:x val="1.7952212341594696E-3"/>
                  <c:y val="0.2684707017876735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8F7-4D1B-B3FE-050A341ED798}"/>
                </c:ext>
              </c:extLst>
            </c:dLbl>
            <c:dLbl>
              <c:idx val="2"/>
              <c:layout>
                <c:manualLayout>
                  <c:x val="-3.5904424683189393E-3"/>
                  <c:y val="0.2717447347363037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4D-41B9-A2E2-BF8732064BE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28064.5</c:v>
                </c:pt>
                <c:pt idx="1">
                  <c:v>26121.8</c:v>
                </c:pt>
                <c:pt idx="2">
                  <c:v>27716.6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7-4D1B-B3FE-050A341ED7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FF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1.0771327404956817E-2"/>
                  <c:y val="0.2488265040958925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4D-41B9-A2E2-BF8732064BE7}"/>
                </c:ext>
              </c:extLst>
            </c:dLbl>
            <c:dLbl>
              <c:idx val="1"/>
              <c:layout>
                <c:manualLayout>
                  <c:x val="6.5824018181172203E-17"/>
                  <c:y val="0.2717447347363036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4D-41B9-A2E2-BF8732064BE7}"/>
                </c:ext>
              </c:extLst>
            </c:dLbl>
            <c:dLbl>
              <c:idx val="2"/>
              <c:layout>
                <c:manualLayout>
                  <c:x val="-3.5904424683190711E-3"/>
                  <c:y val="0.2357303723013719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4D-41B9-A2E2-BF8732064B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26806.9</c:v>
                </c:pt>
                <c:pt idx="1">
                  <c:v>20009.3</c:v>
                </c:pt>
                <c:pt idx="2">
                  <c:v>20057.3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4D-41B9-A2E2-BF8732064B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215158095"/>
        <c:axId val="1215167663"/>
      </c:barChart>
      <c:catAx>
        <c:axId val="12151580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15167663"/>
        <c:crosses val="autoZero"/>
        <c:auto val="1"/>
        <c:lblAlgn val="ctr"/>
        <c:lblOffset val="100"/>
        <c:noMultiLvlLbl val="0"/>
      </c:catAx>
      <c:valAx>
        <c:axId val="121516766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215158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45000610495E-2"/>
          <c:y val="0.89345420272399545"/>
          <c:w val="0.89999997250030528"/>
          <c:h val="8.6901599584223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 cmpd="sng">
                <a:solidFill>
                  <a:schemeClr val="tx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450525558888518"/>
          <c:y val="7.1073192570982935E-2"/>
          <c:w val="0.83158902461970419"/>
          <c:h val="0.452138382904753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044864"/>
        <c:axId val="109046400"/>
        <c:axId val="0"/>
      </c:bar3DChart>
      <c:catAx>
        <c:axId val="1090448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0"/>
            </a:pPr>
            <a:endParaRPr lang="ru-RU"/>
          </a:p>
        </c:txPr>
        <c:crossAx val="109046400"/>
        <c:crosses val="autoZero"/>
        <c:auto val="1"/>
        <c:lblAlgn val="ctr"/>
        <c:lblOffset val="100"/>
        <c:noMultiLvlLbl val="0"/>
      </c:catAx>
      <c:valAx>
        <c:axId val="10904640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090448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71929824561403E-3"/>
          <c:y val="0"/>
          <c:w val="0.91959064327485385"/>
          <c:h val="0.24320105664297006"/>
        </c:manualLayout>
      </c:layout>
      <c:bar3D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106112"/>
        <c:axId val="110107648"/>
        <c:axId val="0"/>
      </c:bar3DChart>
      <c:catAx>
        <c:axId val="1101061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0107648"/>
        <c:crosses val="autoZero"/>
        <c:auto val="1"/>
        <c:lblAlgn val="ctr"/>
        <c:lblOffset val="100"/>
        <c:noMultiLvlLbl val="0"/>
      </c:catAx>
      <c:valAx>
        <c:axId val="11010764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1010611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alpha val="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392249924542252E-2"/>
          <c:y val="0.15944382996243284"/>
          <c:w val="0.94608327681793025"/>
          <c:h val="0.583814662077237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FFC000"/>
            </a:solidFill>
            <a:ln w="6350">
              <a:solidFill>
                <a:schemeClr val="accent2">
                  <a:lumMod val="50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explosion val="15"/>
            <c:spPr>
              <a:solidFill>
                <a:srgbClr val="FFC00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343-4D35-A4FB-CF88F27ED54E}"/>
              </c:ext>
            </c:extLst>
          </c:dPt>
          <c:dPt>
            <c:idx val="1"/>
            <c:invertIfNegative val="0"/>
            <c:bubble3D val="0"/>
            <c:explosion val="29"/>
            <c:spPr>
              <a:solidFill>
                <a:srgbClr val="FFC00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343-4D35-A4FB-CF88F27ED54E}"/>
              </c:ext>
            </c:extLst>
          </c:dPt>
          <c:dPt>
            <c:idx val="2"/>
            <c:invertIfNegative val="0"/>
            <c:bubble3D val="0"/>
            <c:explosion val="15"/>
            <c:spPr>
              <a:solidFill>
                <a:srgbClr val="FFC00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343-4D35-A4FB-CF88F27ED54E}"/>
              </c:ext>
            </c:extLst>
          </c:dPt>
          <c:dPt>
            <c:idx val="3"/>
            <c:invertIfNegative val="0"/>
            <c:bubble3D val="0"/>
            <c:explosion val="9"/>
            <c:spPr>
              <a:solidFill>
                <a:srgbClr val="FFC00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343-4D35-A4FB-CF88F27ED54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57913.9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3-4D35-A4FB-CF88F27ED5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7030A0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163693.4</c:v>
                </c:pt>
                <c:pt idx="1">
                  <c:v>156028.70000000001</c:v>
                </c:pt>
                <c:pt idx="2">
                  <c:v>160935.70000000001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B7-4938-946E-63FC50C309B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911171087"/>
        <c:axId val="911174415"/>
      </c:barChart>
      <c:catAx>
        <c:axId val="9111710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11174415"/>
        <c:crosses val="autoZero"/>
        <c:auto val="1"/>
        <c:lblAlgn val="ctr"/>
        <c:lblOffset val="100"/>
        <c:noMultiLvlLbl val="0"/>
      </c:catAx>
      <c:valAx>
        <c:axId val="911174415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9111710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 dpi="0" rotWithShape="1">
      <a:blip xmlns:r="http://schemas.openxmlformats.org/officeDocument/2006/relationships" r:embed="rId3">
        <a:alphaModFix amt="0"/>
      </a:blip>
      <a:srcRect/>
      <a:tile tx="0" ty="0" sx="100000" sy="100000" flip="none" algn="tl"/>
    </a:blipFill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45356542032096"/>
          <c:y val="0.31925774777635596"/>
          <c:w val="0.85725232746986302"/>
          <c:h val="0.6155128610760924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Профицит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 (план)</c:v>
                </c:pt>
                <c:pt idx="1">
                  <c:v>2024 год </c:v>
                </c:pt>
                <c:pt idx="2">
                  <c:v>2025 год </c:v>
                </c:pt>
                <c:pt idx="3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">
                  <c:v>135209.4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DB-49C7-A02B-BC87BCB0549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2325374688009006E-3"/>
                  <c:y val="-0.298346533190382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0E-439B-AD9C-D63209E1F33E}"/>
                </c:ext>
              </c:extLst>
            </c:dLbl>
            <c:dLbl>
              <c:idx val="1"/>
              <c:layout>
                <c:manualLayout>
                  <c:x val="-1.4925359334324814E-3"/>
                  <c:y val="-0.337174549376059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D0E-439B-AD9C-D63209E1F33E}"/>
                </c:ext>
              </c:extLst>
            </c:dLbl>
            <c:dLbl>
              <c:idx val="2"/>
              <c:layout>
                <c:manualLayout>
                  <c:x val="7.3143297703012486E-3"/>
                  <c:y val="-9.199469947025706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D0E-439B-AD9C-D63209E1F33E}"/>
                </c:ext>
              </c:extLst>
            </c:dLbl>
            <c:dLbl>
              <c:idx val="3"/>
              <c:layout>
                <c:manualLayout>
                  <c:x val="-2.4381099234337495E-3"/>
                  <c:y val="-6.575000821619315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D0E-439B-AD9C-D63209E1F3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 (план)</c:v>
                </c:pt>
                <c:pt idx="1">
                  <c:v>2024 год </c:v>
                </c:pt>
                <c:pt idx="2">
                  <c:v>2025 год </c:v>
                </c:pt>
                <c:pt idx="3">
                  <c:v>2026 год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1">
                  <c:v>-218944.4</c:v>
                </c:pt>
                <c:pt idx="2">
                  <c:v>-10166</c:v>
                </c:pt>
                <c:pt idx="3">
                  <c:v>-8735.7000000000007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86-4ECE-BAD8-8A64604B837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00251040"/>
        <c:axId val="2000246880"/>
      </c:barChart>
      <c:catAx>
        <c:axId val="200025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00246880"/>
        <c:crosses val="autoZero"/>
        <c:auto val="1"/>
        <c:lblAlgn val="ctr"/>
        <c:lblOffset val="100"/>
        <c:noMultiLvlLbl val="0"/>
      </c:catAx>
      <c:valAx>
        <c:axId val="200024688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000251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19374681489386"/>
          <c:y val="0.83900094007715553"/>
          <c:w val="0.34806253185106145"/>
          <c:h val="0.16099905992284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5800079692116312"/>
          <c:w val="0.92676149380007511"/>
          <c:h val="0.649174895039651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548337774146865E-17"/>
                  <c:y val="-0.1131040079303374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356-4ABB-8F9E-166D3749F5AE}"/>
                </c:ext>
              </c:extLst>
            </c:dLbl>
            <c:dLbl>
              <c:idx val="1"/>
              <c:layout>
                <c:manualLayout>
                  <c:x val="3.8288792091775979E-3"/>
                  <c:y val="-0.3359060951384920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356-4ABB-8F9E-166D3749F5AE}"/>
                </c:ext>
              </c:extLst>
            </c:dLbl>
            <c:dLbl>
              <c:idx val="2"/>
              <c:layout>
                <c:manualLayout>
                  <c:x val="1.3994320729996661E-2"/>
                  <c:y val="-0.343879565606640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94036766496493"/>
                      <c:h val="9.94359621103823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7356-4ABB-8F9E-166D3749F5AE}"/>
                </c:ext>
              </c:extLst>
            </c:dLbl>
            <c:dLbl>
              <c:idx val="3"/>
              <c:layout>
                <c:manualLayout>
                  <c:x val="3.4985801824991654E-3"/>
                  <c:y val="-0.3369648803847891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356-4ABB-8F9E-166D3749F5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 (план)</c:v>
                </c:pt>
                <c:pt idx="1">
                  <c:v>2024 год </c:v>
                </c:pt>
                <c:pt idx="2">
                  <c:v>2025 год</c:v>
                </c:pt>
                <c:pt idx="3">
                  <c:v>2026 год 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0</c:v>
                </c:pt>
                <c:pt idx="1">
                  <c:v>218944.4</c:v>
                </c:pt>
                <c:pt idx="2">
                  <c:v>229110.39999999999</c:v>
                </c:pt>
                <c:pt idx="3">
                  <c:v>237846.1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56-4ABB-8F9E-166D3749F5A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0784832"/>
        <c:axId val="120789408"/>
      </c:barChart>
      <c:catAx>
        <c:axId val="12078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0789408"/>
        <c:crosses val="autoZero"/>
        <c:auto val="1"/>
        <c:lblAlgn val="ctr"/>
        <c:lblOffset val="100"/>
        <c:noMultiLvlLbl val="0"/>
      </c:catAx>
      <c:valAx>
        <c:axId val="12078940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20784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474</c:v>
                </c:pt>
                <c:pt idx="1">
                  <c:v>484</c:v>
                </c:pt>
                <c:pt idx="2">
                  <c:v>496</c:v>
                </c:pt>
                <c:pt idx="3">
                  <c:v>506</c:v>
                </c:pt>
                <c:pt idx="4">
                  <c:v>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17-41E7-B162-2E0F5DF62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256704"/>
        <c:axId val="49262592"/>
        <c:axId val="0"/>
      </c:bar3DChart>
      <c:catAx>
        <c:axId val="49256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49262592"/>
        <c:crosses val="autoZero"/>
        <c:auto val="1"/>
        <c:lblAlgn val="ctr"/>
        <c:lblOffset val="100"/>
        <c:noMultiLvlLbl val="0"/>
      </c:catAx>
      <c:valAx>
        <c:axId val="4926259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9256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456197742799582E-2"/>
          <c:y val="6.9391196970828378E-2"/>
          <c:w val="0.91654380225720045"/>
          <c:h val="0.795469446928483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100.8</c:v>
                </c:pt>
                <c:pt idx="1">
                  <c:v>105.6</c:v>
                </c:pt>
                <c:pt idx="2">
                  <c:v>104.7</c:v>
                </c:pt>
                <c:pt idx="3">
                  <c:v>105</c:v>
                </c:pt>
                <c:pt idx="4">
                  <c:v>106.5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56-4CF2-9FFD-D4AB5F8522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137792"/>
        <c:axId val="53139328"/>
        <c:axId val="0"/>
      </c:bar3DChart>
      <c:catAx>
        <c:axId val="53137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139328"/>
        <c:crosses val="autoZero"/>
        <c:auto val="1"/>
        <c:lblAlgn val="ctr"/>
        <c:lblOffset val="100"/>
        <c:noMultiLvlLbl val="0"/>
      </c:catAx>
      <c:valAx>
        <c:axId val="5313932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3137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35.5</c:v>
                </c:pt>
                <c:pt idx="1">
                  <c:v>41.7</c:v>
                </c:pt>
                <c:pt idx="2">
                  <c:v>45.4</c:v>
                </c:pt>
                <c:pt idx="3">
                  <c:v>49.2</c:v>
                </c:pt>
                <c:pt idx="4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59-4A4E-803C-E04FB60830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422336"/>
        <c:axId val="53436416"/>
        <c:axId val="0"/>
      </c:bar3DChart>
      <c:catAx>
        <c:axId val="53422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436416"/>
        <c:crosses val="autoZero"/>
        <c:auto val="1"/>
        <c:lblAlgn val="ctr"/>
        <c:lblOffset val="100"/>
        <c:noMultiLvlLbl val="0"/>
      </c:catAx>
      <c:valAx>
        <c:axId val="5343641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0.0" sourceLinked="1"/>
        <c:majorTickMark val="out"/>
        <c:minorTickMark val="none"/>
        <c:tickLblPos val="nextTo"/>
        <c:crossAx val="53422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599860785337364E-2"/>
          <c:y val="0.12153400799062178"/>
          <c:w val="0.91440013921466268"/>
          <c:h val="0.7363340032058183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95.4</c:v>
                </c:pt>
                <c:pt idx="1">
                  <c:v>96.3</c:v>
                </c:pt>
                <c:pt idx="2">
                  <c:v>103.5</c:v>
                </c:pt>
                <c:pt idx="3">
                  <c:v>110.9</c:v>
                </c:pt>
                <c:pt idx="4">
                  <c:v>118.3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FC-4444-877E-B9B37D560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469568"/>
        <c:axId val="53471104"/>
        <c:axId val="0"/>
      </c:bar3DChart>
      <c:catAx>
        <c:axId val="53469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471104"/>
        <c:crosses val="autoZero"/>
        <c:auto val="1"/>
        <c:lblAlgn val="ctr"/>
        <c:lblOffset val="100"/>
        <c:noMultiLvlLbl val="0"/>
      </c:catAx>
      <c:valAx>
        <c:axId val="5347110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3469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Лист1!$A$3:$A$9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Лист1!$B$3:$B$9</c:f>
              <c:numCache>
                <c:formatCode>General</c:formatCode>
                <c:ptCount val="7"/>
                <c:pt idx="0">
                  <c:v>49.7</c:v>
                </c:pt>
                <c:pt idx="1">
                  <c:v>48.9</c:v>
                </c:pt>
                <c:pt idx="2">
                  <c:v>48.3</c:v>
                </c:pt>
                <c:pt idx="3">
                  <c:v>47.9</c:v>
                </c:pt>
                <c:pt idx="4">
                  <c:v>47.3</c:v>
                </c:pt>
                <c:pt idx="5">
                  <c:v>43.2</c:v>
                </c:pt>
                <c:pt idx="6">
                  <c:v>42.5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CA-429B-9EB0-928E78B079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536640"/>
        <c:axId val="53538176"/>
      </c:lineChart>
      <c:catAx>
        <c:axId val="53536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53538176"/>
        <c:crosses val="autoZero"/>
        <c:auto val="1"/>
        <c:lblAlgn val="ctr"/>
        <c:lblOffset val="100"/>
        <c:noMultiLvlLbl val="0"/>
      </c:catAx>
      <c:valAx>
        <c:axId val="53538176"/>
        <c:scaling>
          <c:orientation val="minMax"/>
        </c:scaling>
        <c:delete val="1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53536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21T16:36:26.628" idx="1">
    <p:pos x="7680" y="2358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image" Target="../media/image41.png"/><Relationship Id="rId5" Type="http://schemas.openxmlformats.org/officeDocument/2006/relationships/image" Target="../media/image71.jpg"/><Relationship Id="rId4" Type="http://schemas.openxmlformats.org/officeDocument/2006/relationships/image" Target="../media/image4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image" Target="../media/image41.png"/><Relationship Id="rId5" Type="http://schemas.openxmlformats.org/officeDocument/2006/relationships/image" Target="../media/image71.jpg"/><Relationship Id="rId4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5934D6-3D96-44B2-8FFA-4BBFCB3758D0}" type="doc">
      <dgm:prSet loTypeId="urn:microsoft.com/office/officeart/2008/layout/VerticalAccentList" loCatId="list" qsTypeId="urn:microsoft.com/office/officeart/2005/8/quickstyle/3d1" qsCatId="3D" csTypeId="urn:microsoft.com/office/officeart/2005/8/colors/colorful1" csCatId="colorful" phldr="1"/>
      <dgm:spPr/>
    </dgm:pt>
    <dgm:pt modelId="{1C4483D8-A2D7-48C8-BE73-2074AC735BF2}">
      <dgm:prSet phldrT="[Текст]"/>
      <dgm:spPr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Бюджетный кодекс Российской Федерации</a:t>
          </a:r>
          <a:endParaRPr lang="ru-RU" b="1" dirty="0">
            <a:solidFill>
              <a:schemeClr val="tx1"/>
            </a:solidFill>
          </a:endParaRPr>
        </a:p>
      </dgm:t>
    </dgm:pt>
    <dgm:pt modelId="{B5B130EA-35C7-4202-BF84-07CA6B8293DD}" type="parTrans" cxnId="{C62F8787-6250-4C3F-AE6D-050DEC1D3CA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E56E9E3-DD29-4DE6-851D-86E4B8DAAC42}" type="sibTrans" cxnId="{C62F8787-6250-4C3F-AE6D-050DEC1D3CA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B7DE5ED-598C-4C22-93A2-E0DD8211F82D}">
      <dgm:prSet phldrT="[Текст]"/>
      <dgm:spPr>
        <a:solidFill>
          <a:srgbClr val="FFCCFF"/>
        </a:solidFill>
        <a:ln>
          <a:solidFill>
            <a:srgbClr val="C18DBF"/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Прогнозные данные главных администраторов доходов и главных распорядителей бюджетных средств</a:t>
          </a:r>
          <a:endParaRPr lang="ru-RU" b="1" dirty="0">
            <a:solidFill>
              <a:schemeClr val="tx1"/>
            </a:solidFill>
          </a:endParaRPr>
        </a:p>
      </dgm:t>
    </dgm:pt>
    <dgm:pt modelId="{CE73A8CE-E7F9-4E1B-9E70-275D69FEBF2F}" type="parTrans" cxnId="{A343081D-3650-43DA-B76F-8E0FCBEF00A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11FEB61-26AE-4546-9AF0-FCADDDCDF2B4}" type="sibTrans" cxnId="{A343081D-3650-43DA-B76F-8E0FCBEF00A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ABE3E2F-3D2F-4E3F-8093-1DF1D4079547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rgbClr val="C7F6FB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Положение о бюджетном процессе </a:t>
          </a:r>
          <a:r>
            <a:rPr lang="ru-RU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b="1" dirty="0">
            <a:solidFill>
              <a:schemeClr val="tx1"/>
            </a:solidFill>
          </a:endParaRPr>
        </a:p>
      </dgm:t>
    </dgm:pt>
    <dgm:pt modelId="{4EA0EECE-461C-42AA-A1A4-BE6A5F20B5A9}" type="parTrans" cxnId="{93430DA5-6857-474A-90A0-1A771E9768D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BC26A8A-3BC2-432F-96CE-89A42F412571}" type="sibTrans" cxnId="{93430DA5-6857-474A-90A0-1A771E9768D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D9CC5FC-802C-435A-90F7-EE8A8A4CDBB7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CCFF"/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 социально-экономического развития </a:t>
          </a:r>
          <a:r>
            <a:rPr lang="ru-RU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b="1" dirty="0">
            <a:solidFill>
              <a:schemeClr val="tx1"/>
            </a:solidFill>
          </a:endParaRPr>
        </a:p>
      </dgm:t>
    </dgm:pt>
    <dgm:pt modelId="{C2057F43-C76F-4A30-A8B8-FAAC85B498A5}" type="parTrans" cxnId="{20696533-3951-4125-A436-1920DE87C92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FB409B5-138A-4C2F-AF2E-44BEDECA1656}" type="sibTrans" cxnId="{20696533-3951-4125-A436-1920DE87C92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4D658A8-2015-4808-B2DA-DA7FB337FDEE}">
      <dgm:prSet phldrT="[Текст]"/>
      <dgm:spPr>
        <a:solidFill>
          <a:schemeClr val="accent3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Муниципальные программы</a:t>
          </a:r>
          <a:endParaRPr lang="ru-RU" b="1" dirty="0">
            <a:solidFill>
              <a:schemeClr val="tx1"/>
            </a:solidFill>
          </a:endParaRPr>
        </a:p>
      </dgm:t>
    </dgm:pt>
    <dgm:pt modelId="{C81ABC4C-4F07-4857-A79D-3E37E5EABF10}" type="parTrans" cxnId="{0A14B522-DF85-48B4-8005-200AA37A4A9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BE61C85-EBC7-4F45-96FB-D5C3BDCFDCDD}" type="sibTrans" cxnId="{0A14B522-DF85-48B4-8005-200AA37A4A9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2EE9443-ED91-4500-AC6C-7759257E84EC}">
      <dgm:prSet phldrT="[Текст]"/>
      <dgm:spPr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Основные направления бюджетной и налоговой политики</a:t>
          </a:r>
          <a:endParaRPr lang="ru-RU" b="1" dirty="0">
            <a:solidFill>
              <a:schemeClr val="tx1"/>
            </a:solidFill>
          </a:endParaRPr>
        </a:p>
      </dgm:t>
    </dgm:pt>
    <dgm:pt modelId="{E770E441-F2DB-4CBD-987A-487E8C8E018B}" type="parTrans" cxnId="{143EE2F4-E541-4CCE-A418-F99AE659669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D7BCABA-D7F1-4AA5-8759-67C591F8483A}" type="sibTrans" cxnId="{143EE2F4-E541-4CCE-A418-F99AE659669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8E079D3-4EB5-400B-A972-883B617112E8}" type="pres">
      <dgm:prSet presAssocID="{1A5934D6-3D96-44B2-8FFA-4BBFCB3758D0}" presName="Name0" presStyleCnt="0">
        <dgm:presLayoutVars>
          <dgm:chMax/>
          <dgm:chPref/>
          <dgm:dir/>
        </dgm:presLayoutVars>
      </dgm:prSet>
      <dgm:spPr/>
    </dgm:pt>
    <dgm:pt modelId="{4ADDA94B-EA8E-49EA-A566-8CA3D5ADAA3D}" type="pres">
      <dgm:prSet presAssocID="{1C4483D8-A2D7-48C8-BE73-2074AC735BF2}" presName="parenttextcomposite" presStyleCnt="0"/>
      <dgm:spPr/>
    </dgm:pt>
    <dgm:pt modelId="{C3929B8E-7849-4711-BDFA-5EA7E44B252F}" type="pres">
      <dgm:prSet presAssocID="{1C4483D8-A2D7-48C8-BE73-2074AC735BF2}" presName="parenttext" presStyleLbl="revTx" presStyleIdx="0" presStyleCnt="6" custScaleX="136151" custLinFactNeighborX="-1088" custLinFactNeighborY="-8976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C9F73-CB74-46B9-83EC-04221D6811B6}" type="pres">
      <dgm:prSet presAssocID="{1C4483D8-A2D7-48C8-BE73-2074AC735BF2}" presName="parallelogramComposite" presStyleCnt="0"/>
      <dgm:spPr/>
    </dgm:pt>
    <dgm:pt modelId="{A3CEA0D3-62BA-4AF8-873A-17CEA974825B}" type="pres">
      <dgm:prSet presAssocID="{1C4483D8-A2D7-48C8-BE73-2074AC735BF2}" presName="parallelogram1" presStyleLbl="alignNode1" presStyleIdx="0" presStyleCnt="42"/>
      <dgm:spPr/>
    </dgm:pt>
    <dgm:pt modelId="{A8CA8BF1-1091-4CD4-B11F-FB0FB6FCC8E0}" type="pres">
      <dgm:prSet presAssocID="{1C4483D8-A2D7-48C8-BE73-2074AC735BF2}" presName="parallelogram2" presStyleLbl="alignNode1" presStyleIdx="1" presStyleCnt="42"/>
      <dgm:spPr/>
    </dgm:pt>
    <dgm:pt modelId="{18FC296E-32EF-4E34-AC8E-53446DA95C66}" type="pres">
      <dgm:prSet presAssocID="{1C4483D8-A2D7-48C8-BE73-2074AC735BF2}" presName="parallelogram3" presStyleLbl="alignNode1" presStyleIdx="2" presStyleCnt="42"/>
      <dgm:spPr/>
    </dgm:pt>
    <dgm:pt modelId="{EBFF88FC-D4A6-4CB8-9206-097BDDA24038}" type="pres">
      <dgm:prSet presAssocID="{1C4483D8-A2D7-48C8-BE73-2074AC735BF2}" presName="parallelogram4" presStyleLbl="alignNode1" presStyleIdx="3" presStyleCnt="42"/>
      <dgm:spPr/>
    </dgm:pt>
    <dgm:pt modelId="{05640913-D2CF-4601-A3F7-4CA5A36D7BCE}" type="pres">
      <dgm:prSet presAssocID="{1C4483D8-A2D7-48C8-BE73-2074AC735BF2}" presName="parallelogram5" presStyleLbl="alignNode1" presStyleIdx="4" presStyleCnt="42"/>
      <dgm:spPr/>
    </dgm:pt>
    <dgm:pt modelId="{814FCB9F-9B9F-4978-88D8-1FC163E88C60}" type="pres">
      <dgm:prSet presAssocID="{1C4483D8-A2D7-48C8-BE73-2074AC735BF2}" presName="parallelogram6" presStyleLbl="alignNode1" presStyleIdx="5" presStyleCnt="42"/>
      <dgm:spPr/>
    </dgm:pt>
    <dgm:pt modelId="{F0EF5A41-73A0-461B-B382-D6CA1CDE81F1}" type="pres">
      <dgm:prSet presAssocID="{1C4483D8-A2D7-48C8-BE73-2074AC735BF2}" presName="parallelogram7" presStyleLbl="alignNode1" presStyleIdx="6" presStyleCnt="42"/>
      <dgm:spPr/>
    </dgm:pt>
    <dgm:pt modelId="{CBE79D2A-1A14-4C8C-9CF0-A98967D1C286}" type="pres">
      <dgm:prSet presAssocID="{BE56E9E3-DD29-4DE6-851D-86E4B8DAAC42}" presName="sibTrans" presStyleCnt="0"/>
      <dgm:spPr/>
    </dgm:pt>
    <dgm:pt modelId="{0D5B25E1-C8A0-4D52-AF39-CA4236869B78}" type="pres">
      <dgm:prSet presAssocID="{9B7DE5ED-598C-4C22-93A2-E0DD8211F82D}" presName="parenttextcomposite" presStyleCnt="0"/>
      <dgm:spPr/>
    </dgm:pt>
    <dgm:pt modelId="{FB07D1F8-5D4C-4E04-B49D-C5298B67E134}" type="pres">
      <dgm:prSet presAssocID="{9B7DE5ED-598C-4C22-93A2-E0DD8211F82D}" presName="parenttext" presStyleLbl="revTx" presStyleIdx="1" presStyleCnt="6" custScaleX="1361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CC9113-F2D4-4989-B032-BAECC4FD83DA}" type="pres">
      <dgm:prSet presAssocID="{9B7DE5ED-598C-4C22-93A2-E0DD8211F82D}" presName="parallelogramComposite" presStyleCnt="0"/>
      <dgm:spPr/>
    </dgm:pt>
    <dgm:pt modelId="{D4F25E53-BA9A-469E-974C-FEA6C70DD2DA}" type="pres">
      <dgm:prSet presAssocID="{9B7DE5ED-598C-4C22-93A2-E0DD8211F82D}" presName="parallelogram1" presStyleLbl="alignNode1" presStyleIdx="7" presStyleCnt="42"/>
      <dgm:spPr/>
    </dgm:pt>
    <dgm:pt modelId="{47418383-28AF-4123-97FE-525C6C34BB7D}" type="pres">
      <dgm:prSet presAssocID="{9B7DE5ED-598C-4C22-93A2-E0DD8211F82D}" presName="parallelogram2" presStyleLbl="alignNode1" presStyleIdx="8" presStyleCnt="42"/>
      <dgm:spPr/>
    </dgm:pt>
    <dgm:pt modelId="{5986E46C-5840-48DF-8CF9-6F04FDEE93D4}" type="pres">
      <dgm:prSet presAssocID="{9B7DE5ED-598C-4C22-93A2-E0DD8211F82D}" presName="parallelogram3" presStyleLbl="alignNode1" presStyleIdx="9" presStyleCnt="42"/>
      <dgm:spPr/>
    </dgm:pt>
    <dgm:pt modelId="{2E3F43BA-A54C-4A6E-A078-40C3D4E603DA}" type="pres">
      <dgm:prSet presAssocID="{9B7DE5ED-598C-4C22-93A2-E0DD8211F82D}" presName="parallelogram4" presStyleLbl="alignNode1" presStyleIdx="10" presStyleCnt="42"/>
      <dgm:spPr/>
    </dgm:pt>
    <dgm:pt modelId="{144FC27F-C2EC-4E2E-A202-913BF38CB347}" type="pres">
      <dgm:prSet presAssocID="{9B7DE5ED-598C-4C22-93A2-E0DD8211F82D}" presName="parallelogram5" presStyleLbl="alignNode1" presStyleIdx="11" presStyleCnt="42"/>
      <dgm:spPr/>
    </dgm:pt>
    <dgm:pt modelId="{A540E449-18A9-49BC-9DD0-E4E677E14A03}" type="pres">
      <dgm:prSet presAssocID="{9B7DE5ED-598C-4C22-93A2-E0DD8211F82D}" presName="parallelogram6" presStyleLbl="alignNode1" presStyleIdx="12" presStyleCnt="42"/>
      <dgm:spPr/>
    </dgm:pt>
    <dgm:pt modelId="{2BEA5B9C-D971-4D97-BDE2-90D3AC73F201}" type="pres">
      <dgm:prSet presAssocID="{9B7DE5ED-598C-4C22-93A2-E0DD8211F82D}" presName="parallelogram7" presStyleLbl="alignNode1" presStyleIdx="13" presStyleCnt="42"/>
      <dgm:spPr/>
    </dgm:pt>
    <dgm:pt modelId="{D3A970FF-BA42-4CCA-9EEC-56A0E516EE7C}" type="pres">
      <dgm:prSet presAssocID="{C11FEB61-26AE-4546-9AF0-FCADDDCDF2B4}" presName="sibTrans" presStyleCnt="0"/>
      <dgm:spPr/>
    </dgm:pt>
    <dgm:pt modelId="{E59C4EC7-D8B1-4A5B-92D4-247A5127663B}" type="pres">
      <dgm:prSet presAssocID="{1ABE3E2F-3D2F-4E3F-8093-1DF1D4079547}" presName="parenttextcomposite" presStyleCnt="0"/>
      <dgm:spPr/>
    </dgm:pt>
    <dgm:pt modelId="{EF6AAE53-9475-43DF-925D-40F54A8892C4}" type="pres">
      <dgm:prSet presAssocID="{1ABE3E2F-3D2F-4E3F-8093-1DF1D4079547}" presName="parenttext" presStyleLbl="revTx" presStyleIdx="2" presStyleCnt="6" custScaleX="1363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0BC0ED-8136-46FE-8A3E-D41D3A076990}" type="pres">
      <dgm:prSet presAssocID="{1ABE3E2F-3D2F-4E3F-8093-1DF1D4079547}" presName="parallelogramComposite" presStyleCnt="0"/>
      <dgm:spPr/>
    </dgm:pt>
    <dgm:pt modelId="{180A6B17-8E7B-45DA-A1AC-B6E72951F3A1}" type="pres">
      <dgm:prSet presAssocID="{1ABE3E2F-3D2F-4E3F-8093-1DF1D4079547}" presName="parallelogram1" presStyleLbl="alignNode1" presStyleIdx="14" presStyleCnt="42"/>
      <dgm:spPr/>
    </dgm:pt>
    <dgm:pt modelId="{797F0632-D27B-4567-BD0F-57F589A8D054}" type="pres">
      <dgm:prSet presAssocID="{1ABE3E2F-3D2F-4E3F-8093-1DF1D4079547}" presName="parallelogram2" presStyleLbl="alignNode1" presStyleIdx="15" presStyleCnt="42"/>
      <dgm:spPr/>
    </dgm:pt>
    <dgm:pt modelId="{5B082743-6CB0-4D78-BCC1-EDB202BD1934}" type="pres">
      <dgm:prSet presAssocID="{1ABE3E2F-3D2F-4E3F-8093-1DF1D4079547}" presName="parallelogram3" presStyleLbl="alignNode1" presStyleIdx="16" presStyleCnt="42"/>
      <dgm:spPr/>
    </dgm:pt>
    <dgm:pt modelId="{76BBFFAF-07E2-4E30-9CBE-156753741664}" type="pres">
      <dgm:prSet presAssocID="{1ABE3E2F-3D2F-4E3F-8093-1DF1D4079547}" presName="parallelogram4" presStyleLbl="alignNode1" presStyleIdx="17" presStyleCnt="42"/>
      <dgm:spPr/>
    </dgm:pt>
    <dgm:pt modelId="{6DBCC8B3-B423-4B0C-AFD7-1FFE7564147B}" type="pres">
      <dgm:prSet presAssocID="{1ABE3E2F-3D2F-4E3F-8093-1DF1D4079547}" presName="parallelogram5" presStyleLbl="alignNode1" presStyleIdx="18" presStyleCnt="42"/>
      <dgm:spPr/>
    </dgm:pt>
    <dgm:pt modelId="{A5F4995B-1B94-44F9-98B0-9FC6B469E720}" type="pres">
      <dgm:prSet presAssocID="{1ABE3E2F-3D2F-4E3F-8093-1DF1D4079547}" presName="parallelogram6" presStyleLbl="alignNode1" presStyleIdx="19" presStyleCnt="42"/>
      <dgm:spPr/>
    </dgm:pt>
    <dgm:pt modelId="{C9DEC9B4-0C35-40F3-9F63-2A7A9C7B6172}" type="pres">
      <dgm:prSet presAssocID="{1ABE3E2F-3D2F-4E3F-8093-1DF1D4079547}" presName="parallelogram7" presStyleLbl="alignNode1" presStyleIdx="20" presStyleCnt="42"/>
      <dgm:spPr/>
    </dgm:pt>
    <dgm:pt modelId="{89943ACB-B988-4D24-9DA1-792D43BA12FA}" type="pres">
      <dgm:prSet presAssocID="{EBC26A8A-3BC2-432F-96CE-89A42F412571}" presName="sibTrans" presStyleCnt="0"/>
      <dgm:spPr/>
    </dgm:pt>
    <dgm:pt modelId="{3E96A529-6AAD-4EE6-8C0B-CA50B4C495F7}" type="pres">
      <dgm:prSet presAssocID="{AD9CC5FC-802C-435A-90F7-EE8A8A4CDBB7}" presName="parenttextcomposite" presStyleCnt="0"/>
      <dgm:spPr/>
    </dgm:pt>
    <dgm:pt modelId="{EC3955CC-DA32-411F-806E-971328451D7A}" type="pres">
      <dgm:prSet presAssocID="{AD9CC5FC-802C-435A-90F7-EE8A8A4CDBB7}" presName="parenttext" presStyleLbl="revTx" presStyleIdx="3" presStyleCnt="6" custScaleX="1361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EC4A00-ADB4-45EA-82F9-55FD9407D0B5}" type="pres">
      <dgm:prSet presAssocID="{AD9CC5FC-802C-435A-90F7-EE8A8A4CDBB7}" presName="parallelogramComposite" presStyleCnt="0"/>
      <dgm:spPr/>
    </dgm:pt>
    <dgm:pt modelId="{157464E0-A7D8-477E-B0A7-FB11EDBEEC16}" type="pres">
      <dgm:prSet presAssocID="{AD9CC5FC-802C-435A-90F7-EE8A8A4CDBB7}" presName="parallelogram1" presStyleLbl="alignNode1" presStyleIdx="21" presStyleCnt="42"/>
      <dgm:spPr/>
    </dgm:pt>
    <dgm:pt modelId="{DF271E0E-4C97-475A-92A1-4E92B8312D9E}" type="pres">
      <dgm:prSet presAssocID="{AD9CC5FC-802C-435A-90F7-EE8A8A4CDBB7}" presName="parallelogram2" presStyleLbl="alignNode1" presStyleIdx="22" presStyleCnt="42"/>
      <dgm:spPr/>
    </dgm:pt>
    <dgm:pt modelId="{6581A97F-0184-4B41-83FC-18CEAE631D38}" type="pres">
      <dgm:prSet presAssocID="{AD9CC5FC-802C-435A-90F7-EE8A8A4CDBB7}" presName="parallelogram3" presStyleLbl="alignNode1" presStyleIdx="23" presStyleCnt="42"/>
      <dgm:spPr/>
    </dgm:pt>
    <dgm:pt modelId="{65BE9F19-1D91-4257-882C-01C674F8C950}" type="pres">
      <dgm:prSet presAssocID="{AD9CC5FC-802C-435A-90F7-EE8A8A4CDBB7}" presName="parallelogram4" presStyleLbl="alignNode1" presStyleIdx="24" presStyleCnt="42"/>
      <dgm:spPr/>
    </dgm:pt>
    <dgm:pt modelId="{785605A5-8402-41F8-B49F-5E447463FD38}" type="pres">
      <dgm:prSet presAssocID="{AD9CC5FC-802C-435A-90F7-EE8A8A4CDBB7}" presName="parallelogram5" presStyleLbl="alignNode1" presStyleIdx="25" presStyleCnt="42"/>
      <dgm:spPr/>
    </dgm:pt>
    <dgm:pt modelId="{6CDA671B-8DC1-4E6F-ADEC-71836EFD3EC8}" type="pres">
      <dgm:prSet presAssocID="{AD9CC5FC-802C-435A-90F7-EE8A8A4CDBB7}" presName="parallelogram6" presStyleLbl="alignNode1" presStyleIdx="26" presStyleCnt="42"/>
      <dgm:spPr/>
    </dgm:pt>
    <dgm:pt modelId="{21142D1E-DA74-4359-8219-1A0B5AEDF53A}" type="pres">
      <dgm:prSet presAssocID="{AD9CC5FC-802C-435A-90F7-EE8A8A4CDBB7}" presName="parallelogram7" presStyleLbl="alignNode1" presStyleIdx="27" presStyleCnt="42"/>
      <dgm:spPr/>
    </dgm:pt>
    <dgm:pt modelId="{5CFB3A40-0028-44F7-A5C2-36D8FCC74DA2}" type="pres">
      <dgm:prSet presAssocID="{DFB409B5-138A-4C2F-AF2E-44BEDECA1656}" presName="sibTrans" presStyleCnt="0"/>
      <dgm:spPr/>
    </dgm:pt>
    <dgm:pt modelId="{9F6CFAA0-0D67-48FA-9057-D3D574CF8248}" type="pres">
      <dgm:prSet presAssocID="{14D658A8-2015-4808-B2DA-DA7FB337FDEE}" presName="parenttextcomposite" presStyleCnt="0"/>
      <dgm:spPr/>
    </dgm:pt>
    <dgm:pt modelId="{CD768829-4BFA-48E7-B433-FAA5D7A4E1C8}" type="pres">
      <dgm:prSet presAssocID="{14D658A8-2015-4808-B2DA-DA7FB337FDEE}" presName="parenttext" presStyleLbl="revTx" presStyleIdx="4" presStyleCnt="6" custScaleX="136551" custLinFactY="30593" custLinFactNeighborY="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E7E7F-071F-4915-92DA-01546EC1E803}" type="pres">
      <dgm:prSet presAssocID="{14D658A8-2015-4808-B2DA-DA7FB337FDEE}" presName="parallelogramComposite" presStyleCnt="0"/>
      <dgm:spPr/>
    </dgm:pt>
    <dgm:pt modelId="{E781409B-0149-46DD-BD64-1A0F0B74DB16}" type="pres">
      <dgm:prSet presAssocID="{14D658A8-2015-4808-B2DA-DA7FB337FDEE}" presName="parallelogram1" presStyleLbl="alignNode1" presStyleIdx="28" presStyleCnt="42"/>
      <dgm:spPr/>
    </dgm:pt>
    <dgm:pt modelId="{60A6D5C1-F78A-4BB6-BC76-4B949AC0DAD7}" type="pres">
      <dgm:prSet presAssocID="{14D658A8-2015-4808-B2DA-DA7FB337FDEE}" presName="parallelogram2" presStyleLbl="alignNode1" presStyleIdx="29" presStyleCnt="42"/>
      <dgm:spPr/>
    </dgm:pt>
    <dgm:pt modelId="{B8701490-59A3-41A9-82DF-C22CB3CB6C7D}" type="pres">
      <dgm:prSet presAssocID="{14D658A8-2015-4808-B2DA-DA7FB337FDEE}" presName="parallelogram3" presStyleLbl="alignNode1" presStyleIdx="30" presStyleCnt="42"/>
      <dgm:spPr/>
    </dgm:pt>
    <dgm:pt modelId="{56AD3BC2-D459-4DA9-A015-44EECFF25515}" type="pres">
      <dgm:prSet presAssocID="{14D658A8-2015-4808-B2DA-DA7FB337FDEE}" presName="parallelogram4" presStyleLbl="alignNode1" presStyleIdx="31" presStyleCnt="42"/>
      <dgm:spPr/>
    </dgm:pt>
    <dgm:pt modelId="{E8B14D52-2DD9-435A-852F-B5F1CB0E220B}" type="pres">
      <dgm:prSet presAssocID="{14D658A8-2015-4808-B2DA-DA7FB337FDEE}" presName="parallelogram5" presStyleLbl="alignNode1" presStyleIdx="32" presStyleCnt="42"/>
      <dgm:spPr/>
    </dgm:pt>
    <dgm:pt modelId="{34C24237-97B1-4399-B37B-DDB4EA00EB28}" type="pres">
      <dgm:prSet presAssocID="{14D658A8-2015-4808-B2DA-DA7FB337FDEE}" presName="parallelogram6" presStyleLbl="alignNode1" presStyleIdx="33" presStyleCnt="42"/>
      <dgm:spPr/>
    </dgm:pt>
    <dgm:pt modelId="{477445EA-69EF-415E-A094-BCACDD8292BB}" type="pres">
      <dgm:prSet presAssocID="{14D658A8-2015-4808-B2DA-DA7FB337FDEE}" presName="parallelogram7" presStyleLbl="alignNode1" presStyleIdx="34" presStyleCnt="42"/>
      <dgm:spPr/>
    </dgm:pt>
    <dgm:pt modelId="{2D0BB541-E628-4695-8455-48A5D47F23CA}" type="pres">
      <dgm:prSet presAssocID="{FBE61C85-EBC7-4F45-96FB-D5C3BDCFDCDD}" presName="sibTrans" presStyleCnt="0"/>
      <dgm:spPr/>
    </dgm:pt>
    <dgm:pt modelId="{090BD22C-965F-4DFE-9D94-90F82291A937}" type="pres">
      <dgm:prSet presAssocID="{12EE9443-ED91-4500-AC6C-7759257E84EC}" presName="parenttextcomposite" presStyleCnt="0"/>
      <dgm:spPr/>
    </dgm:pt>
    <dgm:pt modelId="{DCA8A4EF-B1E1-4E5B-BBE1-B536C5B7B898}" type="pres">
      <dgm:prSet presAssocID="{12EE9443-ED91-4500-AC6C-7759257E84EC}" presName="parenttext" presStyleLbl="revTx" presStyleIdx="5" presStyleCnt="6" custScaleX="136151" custLinFactY="-43396" custLinFactNeighborX="200" custLinFactNeighborY="-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82E34-6FF4-4915-926E-9E3E3A5F8C37}" type="pres">
      <dgm:prSet presAssocID="{12EE9443-ED91-4500-AC6C-7759257E84EC}" presName="parallelogramComposite" presStyleCnt="0"/>
      <dgm:spPr/>
    </dgm:pt>
    <dgm:pt modelId="{BD44EBBD-2282-4307-8D5D-E80EBAE8EDCF}" type="pres">
      <dgm:prSet presAssocID="{12EE9443-ED91-4500-AC6C-7759257E84EC}" presName="parallelogram1" presStyleLbl="alignNode1" presStyleIdx="35" presStyleCnt="42"/>
      <dgm:spPr/>
    </dgm:pt>
    <dgm:pt modelId="{7CD8438F-39D1-47DC-A5B3-E61627DF056F}" type="pres">
      <dgm:prSet presAssocID="{12EE9443-ED91-4500-AC6C-7759257E84EC}" presName="parallelogram2" presStyleLbl="alignNode1" presStyleIdx="36" presStyleCnt="42"/>
      <dgm:spPr/>
    </dgm:pt>
    <dgm:pt modelId="{E432094F-F2DC-4446-8D0F-5C85C86539D0}" type="pres">
      <dgm:prSet presAssocID="{12EE9443-ED91-4500-AC6C-7759257E84EC}" presName="parallelogram3" presStyleLbl="alignNode1" presStyleIdx="37" presStyleCnt="42"/>
      <dgm:spPr/>
    </dgm:pt>
    <dgm:pt modelId="{182E79F7-371B-48E6-BC4B-9453998AFF82}" type="pres">
      <dgm:prSet presAssocID="{12EE9443-ED91-4500-AC6C-7759257E84EC}" presName="parallelogram4" presStyleLbl="alignNode1" presStyleIdx="38" presStyleCnt="42"/>
      <dgm:spPr/>
    </dgm:pt>
    <dgm:pt modelId="{37F973C0-692B-46E0-BC7E-F46F9A1BA1EB}" type="pres">
      <dgm:prSet presAssocID="{12EE9443-ED91-4500-AC6C-7759257E84EC}" presName="parallelogram5" presStyleLbl="alignNode1" presStyleIdx="39" presStyleCnt="42"/>
      <dgm:spPr/>
    </dgm:pt>
    <dgm:pt modelId="{4EB2A925-3224-42CC-879E-4E6135CDCC00}" type="pres">
      <dgm:prSet presAssocID="{12EE9443-ED91-4500-AC6C-7759257E84EC}" presName="parallelogram6" presStyleLbl="alignNode1" presStyleIdx="40" presStyleCnt="42"/>
      <dgm:spPr/>
    </dgm:pt>
    <dgm:pt modelId="{4DB9ED84-4BD9-4682-807D-EB794FCCACCA}" type="pres">
      <dgm:prSet presAssocID="{12EE9443-ED91-4500-AC6C-7759257E84EC}" presName="parallelogram7" presStyleLbl="alignNode1" presStyleIdx="41" presStyleCnt="42"/>
      <dgm:spPr/>
    </dgm:pt>
  </dgm:ptLst>
  <dgm:cxnLst>
    <dgm:cxn modelId="{A343081D-3650-43DA-B76F-8E0FCBEF00A6}" srcId="{1A5934D6-3D96-44B2-8FFA-4BBFCB3758D0}" destId="{9B7DE5ED-598C-4C22-93A2-E0DD8211F82D}" srcOrd="1" destOrd="0" parTransId="{CE73A8CE-E7F9-4E1B-9E70-275D69FEBF2F}" sibTransId="{C11FEB61-26AE-4546-9AF0-FCADDDCDF2B4}"/>
    <dgm:cxn modelId="{CEDF0D6A-15D6-4B89-9B01-16E871F2F2F8}" type="presOf" srcId="{1C4483D8-A2D7-48C8-BE73-2074AC735BF2}" destId="{C3929B8E-7849-4711-BDFA-5EA7E44B252F}" srcOrd="0" destOrd="0" presId="urn:microsoft.com/office/officeart/2008/layout/VerticalAccentList"/>
    <dgm:cxn modelId="{E7040589-FD32-46EE-BB28-23409E4AC53F}" type="presOf" srcId="{9B7DE5ED-598C-4C22-93A2-E0DD8211F82D}" destId="{FB07D1F8-5D4C-4E04-B49D-C5298B67E134}" srcOrd="0" destOrd="0" presId="urn:microsoft.com/office/officeart/2008/layout/VerticalAccentList"/>
    <dgm:cxn modelId="{0A14B522-DF85-48B4-8005-200AA37A4A97}" srcId="{1A5934D6-3D96-44B2-8FFA-4BBFCB3758D0}" destId="{14D658A8-2015-4808-B2DA-DA7FB337FDEE}" srcOrd="4" destOrd="0" parTransId="{C81ABC4C-4F07-4857-A79D-3E37E5EABF10}" sibTransId="{FBE61C85-EBC7-4F45-96FB-D5C3BDCFDCDD}"/>
    <dgm:cxn modelId="{2FD4A512-3E1A-4AA2-8FE3-9B6C66A3679E}" type="presOf" srcId="{14D658A8-2015-4808-B2DA-DA7FB337FDEE}" destId="{CD768829-4BFA-48E7-B433-FAA5D7A4E1C8}" srcOrd="0" destOrd="0" presId="urn:microsoft.com/office/officeart/2008/layout/VerticalAccentList"/>
    <dgm:cxn modelId="{20696533-3951-4125-A436-1920DE87C929}" srcId="{1A5934D6-3D96-44B2-8FFA-4BBFCB3758D0}" destId="{AD9CC5FC-802C-435A-90F7-EE8A8A4CDBB7}" srcOrd="3" destOrd="0" parTransId="{C2057F43-C76F-4A30-A8B8-FAAC85B498A5}" sibTransId="{DFB409B5-138A-4C2F-AF2E-44BEDECA1656}"/>
    <dgm:cxn modelId="{143EE2F4-E541-4CCE-A418-F99AE6596698}" srcId="{1A5934D6-3D96-44B2-8FFA-4BBFCB3758D0}" destId="{12EE9443-ED91-4500-AC6C-7759257E84EC}" srcOrd="5" destOrd="0" parTransId="{E770E441-F2DB-4CBD-987A-487E8C8E018B}" sibTransId="{9D7BCABA-D7F1-4AA5-8759-67C591F8483A}"/>
    <dgm:cxn modelId="{EB32FA98-42A8-4CB5-88F3-EB44379BEBDE}" type="presOf" srcId="{AD9CC5FC-802C-435A-90F7-EE8A8A4CDBB7}" destId="{EC3955CC-DA32-411F-806E-971328451D7A}" srcOrd="0" destOrd="0" presId="urn:microsoft.com/office/officeart/2008/layout/VerticalAccentList"/>
    <dgm:cxn modelId="{C62F8787-6250-4C3F-AE6D-050DEC1D3CA8}" srcId="{1A5934D6-3D96-44B2-8FFA-4BBFCB3758D0}" destId="{1C4483D8-A2D7-48C8-BE73-2074AC735BF2}" srcOrd="0" destOrd="0" parTransId="{B5B130EA-35C7-4202-BF84-07CA6B8293DD}" sibTransId="{BE56E9E3-DD29-4DE6-851D-86E4B8DAAC42}"/>
    <dgm:cxn modelId="{93430DA5-6857-474A-90A0-1A771E9768DF}" srcId="{1A5934D6-3D96-44B2-8FFA-4BBFCB3758D0}" destId="{1ABE3E2F-3D2F-4E3F-8093-1DF1D4079547}" srcOrd="2" destOrd="0" parTransId="{4EA0EECE-461C-42AA-A1A4-BE6A5F20B5A9}" sibTransId="{EBC26A8A-3BC2-432F-96CE-89A42F412571}"/>
    <dgm:cxn modelId="{740034A5-BA0A-468B-A8BC-9CAB20234F46}" type="presOf" srcId="{12EE9443-ED91-4500-AC6C-7759257E84EC}" destId="{DCA8A4EF-B1E1-4E5B-BBE1-B536C5B7B898}" srcOrd="0" destOrd="0" presId="urn:microsoft.com/office/officeart/2008/layout/VerticalAccentList"/>
    <dgm:cxn modelId="{A4989DC9-6378-4380-83CE-413FF2E2563A}" type="presOf" srcId="{1ABE3E2F-3D2F-4E3F-8093-1DF1D4079547}" destId="{EF6AAE53-9475-43DF-925D-40F54A8892C4}" srcOrd="0" destOrd="0" presId="urn:microsoft.com/office/officeart/2008/layout/VerticalAccentList"/>
    <dgm:cxn modelId="{3C3BC5EF-9C54-4209-8719-8BA93184EB6D}" type="presOf" srcId="{1A5934D6-3D96-44B2-8FFA-4BBFCB3758D0}" destId="{C8E079D3-4EB5-400B-A972-883B617112E8}" srcOrd="0" destOrd="0" presId="urn:microsoft.com/office/officeart/2008/layout/VerticalAccentList"/>
    <dgm:cxn modelId="{49083A84-51B3-49C5-8FDD-0B7E2B493D74}" type="presParOf" srcId="{C8E079D3-4EB5-400B-A972-883B617112E8}" destId="{4ADDA94B-EA8E-49EA-A566-8CA3D5ADAA3D}" srcOrd="0" destOrd="0" presId="urn:microsoft.com/office/officeart/2008/layout/VerticalAccentList"/>
    <dgm:cxn modelId="{B9BCD586-AD6A-4399-A879-73C8805EF748}" type="presParOf" srcId="{4ADDA94B-EA8E-49EA-A566-8CA3D5ADAA3D}" destId="{C3929B8E-7849-4711-BDFA-5EA7E44B252F}" srcOrd="0" destOrd="0" presId="urn:microsoft.com/office/officeart/2008/layout/VerticalAccentList"/>
    <dgm:cxn modelId="{54A2141B-3FC8-4242-B4F9-E869208C31BE}" type="presParOf" srcId="{C8E079D3-4EB5-400B-A972-883B617112E8}" destId="{854C9F73-CB74-46B9-83EC-04221D6811B6}" srcOrd="1" destOrd="0" presId="urn:microsoft.com/office/officeart/2008/layout/VerticalAccentList"/>
    <dgm:cxn modelId="{E4EE5439-8BD1-49A5-9850-FBD113F0A9A6}" type="presParOf" srcId="{854C9F73-CB74-46B9-83EC-04221D6811B6}" destId="{A3CEA0D3-62BA-4AF8-873A-17CEA974825B}" srcOrd="0" destOrd="0" presId="urn:microsoft.com/office/officeart/2008/layout/VerticalAccentList"/>
    <dgm:cxn modelId="{88DD5622-19C3-4B3F-94C8-C1FDF5A89C1F}" type="presParOf" srcId="{854C9F73-CB74-46B9-83EC-04221D6811B6}" destId="{A8CA8BF1-1091-4CD4-B11F-FB0FB6FCC8E0}" srcOrd="1" destOrd="0" presId="urn:microsoft.com/office/officeart/2008/layout/VerticalAccentList"/>
    <dgm:cxn modelId="{F9E4EAAF-3919-4718-A581-C22ED9D8E91E}" type="presParOf" srcId="{854C9F73-CB74-46B9-83EC-04221D6811B6}" destId="{18FC296E-32EF-4E34-AC8E-53446DA95C66}" srcOrd="2" destOrd="0" presId="urn:microsoft.com/office/officeart/2008/layout/VerticalAccentList"/>
    <dgm:cxn modelId="{09CB3BF6-0A44-4378-A3CC-3026E9339A5D}" type="presParOf" srcId="{854C9F73-CB74-46B9-83EC-04221D6811B6}" destId="{EBFF88FC-D4A6-4CB8-9206-097BDDA24038}" srcOrd="3" destOrd="0" presId="urn:microsoft.com/office/officeart/2008/layout/VerticalAccentList"/>
    <dgm:cxn modelId="{DEF49C0C-E50A-4633-917A-DCDEF57934F6}" type="presParOf" srcId="{854C9F73-CB74-46B9-83EC-04221D6811B6}" destId="{05640913-D2CF-4601-A3F7-4CA5A36D7BCE}" srcOrd="4" destOrd="0" presId="urn:microsoft.com/office/officeart/2008/layout/VerticalAccentList"/>
    <dgm:cxn modelId="{30D18D21-FD70-4C5C-9D12-9D07524AA604}" type="presParOf" srcId="{854C9F73-CB74-46B9-83EC-04221D6811B6}" destId="{814FCB9F-9B9F-4978-88D8-1FC163E88C60}" srcOrd="5" destOrd="0" presId="urn:microsoft.com/office/officeart/2008/layout/VerticalAccentList"/>
    <dgm:cxn modelId="{0DCF6DDD-0FF8-491A-A0CE-CD137B3A8BD5}" type="presParOf" srcId="{854C9F73-CB74-46B9-83EC-04221D6811B6}" destId="{F0EF5A41-73A0-461B-B382-D6CA1CDE81F1}" srcOrd="6" destOrd="0" presId="urn:microsoft.com/office/officeart/2008/layout/VerticalAccentList"/>
    <dgm:cxn modelId="{D4411CDC-E056-4907-BE8E-4137100BCD37}" type="presParOf" srcId="{C8E079D3-4EB5-400B-A972-883B617112E8}" destId="{CBE79D2A-1A14-4C8C-9CF0-A98967D1C286}" srcOrd="2" destOrd="0" presId="urn:microsoft.com/office/officeart/2008/layout/VerticalAccentList"/>
    <dgm:cxn modelId="{ACC693BF-0574-483A-9054-93356BB51CC5}" type="presParOf" srcId="{C8E079D3-4EB5-400B-A972-883B617112E8}" destId="{0D5B25E1-C8A0-4D52-AF39-CA4236869B78}" srcOrd="3" destOrd="0" presId="urn:microsoft.com/office/officeart/2008/layout/VerticalAccentList"/>
    <dgm:cxn modelId="{170913F5-19FE-45C4-9F16-ED473E8B4615}" type="presParOf" srcId="{0D5B25E1-C8A0-4D52-AF39-CA4236869B78}" destId="{FB07D1F8-5D4C-4E04-B49D-C5298B67E134}" srcOrd="0" destOrd="0" presId="urn:microsoft.com/office/officeart/2008/layout/VerticalAccentList"/>
    <dgm:cxn modelId="{7F940932-A526-4F67-901A-DC90D9CBE40F}" type="presParOf" srcId="{C8E079D3-4EB5-400B-A972-883B617112E8}" destId="{04CC9113-F2D4-4989-B032-BAECC4FD83DA}" srcOrd="4" destOrd="0" presId="urn:microsoft.com/office/officeart/2008/layout/VerticalAccentList"/>
    <dgm:cxn modelId="{0566B07D-050B-4B6D-BFDB-465BB487156F}" type="presParOf" srcId="{04CC9113-F2D4-4989-B032-BAECC4FD83DA}" destId="{D4F25E53-BA9A-469E-974C-FEA6C70DD2DA}" srcOrd="0" destOrd="0" presId="urn:microsoft.com/office/officeart/2008/layout/VerticalAccentList"/>
    <dgm:cxn modelId="{87EF5133-5319-44B7-BFD1-ED203F567562}" type="presParOf" srcId="{04CC9113-F2D4-4989-B032-BAECC4FD83DA}" destId="{47418383-28AF-4123-97FE-525C6C34BB7D}" srcOrd="1" destOrd="0" presId="urn:microsoft.com/office/officeart/2008/layout/VerticalAccentList"/>
    <dgm:cxn modelId="{B1AD6160-7912-45F5-AF99-70F763341DE1}" type="presParOf" srcId="{04CC9113-F2D4-4989-B032-BAECC4FD83DA}" destId="{5986E46C-5840-48DF-8CF9-6F04FDEE93D4}" srcOrd="2" destOrd="0" presId="urn:microsoft.com/office/officeart/2008/layout/VerticalAccentList"/>
    <dgm:cxn modelId="{BE6A83FB-9339-4B4E-AF36-75763922107A}" type="presParOf" srcId="{04CC9113-F2D4-4989-B032-BAECC4FD83DA}" destId="{2E3F43BA-A54C-4A6E-A078-40C3D4E603DA}" srcOrd="3" destOrd="0" presId="urn:microsoft.com/office/officeart/2008/layout/VerticalAccentList"/>
    <dgm:cxn modelId="{C1296893-C19B-4913-859D-12A1ED6154E1}" type="presParOf" srcId="{04CC9113-F2D4-4989-B032-BAECC4FD83DA}" destId="{144FC27F-C2EC-4E2E-A202-913BF38CB347}" srcOrd="4" destOrd="0" presId="urn:microsoft.com/office/officeart/2008/layout/VerticalAccentList"/>
    <dgm:cxn modelId="{91E76707-2922-4DE8-ACDC-56A37E342E59}" type="presParOf" srcId="{04CC9113-F2D4-4989-B032-BAECC4FD83DA}" destId="{A540E449-18A9-49BC-9DD0-E4E677E14A03}" srcOrd="5" destOrd="0" presId="urn:microsoft.com/office/officeart/2008/layout/VerticalAccentList"/>
    <dgm:cxn modelId="{80ECAF5C-9BA2-49A0-AA56-C69D8E6D2155}" type="presParOf" srcId="{04CC9113-F2D4-4989-B032-BAECC4FD83DA}" destId="{2BEA5B9C-D971-4D97-BDE2-90D3AC73F201}" srcOrd="6" destOrd="0" presId="urn:microsoft.com/office/officeart/2008/layout/VerticalAccentList"/>
    <dgm:cxn modelId="{A5D3326C-AEFC-4368-A07F-3D96237C02B3}" type="presParOf" srcId="{C8E079D3-4EB5-400B-A972-883B617112E8}" destId="{D3A970FF-BA42-4CCA-9EEC-56A0E516EE7C}" srcOrd="5" destOrd="0" presId="urn:microsoft.com/office/officeart/2008/layout/VerticalAccentList"/>
    <dgm:cxn modelId="{17E6F40C-EEA6-4528-BCF3-D0028596AE02}" type="presParOf" srcId="{C8E079D3-4EB5-400B-A972-883B617112E8}" destId="{E59C4EC7-D8B1-4A5B-92D4-247A5127663B}" srcOrd="6" destOrd="0" presId="urn:microsoft.com/office/officeart/2008/layout/VerticalAccentList"/>
    <dgm:cxn modelId="{37E7A7A0-C4ED-42B2-9500-5134A49F99C8}" type="presParOf" srcId="{E59C4EC7-D8B1-4A5B-92D4-247A5127663B}" destId="{EF6AAE53-9475-43DF-925D-40F54A8892C4}" srcOrd="0" destOrd="0" presId="urn:microsoft.com/office/officeart/2008/layout/VerticalAccentList"/>
    <dgm:cxn modelId="{ABFE681C-66C0-4ED7-9950-BFE7C85538D8}" type="presParOf" srcId="{C8E079D3-4EB5-400B-A972-883B617112E8}" destId="{570BC0ED-8136-46FE-8A3E-D41D3A076990}" srcOrd="7" destOrd="0" presId="urn:microsoft.com/office/officeart/2008/layout/VerticalAccentList"/>
    <dgm:cxn modelId="{2EC1A0F1-FCDC-4C2F-9BF9-F902209C1CE2}" type="presParOf" srcId="{570BC0ED-8136-46FE-8A3E-D41D3A076990}" destId="{180A6B17-8E7B-45DA-A1AC-B6E72951F3A1}" srcOrd="0" destOrd="0" presId="urn:microsoft.com/office/officeart/2008/layout/VerticalAccentList"/>
    <dgm:cxn modelId="{C542E1A9-171F-4225-91C3-3060B0A16E3A}" type="presParOf" srcId="{570BC0ED-8136-46FE-8A3E-D41D3A076990}" destId="{797F0632-D27B-4567-BD0F-57F589A8D054}" srcOrd="1" destOrd="0" presId="urn:microsoft.com/office/officeart/2008/layout/VerticalAccentList"/>
    <dgm:cxn modelId="{5E512891-A55A-4866-BBC6-36C9F17887E0}" type="presParOf" srcId="{570BC0ED-8136-46FE-8A3E-D41D3A076990}" destId="{5B082743-6CB0-4D78-BCC1-EDB202BD1934}" srcOrd="2" destOrd="0" presId="urn:microsoft.com/office/officeart/2008/layout/VerticalAccentList"/>
    <dgm:cxn modelId="{E2BEDE43-B012-496B-8E4F-137BF64CE8F1}" type="presParOf" srcId="{570BC0ED-8136-46FE-8A3E-D41D3A076990}" destId="{76BBFFAF-07E2-4E30-9CBE-156753741664}" srcOrd="3" destOrd="0" presId="urn:microsoft.com/office/officeart/2008/layout/VerticalAccentList"/>
    <dgm:cxn modelId="{26606495-054D-47F6-8425-AD1F5BBD9A7E}" type="presParOf" srcId="{570BC0ED-8136-46FE-8A3E-D41D3A076990}" destId="{6DBCC8B3-B423-4B0C-AFD7-1FFE7564147B}" srcOrd="4" destOrd="0" presId="urn:microsoft.com/office/officeart/2008/layout/VerticalAccentList"/>
    <dgm:cxn modelId="{9EBE038C-1901-498D-9AF8-6C91F6940C28}" type="presParOf" srcId="{570BC0ED-8136-46FE-8A3E-D41D3A076990}" destId="{A5F4995B-1B94-44F9-98B0-9FC6B469E720}" srcOrd="5" destOrd="0" presId="urn:microsoft.com/office/officeart/2008/layout/VerticalAccentList"/>
    <dgm:cxn modelId="{0B4F24D5-81AC-443A-B5B7-35274D7BF7B5}" type="presParOf" srcId="{570BC0ED-8136-46FE-8A3E-D41D3A076990}" destId="{C9DEC9B4-0C35-40F3-9F63-2A7A9C7B6172}" srcOrd="6" destOrd="0" presId="urn:microsoft.com/office/officeart/2008/layout/VerticalAccentList"/>
    <dgm:cxn modelId="{188A89CE-3EA0-44A9-8AEE-028B73EF77FF}" type="presParOf" srcId="{C8E079D3-4EB5-400B-A972-883B617112E8}" destId="{89943ACB-B988-4D24-9DA1-792D43BA12FA}" srcOrd="8" destOrd="0" presId="urn:microsoft.com/office/officeart/2008/layout/VerticalAccentList"/>
    <dgm:cxn modelId="{38622545-04A2-4BF4-BC17-234D69AFBA7A}" type="presParOf" srcId="{C8E079D3-4EB5-400B-A972-883B617112E8}" destId="{3E96A529-6AAD-4EE6-8C0B-CA50B4C495F7}" srcOrd="9" destOrd="0" presId="urn:microsoft.com/office/officeart/2008/layout/VerticalAccentList"/>
    <dgm:cxn modelId="{44050D57-C05A-481B-B40E-990EFFDFDC7F}" type="presParOf" srcId="{3E96A529-6AAD-4EE6-8C0B-CA50B4C495F7}" destId="{EC3955CC-DA32-411F-806E-971328451D7A}" srcOrd="0" destOrd="0" presId="urn:microsoft.com/office/officeart/2008/layout/VerticalAccentList"/>
    <dgm:cxn modelId="{63588A00-73D2-4293-9E26-3AD1D5520CDC}" type="presParOf" srcId="{C8E079D3-4EB5-400B-A972-883B617112E8}" destId="{F7EC4A00-ADB4-45EA-82F9-55FD9407D0B5}" srcOrd="10" destOrd="0" presId="urn:microsoft.com/office/officeart/2008/layout/VerticalAccentList"/>
    <dgm:cxn modelId="{C9D7C8AC-2E45-4E59-8B34-617AFDD0DDF8}" type="presParOf" srcId="{F7EC4A00-ADB4-45EA-82F9-55FD9407D0B5}" destId="{157464E0-A7D8-477E-B0A7-FB11EDBEEC16}" srcOrd="0" destOrd="0" presId="urn:microsoft.com/office/officeart/2008/layout/VerticalAccentList"/>
    <dgm:cxn modelId="{18303BFD-EBCB-4B25-B4D4-BCC629FE25B6}" type="presParOf" srcId="{F7EC4A00-ADB4-45EA-82F9-55FD9407D0B5}" destId="{DF271E0E-4C97-475A-92A1-4E92B8312D9E}" srcOrd="1" destOrd="0" presId="urn:microsoft.com/office/officeart/2008/layout/VerticalAccentList"/>
    <dgm:cxn modelId="{0E4C9964-7A18-4057-A404-9AE08A94CAAE}" type="presParOf" srcId="{F7EC4A00-ADB4-45EA-82F9-55FD9407D0B5}" destId="{6581A97F-0184-4B41-83FC-18CEAE631D38}" srcOrd="2" destOrd="0" presId="urn:microsoft.com/office/officeart/2008/layout/VerticalAccentList"/>
    <dgm:cxn modelId="{5F260EE8-7D24-48C7-93ED-649AAA0F092C}" type="presParOf" srcId="{F7EC4A00-ADB4-45EA-82F9-55FD9407D0B5}" destId="{65BE9F19-1D91-4257-882C-01C674F8C950}" srcOrd="3" destOrd="0" presId="urn:microsoft.com/office/officeart/2008/layout/VerticalAccentList"/>
    <dgm:cxn modelId="{EBD6AD07-8566-455A-B628-461467B3494E}" type="presParOf" srcId="{F7EC4A00-ADB4-45EA-82F9-55FD9407D0B5}" destId="{785605A5-8402-41F8-B49F-5E447463FD38}" srcOrd="4" destOrd="0" presId="urn:microsoft.com/office/officeart/2008/layout/VerticalAccentList"/>
    <dgm:cxn modelId="{1C284B7C-1E56-411D-A2DB-D00A78B54CF5}" type="presParOf" srcId="{F7EC4A00-ADB4-45EA-82F9-55FD9407D0B5}" destId="{6CDA671B-8DC1-4E6F-ADEC-71836EFD3EC8}" srcOrd="5" destOrd="0" presId="urn:microsoft.com/office/officeart/2008/layout/VerticalAccentList"/>
    <dgm:cxn modelId="{1CDDC605-4382-4E6D-A347-8BDC3B164B87}" type="presParOf" srcId="{F7EC4A00-ADB4-45EA-82F9-55FD9407D0B5}" destId="{21142D1E-DA74-4359-8219-1A0B5AEDF53A}" srcOrd="6" destOrd="0" presId="urn:microsoft.com/office/officeart/2008/layout/VerticalAccentList"/>
    <dgm:cxn modelId="{D653687F-08E6-4DB5-8E39-CA47B925A3B6}" type="presParOf" srcId="{C8E079D3-4EB5-400B-A972-883B617112E8}" destId="{5CFB3A40-0028-44F7-A5C2-36D8FCC74DA2}" srcOrd="11" destOrd="0" presId="urn:microsoft.com/office/officeart/2008/layout/VerticalAccentList"/>
    <dgm:cxn modelId="{4D5A15A8-4A6A-4671-83F1-82246010A01A}" type="presParOf" srcId="{C8E079D3-4EB5-400B-A972-883B617112E8}" destId="{9F6CFAA0-0D67-48FA-9057-D3D574CF8248}" srcOrd="12" destOrd="0" presId="urn:microsoft.com/office/officeart/2008/layout/VerticalAccentList"/>
    <dgm:cxn modelId="{CEC86CC0-A23F-4B90-AD2D-F60EDCD4F94D}" type="presParOf" srcId="{9F6CFAA0-0D67-48FA-9057-D3D574CF8248}" destId="{CD768829-4BFA-48E7-B433-FAA5D7A4E1C8}" srcOrd="0" destOrd="0" presId="urn:microsoft.com/office/officeart/2008/layout/VerticalAccentList"/>
    <dgm:cxn modelId="{7C2A849B-611B-4402-9BD2-A9E8DA2128C9}" type="presParOf" srcId="{C8E079D3-4EB5-400B-A972-883B617112E8}" destId="{409E7E7F-071F-4915-92DA-01546EC1E803}" srcOrd="13" destOrd="0" presId="urn:microsoft.com/office/officeart/2008/layout/VerticalAccentList"/>
    <dgm:cxn modelId="{C65D1A1F-8BD2-4FA3-8A8E-4892EA626A8F}" type="presParOf" srcId="{409E7E7F-071F-4915-92DA-01546EC1E803}" destId="{E781409B-0149-46DD-BD64-1A0F0B74DB16}" srcOrd="0" destOrd="0" presId="urn:microsoft.com/office/officeart/2008/layout/VerticalAccentList"/>
    <dgm:cxn modelId="{6D051FEC-B974-4A5E-A6FD-C2BCFAC1370A}" type="presParOf" srcId="{409E7E7F-071F-4915-92DA-01546EC1E803}" destId="{60A6D5C1-F78A-4BB6-BC76-4B949AC0DAD7}" srcOrd="1" destOrd="0" presId="urn:microsoft.com/office/officeart/2008/layout/VerticalAccentList"/>
    <dgm:cxn modelId="{D06EE0A7-969C-4F1C-9206-A5F167A0BB47}" type="presParOf" srcId="{409E7E7F-071F-4915-92DA-01546EC1E803}" destId="{B8701490-59A3-41A9-82DF-C22CB3CB6C7D}" srcOrd="2" destOrd="0" presId="urn:microsoft.com/office/officeart/2008/layout/VerticalAccentList"/>
    <dgm:cxn modelId="{C34E9E9C-0CBF-43B1-B02B-37AA3BB26AD1}" type="presParOf" srcId="{409E7E7F-071F-4915-92DA-01546EC1E803}" destId="{56AD3BC2-D459-4DA9-A015-44EECFF25515}" srcOrd="3" destOrd="0" presId="urn:microsoft.com/office/officeart/2008/layout/VerticalAccentList"/>
    <dgm:cxn modelId="{864CAB55-4DCD-430A-A052-8EB74B3353B6}" type="presParOf" srcId="{409E7E7F-071F-4915-92DA-01546EC1E803}" destId="{E8B14D52-2DD9-435A-852F-B5F1CB0E220B}" srcOrd="4" destOrd="0" presId="urn:microsoft.com/office/officeart/2008/layout/VerticalAccentList"/>
    <dgm:cxn modelId="{8D447D47-1C6C-46CB-8420-9D02C83B1535}" type="presParOf" srcId="{409E7E7F-071F-4915-92DA-01546EC1E803}" destId="{34C24237-97B1-4399-B37B-DDB4EA00EB28}" srcOrd="5" destOrd="0" presId="urn:microsoft.com/office/officeart/2008/layout/VerticalAccentList"/>
    <dgm:cxn modelId="{F33E09BA-0F18-4202-BEF6-3C25CB05B24D}" type="presParOf" srcId="{409E7E7F-071F-4915-92DA-01546EC1E803}" destId="{477445EA-69EF-415E-A094-BCACDD8292BB}" srcOrd="6" destOrd="0" presId="urn:microsoft.com/office/officeart/2008/layout/VerticalAccentList"/>
    <dgm:cxn modelId="{69081156-BCA8-4039-A0C7-FBD479EEBCFF}" type="presParOf" srcId="{C8E079D3-4EB5-400B-A972-883B617112E8}" destId="{2D0BB541-E628-4695-8455-48A5D47F23CA}" srcOrd="14" destOrd="0" presId="urn:microsoft.com/office/officeart/2008/layout/VerticalAccentList"/>
    <dgm:cxn modelId="{4FC24F0C-3DF8-4054-B10F-729E00D7504A}" type="presParOf" srcId="{C8E079D3-4EB5-400B-A972-883B617112E8}" destId="{090BD22C-965F-4DFE-9D94-90F82291A937}" srcOrd="15" destOrd="0" presId="urn:microsoft.com/office/officeart/2008/layout/VerticalAccentList"/>
    <dgm:cxn modelId="{AAE2DCDC-8B58-4660-ABCD-00FB604C2F64}" type="presParOf" srcId="{090BD22C-965F-4DFE-9D94-90F82291A937}" destId="{DCA8A4EF-B1E1-4E5B-BBE1-B536C5B7B898}" srcOrd="0" destOrd="0" presId="urn:microsoft.com/office/officeart/2008/layout/VerticalAccentList"/>
    <dgm:cxn modelId="{0B2E8BCC-004F-4761-AF53-BF03D9E09D3F}" type="presParOf" srcId="{C8E079D3-4EB5-400B-A972-883B617112E8}" destId="{1FC82E34-6FF4-4915-926E-9E3E3A5F8C37}" srcOrd="16" destOrd="0" presId="urn:microsoft.com/office/officeart/2008/layout/VerticalAccentList"/>
    <dgm:cxn modelId="{11E13E78-47CD-40A4-9C86-5D149D982060}" type="presParOf" srcId="{1FC82E34-6FF4-4915-926E-9E3E3A5F8C37}" destId="{BD44EBBD-2282-4307-8D5D-E80EBAE8EDCF}" srcOrd="0" destOrd="0" presId="urn:microsoft.com/office/officeart/2008/layout/VerticalAccentList"/>
    <dgm:cxn modelId="{F0D620B8-11FA-4047-87B6-2019347559C2}" type="presParOf" srcId="{1FC82E34-6FF4-4915-926E-9E3E3A5F8C37}" destId="{7CD8438F-39D1-47DC-A5B3-E61627DF056F}" srcOrd="1" destOrd="0" presId="urn:microsoft.com/office/officeart/2008/layout/VerticalAccentList"/>
    <dgm:cxn modelId="{BD37A517-DD32-40A6-B7AB-7B8DF8AF7B8E}" type="presParOf" srcId="{1FC82E34-6FF4-4915-926E-9E3E3A5F8C37}" destId="{E432094F-F2DC-4446-8D0F-5C85C86539D0}" srcOrd="2" destOrd="0" presId="urn:microsoft.com/office/officeart/2008/layout/VerticalAccentList"/>
    <dgm:cxn modelId="{B6B31EE0-960B-4FF8-B028-F12C00B31952}" type="presParOf" srcId="{1FC82E34-6FF4-4915-926E-9E3E3A5F8C37}" destId="{182E79F7-371B-48E6-BC4B-9453998AFF82}" srcOrd="3" destOrd="0" presId="urn:microsoft.com/office/officeart/2008/layout/VerticalAccentList"/>
    <dgm:cxn modelId="{10E38D71-635A-433D-AA44-8740620541A7}" type="presParOf" srcId="{1FC82E34-6FF4-4915-926E-9E3E3A5F8C37}" destId="{37F973C0-692B-46E0-BC7E-F46F9A1BA1EB}" srcOrd="4" destOrd="0" presId="urn:microsoft.com/office/officeart/2008/layout/VerticalAccentList"/>
    <dgm:cxn modelId="{3BFAE450-FA61-4A06-B88B-F053D2A68449}" type="presParOf" srcId="{1FC82E34-6FF4-4915-926E-9E3E3A5F8C37}" destId="{4EB2A925-3224-42CC-879E-4E6135CDCC00}" srcOrd="5" destOrd="0" presId="urn:microsoft.com/office/officeart/2008/layout/VerticalAccentList"/>
    <dgm:cxn modelId="{44682E2B-E3A3-4308-9C96-4DFEA9D16A76}" type="presParOf" srcId="{1FC82E34-6FF4-4915-926E-9E3E3A5F8C37}" destId="{4DB9ED84-4BD9-4682-807D-EB794FCCACCA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54AE70-E039-4349-B802-B5C1D6A6CA00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88ABB0-63DD-4B43-A2DB-EEBC6BF86161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  <a:p>
          <a:pPr algn="ctr">
            <a:lnSpc>
              <a:spcPct val="100000"/>
            </a:lnSpc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19DF46-FE21-409A-BD00-B75B65F55592}" type="parTrans" cxnId="{15E350F0-ACA9-4A17-8A6B-E66E5BDBC5B6}">
      <dgm:prSet/>
      <dgm:spPr/>
      <dgm:t>
        <a:bodyPr/>
        <a:lstStyle/>
        <a:p>
          <a:endParaRPr lang="ru-RU"/>
        </a:p>
      </dgm:t>
    </dgm:pt>
    <dgm:pt modelId="{01BA0189-D0A9-4652-BFE0-DF02785C1F9D}" type="sibTrans" cxnId="{15E350F0-ACA9-4A17-8A6B-E66E5BDBC5B6}">
      <dgm:prSet/>
      <dgm:spPr/>
      <dgm:t>
        <a:bodyPr/>
        <a:lstStyle/>
        <a:p>
          <a:endParaRPr lang="ru-RU"/>
        </a:p>
      </dgm:t>
    </dgm:pt>
    <dgm:pt modelId="{E74FA46D-421E-41D2-8E18-07AD0DD9FB34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год 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635B5E-74B8-4297-9BFB-6DF2FD9C907B}" type="parTrans" cxnId="{0439E8CC-0F49-4BB5-8CE7-746B0EDF7BD0}">
      <dgm:prSet/>
      <dgm:spPr/>
      <dgm:t>
        <a:bodyPr/>
        <a:lstStyle/>
        <a:p>
          <a:endParaRPr lang="ru-RU"/>
        </a:p>
      </dgm:t>
    </dgm:pt>
    <dgm:pt modelId="{4731E2AB-B2C5-4639-B908-358655686B18}" type="sibTrans" cxnId="{0439E8CC-0F49-4BB5-8CE7-746B0EDF7BD0}">
      <dgm:prSet/>
      <dgm:spPr/>
      <dgm:t>
        <a:bodyPr/>
        <a:lstStyle/>
        <a:p>
          <a:endParaRPr lang="ru-RU"/>
        </a:p>
      </dgm:t>
    </dgm:pt>
    <dgm:pt modelId="{8BF8B8CF-0268-47EF-81ED-C28FD125AF6A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745BD8-74E8-471A-85FE-B918AD4A1296}" type="parTrans" cxnId="{E3B4D735-4DBB-46E2-BDD9-E3254A062011}">
      <dgm:prSet/>
      <dgm:spPr/>
      <dgm:t>
        <a:bodyPr/>
        <a:lstStyle/>
        <a:p>
          <a:endParaRPr lang="ru-RU"/>
        </a:p>
      </dgm:t>
    </dgm:pt>
    <dgm:pt modelId="{E420A5BB-F23C-44DE-BE7E-66634B0CC396}" type="sibTrans" cxnId="{E3B4D735-4DBB-46E2-BDD9-E3254A062011}">
      <dgm:prSet/>
      <dgm:spPr/>
      <dgm:t>
        <a:bodyPr/>
        <a:lstStyle/>
        <a:p>
          <a:endParaRPr lang="ru-RU"/>
        </a:p>
      </dgm:t>
    </dgm:pt>
    <dgm:pt modelId="{6B20643F-CC20-4081-AA2F-D3620F3C709E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 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E8118-C32C-4A6A-BBE6-950CC262F65E}" type="parTrans" cxnId="{D4535D47-F594-4596-85F6-4B1F38747AA4}">
      <dgm:prSet/>
      <dgm:spPr/>
      <dgm:t>
        <a:bodyPr/>
        <a:lstStyle/>
        <a:p>
          <a:endParaRPr lang="ru-RU"/>
        </a:p>
      </dgm:t>
    </dgm:pt>
    <dgm:pt modelId="{DC993B27-3212-47D7-A1C7-E9BB3D8EB940}" type="sibTrans" cxnId="{D4535D47-F594-4596-85F6-4B1F38747AA4}">
      <dgm:prSet/>
      <dgm:spPr/>
      <dgm:t>
        <a:bodyPr/>
        <a:lstStyle/>
        <a:p>
          <a:endParaRPr lang="ru-RU"/>
        </a:p>
      </dgm:t>
    </dgm:pt>
    <dgm:pt modelId="{E3274F60-B203-4BE6-8C6B-AA38D11E650A}" type="pres">
      <dgm:prSet presAssocID="{4F54AE70-E039-4349-B802-B5C1D6A6CA0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1C6FCB1-4161-4455-8F45-1A8CC006EE01}" type="pres">
      <dgm:prSet presAssocID="{CF88ABB0-63DD-4B43-A2DB-EEBC6BF86161}" presName="composite" presStyleCnt="0"/>
      <dgm:spPr/>
    </dgm:pt>
    <dgm:pt modelId="{46769EAE-9786-45C1-8C57-E0FCE829D345}" type="pres">
      <dgm:prSet presAssocID="{CF88ABB0-63DD-4B43-A2DB-EEBC6BF86161}" presName="LShape" presStyleLbl="alignNode1" presStyleIdx="0" presStyleCnt="7" custScaleY="126761"/>
      <dgm:spPr>
        <a:solidFill>
          <a:srgbClr val="7030A0"/>
        </a:solidFill>
        <a:ln>
          <a:solidFill>
            <a:srgbClr val="7030A0"/>
          </a:solidFill>
        </a:ln>
        <a:effectLst>
          <a:innerShdw dist="50800" dir="8100000">
            <a:prstClr val="black">
              <a:alpha val="67000"/>
            </a:prstClr>
          </a:innerShdw>
          <a:softEdge rad="0"/>
        </a:effectLst>
        <a:scene3d>
          <a:camera prst="orthographicFront"/>
          <a:lightRig rig="threePt" dir="t"/>
        </a:scene3d>
        <a:sp3d>
          <a:bevelT w="165100" prst="coolSlant"/>
        </a:sp3d>
      </dgm:spPr>
    </dgm:pt>
    <dgm:pt modelId="{517D7FC0-D9B5-4154-8DC6-01B4FEFED1C8}" type="pres">
      <dgm:prSet presAssocID="{CF88ABB0-63DD-4B43-A2DB-EEBC6BF86161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ED2AA-C28C-4411-8674-09270A5D847D}" type="pres">
      <dgm:prSet presAssocID="{CF88ABB0-63DD-4B43-A2DB-EEBC6BF86161}" presName="Triangle" presStyleLbl="alignNode1" presStyleIdx="1" presStyleCnt="7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B455455F-A777-4486-90A2-D3880579512D}" type="pres">
      <dgm:prSet presAssocID="{01BA0189-D0A9-4652-BFE0-DF02785C1F9D}" presName="sibTrans" presStyleCnt="0"/>
      <dgm:spPr/>
    </dgm:pt>
    <dgm:pt modelId="{CBB32ABB-7F0A-4560-89C7-BF2C4218EF37}" type="pres">
      <dgm:prSet presAssocID="{01BA0189-D0A9-4652-BFE0-DF02785C1F9D}" presName="space" presStyleCnt="0"/>
      <dgm:spPr/>
    </dgm:pt>
    <dgm:pt modelId="{B6F806C7-26EE-4BE3-B7A7-98D55E5DE38C}" type="pres">
      <dgm:prSet presAssocID="{8BF8B8CF-0268-47EF-81ED-C28FD125AF6A}" presName="composite" presStyleCnt="0"/>
      <dgm:spPr/>
    </dgm:pt>
    <dgm:pt modelId="{9B0D996F-BA2A-488A-AC44-EDF28FBD83AA}" type="pres">
      <dgm:prSet presAssocID="{8BF8B8CF-0268-47EF-81ED-C28FD125AF6A}" presName="LShape" presStyleLbl="alignNode1" presStyleIdx="2" presStyleCnt="7" custScaleY="125508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56C886D3-EF6C-4B6D-B0B7-72240B718C62}" type="pres">
      <dgm:prSet presAssocID="{8BF8B8CF-0268-47EF-81ED-C28FD125AF6A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FB5DB7-F010-4D81-8F8D-826C4B144D99}" type="pres">
      <dgm:prSet presAssocID="{8BF8B8CF-0268-47EF-81ED-C28FD125AF6A}" presName="Triangle" presStyleLbl="alignNode1" presStyleIdx="3" presStyleCnt="7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0CED0DAA-B24A-4D04-A675-27152CC3BEC5}" type="pres">
      <dgm:prSet presAssocID="{E420A5BB-F23C-44DE-BE7E-66634B0CC396}" presName="sibTrans" presStyleCnt="0"/>
      <dgm:spPr/>
    </dgm:pt>
    <dgm:pt modelId="{D6362FB5-8304-4808-BB5D-647B638E959B}" type="pres">
      <dgm:prSet presAssocID="{E420A5BB-F23C-44DE-BE7E-66634B0CC396}" presName="space" presStyleCnt="0"/>
      <dgm:spPr/>
    </dgm:pt>
    <dgm:pt modelId="{229CBBEE-C9F2-43AD-AAAE-1B36906E1530}" type="pres">
      <dgm:prSet presAssocID="{6B20643F-CC20-4081-AA2F-D3620F3C709E}" presName="composite" presStyleCnt="0"/>
      <dgm:spPr/>
    </dgm:pt>
    <dgm:pt modelId="{EB79BE45-98CC-4A0F-A574-30EC5DA3BC61}" type="pres">
      <dgm:prSet presAssocID="{6B20643F-CC20-4081-AA2F-D3620F3C709E}" presName="LShape" presStyleLbl="alignNode1" presStyleIdx="4" presStyleCnt="7" custScaleY="129242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E3C2000F-BEC4-42E3-94CD-042FEEF3AB9D}" type="pres">
      <dgm:prSet presAssocID="{6B20643F-CC20-4081-AA2F-D3620F3C709E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A84A13-5B78-491C-AD2F-C4063E93441D}" type="pres">
      <dgm:prSet presAssocID="{6B20643F-CC20-4081-AA2F-D3620F3C709E}" presName="Triangle" presStyleLbl="alignNode1" presStyleIdx="5" presStyleCnt="7" custLinFactNeighborX="-3651" custLinFactNeighborY="-414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18880104-D3E2-4390-A6E7-01F7E41BB0C5}" type="pres">
      <dgm:prSet presAssocID="{DC993B27-3212-47D7-A1C7-E9BB3D8EB940}" presName="sibTrans" presStyleCnt="0"/>
      <dgm:spPr/>
    </dgm:pt>
    <dgm:pt modelId="{41454CDC-7432-4342-937D-11534032319F}" type="pres">
      <dgm:prSet presAssocID="{DC993B27-3212-47D7-A1C7-E9BB3D8EB940}" presName="space" presStyleCnt="0"/>
      <dgm:spPr/>
    </dgm:pt>
    <dgm:pt modelId="{E56DE007-ECA4-4969-B468-A990BD43A068}" type="pres">
      <dgm:prSet presAssocID="{E74FA46D-421E-41D2-8E18-07AD0DD9FB34}" presName="composite" presStyleCnt="0"/>
      <dgm:spPr/>
    </dgm:pt>
    <dgm:pt modelId="{D9CEFB35-603E-4B1D-B133-8035490D0C87}" type="pres">
      <dgm:prSet presAssocID="{E74FA46D-421E-41D2-8E18-07AD0DD9FB34}" presName="LShape" presStyleLbl="alignNode1" presStyleIdx="6" presStyleCnt="7" custScaleY="118014" custLinFactNeighborX="1852" custLinFactNeighborY="15539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6D5164A4-596C-46B3-B9AC-ABF4C9DAB5A0}" type="pres">
      <dgm:prSet presAssocID="{E74FA46D-421E-41D2-8E18-07AD0DD9FB34}" presName="ParentText" presStyleLbl="revTx" presStyleIdx="3" presStyleCnt="4" custLinFactNeighborX="2866" custLinFactNeighborY="125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E350F0-ACA9-4A17-8A6B-E66E5BDBC5B6}" srcId="{4F54AE70-E039-4349-B802-B5C1D6A6CA00}" destId="{CF88ABB0-63DD-4B43-A2DB-EEBC6BF86161}" srcOrd="0" destOrd="0" parTransId="{AB19DF46-FE21-409A-BD00-B75B65F55592}" sibTransId="{01BA0189-D0A9-4652-BFE0-DF02785C1F9D}"/>
    <dgm:cxn modelId="{1B8CF699-E177-4821-8448-2A07C98F5226}" type="presOf" srcId="{4F54AE70-E039-4349-B802-B5C1D6A6CA00}" destId="{E3274F60-B203-4BE6-8C6B-AA38D11E650A}" srcOrd="0" destOrd="0" presId="urn:microsoft.com/office/officeart/2009/3/layout/StepUpProcess"/>
    <dgm:cxn modelId="{31EAF6D7-0FBA-4D40-B5DD-6384AFC81E4B}" type="presOf" srcId="{8BF8B8CF-0268-47EF-81ED-C28FD125AF6A}" destId="{56C886D3-EF6C-4B6D-B0B7-72240B718C62}" srcOrd="0" destOrd="0" presId="urn:microsoft.com/office/officeart/2009/3/layout/StepUpProcess"/>
    <dgm:cxn modelId="{610FCDC1-74B0-41D4-ADA0-DDD7EFC77549}" type="presOf" srcId="{6B20643F-CC20-4081-AA2F-D3620F3C709E}" destId="{E3C2000F-BEC4-42E3-94CD-042FEEF3AB9D}" srcOrd="0" destOrd="0" presId="urn:microsoft.com/office/officeart/2009/3/layout/StepUpProcess"/>
    <dgm:cxn modelId="{0439E8CC-0F49-4BB5-8CE7-746B0EDF7BD0}" srcId="{4F54AE70-E039-4349-B802-B5C1D6A6CA00}" destId="{E74FA46D-421E-41D2-8E18-07AD0DD9FB34}" srcOrd="3" destOrd="0" parTransId="{C2635B5E-74B8-4297-9BFB-6DF2FD9C907B}" sibTransId="{4731E2AB-B2C5-4639-B908-358655686B18}"/>
    <dgm:cxn modelId="{D4535D47-F594-4596-85F6-4B1F38747AA4}" srcId="{4F54AE70-E039-4349-B802-B5C1D6A6CA00}" destId="{6B20643F-CC20-4081-AA2F-D3620F3C709E}" srcOrd="2" destOrd="0" parTransId="{9DEE8118-C32C-4A6A-BBE6-950CC262F65E}" sibTransId="{DC993B27-3212-47D7-A1C7-E9BB3D8EB940}"/>
    <dgm:cxn modelId="{8832F7F7-E332-45BA-B8C8-1AAC86246DD3}" type="presOf" srcId="{E74FA46D-421E-41D2-8E18-07AD0DD9FB34}" destId="{6D5164A4-596C-46B3-B9AC-ABF4C9DAB5A0}" srcOrd="0" destOrd="0" presId="urn:microsoft.com/office/officeart/2009/3/layout/StepUpProcess"/>
    <dgm:cxn modelId="{501DBFF4-BA57-4089-981E-2231E36D2F87}" type="presOf" srcId="{CF88ABB0-63DD-4B43-A2DB-EEBC6BF86161}" destId="{517D7FC0-D9B5-4154-8DC6-01B4FEFED1C8}" srcOrd="0" destOrd="0" presId="urn:microsoft.com/office/officeart/2009/3/layout/StepUpProcess"/>
    <dgm:cxn modelId="{E3B4D735-4DBB-46E2-BDD9-E3254A062011}" srcId="{4F54AE70-E039-4349-B802-B5C1D6A6CA00}" destId="{8BF8B8CF-0268-47EF-81ED-C28FD125AF6A}" srcOrd="1" destOrd="0" parTransId="{E3745BD8-74E8-471A-85FE-B918AD4A1296}" sibTransId="{E420A5BB-F23C-44DE-BE7E-66634B0CC396}"/>
    <dgm:cxn modelId="{73EDB94F-1387-4BF5-81F0-091944DEC62F}" type="presParOf" srcId="{E3274F60-B203-4BE6-8C6B-AA38D11E650A}" destId="{C1C6FCB1-4161-4455-8F45-1A8CC006EE01}" srcOrd="0" destOrd="0" presId="urn:microsoft.com/office/officeart/2009/3/layout/StepUpProcess"/>
    <dgm:cxn modelId="{2C93DF21-A248-4849-99F1-C955E5745490}" type="presParOf" srcId="{C1C6FCB1-4161-4455-8F45-1A8CC006EE01}" destId="{46769EAE-9786-45C1-8C57-E0FCE829D345}" srcOrd="0" destOrd="0" presId="urn:microsoft.com/office/officeart/2009/3/layout/StepUpProcess"/>
    <dgm:cxn modelId="{B6A184BE-3CC5-43FE-A6E4-EBBCC299835A}" type="presParOf" srcId="{C1C6FCB1-4161-4455-8F45-1A8CC006EE01}" destId="{517D7FC0-D9B5-4154-8DC6-01B4FEFED1C8}" srcOrd="1" destOrd="0" presId="urn:microsoft.com/office/officeart/2009/3/layout/StepUpProcess"/>
    <dgm:cxn modelId="{58CD9235-4296-4762-BD2A-174657F6F69C}" type="presParOf" srcId="{C1C6FCB1-4161-4455-8F45-1A8CC006EE01}" destId="{414ED2AA-C28C-4411-8674-09270A5D847D}" srcOrd="2" destOrd="0" presId="urn:microsoft.com/office/officeart/2009/3/layout/StepUpProcess"/>
    <dgm:cxn modelId="{1586C025-C1B1-478B-8713-24E86B24EF2A}" type="presParOf" srcId="{E3274F60-B203-4BE6-8C6B-AA38D11E650A}" destId="{B455455F-A777-4486-90A2-D3880579512D}" srcOrd="1" destOrd="0" presId="urn:microsoft.com/office/officeart/2009/3/layout/StepUpProcess"/>
    <dgm:cxn modelId="{DC5AA06B-33B0-463D-8AC7-B8CFDA26EA26}" type="presParOf" srcId="{B455455F-A777-4486-90A2-D3880579512D}" destId="{CBB32ABB-7F0A-4560-89C7-BF2C4218EF37}" srcOrd="0" destOrd="0" presId="urn:microsoft.com/office/officeart/2009/3/layout/StepUpProcess"/>
    <dgm:cxn modelId="{42A1C8C7-29C3-43E4-A324-50989528C042}" type="presParOf" srcId="{E3274F60-B203-4BE6-8C6B-AA38D11E650A}" destId="{B6F806C7-26EE-4BE3-B7A7-98D55E5DE38C}" srcOrd="2" destOrd="0" presId="urn:microsoft.com/office/officeart/2009/3/layout/StepUpProcess"/>
    <dgm:cxn modelId="{6CC2B68A-DC66-4177-85F8-ACE429782A04}" type="presParOf" srcId="{B6F806C7-26EE-4BE3-B7A7-98D55E5DE38C}" destId="{9B0D996F-BA2A-488A-AC44-EDF28FBD83AA}" srcOrd="0" destOrd="0" presId="urn:microsoft.com/office/officeart/2009/3/layout/StepUpProcess"/>
    <dgm:cxn modelId="{824D765E-5CB7-4DDA-8698-21BF979883D0}" type="presParOf" srcId="{B6F806C7-26EE-4BE3-B7A7-98D55E5DE38C}" destId="{56C886D3-EF6C-4B6D-B0B7-72240B718C62}" srcOrd="1" destOrd="0" presId="urn:microsoft.com/office/officeart/2009/3/layout/StepUpProcess"/>
    <dgm:cxn modelId="{A4E26B5F-8FAA-4486-8F93-560E3BCAE5AF}" type="presParOf" srcId="{B6F806C7-26EE-4BE3-B7A7-98D55E5DE38C}" destId="{27FB5DB7-F010-4D81-8F8D-826C4B144D99}" srcOrd="2" destOrd="0" presId="urn:microsoft.com/office/officeart/2009/3/layout/StepUpProcess"/>
    <dgm:cxn modelId="{EC9D18BB-B080-4182-A154-A717FC6A6AC8}" type="presParOf" srcId="{E3274F60-B203-4BE6-8C6B-AA38D11E650A}" destId="{0CED0DAA-B24A-4D04-A675-27152CC3BEC5}" srcOrd="3" destOrd="0" presId="urn:microsoft.com/office/officeart/2009/3/layout/StepUpProcess"/>
    <dgm:cxn modelId="{D48B5B41-AF4B-4250-8613-3208C0839804}" type="presParOf" srcId="{0CED0DAA-B24A-4D04-A675-27152CC3BEC5}" destId="{D6362FB5-8304-4808-BB5D-647B638E959B}" srcOrd="0" destOrd="0" presId="urn:microsoft.com/office/officeart/2009/3/layout/StepUpProcess"/>
    <dgm:cxn modelId="{256DBE3F-06AF-4747-B089-173D58F762DA}" type="presParOf" srcId="{E3274F60-B203-4BE6-8C6B-AA38D11E650A}" destId="{229CBBEE-C9F2-43AD-AAAE-1B36906E1530}" srcOrd="4" destOrd="0" presId="urn:microsoft.com/office/officeart/2009/3/layout/StepUpProcess"/>
    <dgm:cxn modelId="{BA3BA8D1-2BD0-48B4-A074-9401A283862B}" type="presParOf" srcId="{229CBBEE-C9F2-43AD-AAAE-1B36906E1530}" destId="{EB79BE45-98CC-4A0F-A574-30EC5DA3BC61}" srcOrd="0" destOrd="0" presId="urn:microsoft.com/office/officeart/2009/3/layout/StepUpProcess"/>
    <dgm:cxn modelId="{B543AC57-D2B8-4FC5-86C4-5BB025F8FE03}" type="presParOf" srcId="{229CBBEE-C9F2-43AD-AAAE-1B36906E1530}" destId="{E3C2000F-BEC4-42E3-94CD-042FEEF3AB9D}" srcOrd="1" destOrd="0" presId="urn:microsoft.com/office/officeart/2009/3/layout/StepUpProcess"/>
    <dgm:cxn modelId="{11235384-C8F8-44FA-9AE4-25F0B35A0FEF}" type="presParOf" srcId="{229CBBEE-C9F2-43AD-AAAE-1B36906E1530}" destId="{A3A84A13-5B78-491C-AD2F-C4063E93441D}" srcOrd="2" destOrd="0" presId="urn:microsoft.com/office/officeart/2009/3/layout/StepUpProcess"/>
    <dgm:cxn modelId="{2C636E08-7CF1-4682-AFBF-58B6866F46BC}" type="presParOf" srcId="{E3274F60-B203-4BE6-8C6B-AA38D11E650A}" destId="{18880104-D3E2-4390-A6E7-01F7E41BB0C5}" srcOrd="5" destOrd="0" presId="urn:microsoft.com/office/officeart/2009/3/layout/StepUpProcess"/>
    <dgm:cxn modelId="{C76C92F7-2A85-4127-8DA4-0F0E794932C8}" type="presParOf" srcId="{18880104-D3E2-4390-A6E7-01F7E41BB0C5}" destId="{41454CDC-7432-4342-937D-11534032319F}" srcOrd="0" destOrd="0" presId="urn:microsoft.com/office/officeart/2009/3/layout/StepUpProcess"/>
    <dgm:cxn modelId="{21812AA9-2374-4896-8393-876BC8565E68}" type="presParOf" srcId="{E3274F60-B203-4BE6-8C6B-AA38D11E650A}" destId="{E56DE007-ECA4-4969-B468-A990BD43A068}" srcOrd="6" destOrd="0" presId="urn:microsoft.com/office/officeart/2009/3/layout/StepUpProcess"/>
    <dgm:cxn modelId="{DEBED24A-F9F7-4AF0-A3C3-AF3CBC6FFFCF}" type="presParOf" srcId="{E56DE007-ECA4-4969-B468-A990BD43A068}" destId="{D9CEFB35-603E-4B1D-B133-8035490D0C87}" srcOrd="0" destOrd="0" presId="urn:microsoft.com/office/officeart/2009/3/layout/StepUpProcess"/>
    <dgm:cxn modelId="{B983A88C-5515-4DB2-878A-FD77186B9143}" type="presParOf" srcId="{E56DE007-ECA4-4969-B468-A990BD43A068}" destId="{6D5164A4-596C-46B3-B9AC-ABF4C9DAB5A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69954C-D8E4-492A-B4F7-C21EA4C65AC4}" type="doc">
      <dgm:prSet loTypeId="urn:microsoft.com/office/officeart/2008/layout/TitlePictureLineup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1B7EDF-DE6C-4B75-9F25-AC65DD89EBF9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CF2C97-7A5B-481D-94BB-7AC1FA8A44AF}" type="parTrans" cxnId="{E0360CEF-1864-488D-91C3-0F423BAB62A9}">
      <dgm:prSet/>
      <dgm:spPr/>
      <dgm:t>
        <a:bodyPr/>
        <a:lstStyle/>
        <a:p>
          <a:endParaRPr lang="ru-RU"/>
        </a:p>
      </dgm:t>
    </dgm:pt>
    <dgm:pt modelId="{0776A70A-C398-4333-A9FC-91D2E18BF11D}" type="sibTrans" cxnId="{E0360CEF-1864-488D-91C3-0F423BAB62A9}">
      <dgm:prSet/>
      <dgm:spPr/>
      <dgm:t>
        <a:bodyPr/>
        <a:lstStyle/>
        <a:p>
          <a:endParaRPr lang="ru-RU"/>
        </a:p>
      </dgm:t>
    </dgm:pt>
    <dgm:pt modelId="{D430D204-F976-4A74-B97D-72E79AF2204D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gm:t>
    </dgm:pt>
    <dgm:pt modelId="{ED9DC255-D6B9-4BD3-A176-811E9607401B}" type="sibTrans" cxnId="{62EB4C15-E7D9-4782-A641-9FD52B31B1BF}">
      <dgm:prSet/>
      <dgm:spPr/>
      <dgm:t>
        <a:bodyPr/>
        <a:lstStyle/>
        <a:p>
          <a:endParaRPr lang="ru-RU"/>
        </a:p>
      </dgm:t>
    </dgm:pt>
    <dgm:pt modelId="{15BF53FC-2D1E-479D-81EE-685D56B59F6D}" type="parTrans" cxnId="{62EB4C15-E7D9-4782-A641-9FD52B31B1BF}">
      <dgm:prSet/>
      <dgm:spPr/>
      <dgm:t>
        <a:bodyPr/>
        <a:lstStyle/>
        <a:p>
          <a:endParaRPr lang="ru-RU"/>
        </a:p>
      </dgm:t>
    </dgm:pt>
    <dgm:pt modelId="{91D24FE5-FBF4-4F5F-A333-6A9B1BA2D39C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85806A-B38C-49A3-945C-4B871A7D60A4}" type="sibTrans" cxnId="{A928DEFF-7D9F-40C4-8C0E-06F47AE098DD}">
      <dgm:prSet/>
      <dgm:spPr/>
      <dgm:t>
        <a:bodyPr/>
        <a:lstStyle/>
        <a:p>
          <a:endParaRPr lang="ru-RU"/>
        </a:p>
      </dgm:t>
    </dgm:pt>
    <dgm:pt modelId="{002FD060-D9F4-4C99-A108-465981AA62D3}" type="parTrans" cxnId="{A928DEFF-7D9F-40C4-8C0E-06F47AE098DD}">
      <dgm:prSet/>
      <dgm:spPr/>
      <dgm:t>
        <a:bodyPr/>
        <a:lstStyle/>
        <a:p>
          <a:endParaRPr lang="ru-RU"/>
        </a:p>
      </dgm:t>
    </dgm:pt>
    <dgm:pt modelId="{25B2D148-3DF9-4256-A90B-761527A0B667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00E93829-8632-407B-AC82-528962F8A28D}" type="sibTrans" cxnId="{693F1A1A-D0BB-4A89-B72C-8A9F569F1CC9}">
      <dgm:prSet/>
      <dgm:spPr/>
      <dgm:t>
        <a:bodyPr/>
        <a:lstStyle/>
        <a:p>
          <a:endParaRPr lang="ru-RU"/>
        </a:p>
      </dgm:t>
    </dgm:pt>
    <dgm:pt modelId="{566C4945-E667-488D-83DE-06F2DAFD6D67}" type="parTrans" cxnId="{693F1A1A-D0BB-4A89-B72C-8A9F569F1CC9}">
      <dgm:prSet/>
      <dgm:spPr/>
      <dgm:t>
        <a:bodyPr/>
        <a:lstStyle/>
        <a:p>
          <a:endParaRPr lang="ru-RU"/>
        </a:p>
      </dgm:t>
    </dgm:pt>
    <dgm:pt modelId="{BF9A1481-66E3-4575-A53F-B6C22BEED88E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C6603FFC-EE44-415A-AB46-74862EB61071}" type="sibTrans" cxnId="{248F0E06-4D34-47B5-9B02-4B802298E2A5}">
      <dgm:prSet/>
      <dgm:spPr/>
      <dgm:t>
        <a:bodyPr/>
        <a:lstStyle/>
        <a:p>
          <a:endParaRPr lang="ru-RU"/>
        </a:p>
      </dgm:t>
    </dgm:pt>
    <dgm:pt modelId="{61053B88-63D4-45AD-B16B-C419C644D192}" type="parTrans" cxnId="{248F0E06-4D34-47B5-9B02-4B802298E2A5}">
      <dgm:prSet/>
      <dgm:spPr/>
      <dgm:t>
        <a:bodyPr/>
        <a:lstStyle/>
        <a:p>
          <a:endParaRPr lang="ru-RU"/>
        </a:p>
      </dgm:t>
    </dgm:pt>
    <dgm:pt modelId="{D461392E-2837-49AF-A6B8-24BC3B1E85D1}" type="pres">
      <dgm:prSet presAssocID="{9269954C-D8E4-492A-B4F7-C21EA4C65AC4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E069F67A-F0D7-42E3-B332-298C41CBFCEB}" type="pres">
      <dgm:prSet presAssocID="{4D1B7EDF-DE6C-4B75-9F25-AC65DD89EBF9}" presName="composite" presStyleCnt="0"/>
      <dgm:spPr/>
      <dgm:t>
        <a:bodyPr/>
        <a:lstStyle/>
        <a:p>
          <a:endParaRPr lang="ru-RU"/>
        </a:p>
      </dgm:t>
    </dgm:pt>
    <dgm:pt modelId="{E6F8A4A8-DBE0-417C-9C0A-F7107A734348}" type="pres">
      <dgm:prSet presAssocID="{4D1B7EDF-DE6C-4B75-9F25-AC65DD89EBF9}" presName="Accent" presStyleLbl="alignAcc1" presStyleIdx="0" presStyleCnt="5"/>
      <dgm:spPr/>
      <dgm:t>
        <a:bodyPr/>
        <a:lstStyle/>
        <a:p>
          <a:endParaRPr lang="ru-RU"/>
        </a:p>
      </dgm:t>
    </dgm:pt>
    <dgm:pt modelId="{0084942A-0618-4F70-8885-A119685A42EA}" type="pres">
      <dgm:prSet presAssocID="{4D1B7EDF-DE6C-4B75-9F25-AC65DD89EBF9}" presName="Image" presStyleLbl="node1" presStyleIdx="0" presStyleCnt="5" custLinFactNeighborX="1288" custLinFactNeighborY="128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820C115-3E88-4F52-A0CD-970CE2943127}" type="pres">
      <dgm:prSet presAssocID="{4D1B7EDF-DE6C-4B75-9F25-AC65DD89EBF9}" presName="Child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AFD89B-C3C3-4028-A16F-818122D8B1A9}" type="pres">
      <dgm:prSet presAssocID="{4D1B7EDF-DE6C-4B75-9F25-AC65DD89EBF9}" presName="Parent" presStyleLbl="alignNode1" presStyleIdx="0" presStyleCnt="5" custScaleX="97341" custScaleY="193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564335-CB86-4C6B-8DF8-8254A25C05F6}" type="pres">
      <dgm:prSet presAssocID="{0776A70A-C398-4333-A9FC-91D2E18BF11D}" presName="sibTrans" presStyleCnt="0"/>
      <dgm:spPr/>
      <dgm:t>
        <a:bodyPr/>
        <a:lstStyle/>
        <a:p>
          <a:endParaRPr lang="ru-RU"/>
        </a:p>
      </dgm:t>
    </dgm:pt>
    <dgm:pt modelId="{115EDDBF-B250-4D4F-955F-E9D052A5E611}" type="pres">
      <dgm:prSet presAssocID="{BF9A1481-66E3-4575-A53F-B6C22BEED88E}" presName="composite" presStyleCnt="0"/>
      <dgm:spPr/>
      <dgm:t>
        <a:bodyPr/>
        <a:lstStyle/>
        <a:p>
          <a:endParaRPr lang="ru-RU"/>
        </a:p>
      </dgm:t>
    </dgm:pt>
    <dgm:pt modelId="{9CD40AB3-9625-4B06-9572-877CFB10DC8F}" type="pres">
      <dgm:prSet presAssocID="{BF9A1481-66E3-4575-A53F-B6C22BEED88E}" presName="Accent" presStyleLbl="alignAcc1" presStyleIdx="1" presStyleCnt="5"/>
      <dgm:spPr/>
      <dgm:t>
        <a:bodyPr/>
        <a:lstStyle/>
        <a:p>
          <a:endParaRPr lang="ru-RU"/>
        </a:p>
      </dgm:t>
    </dgm:pt>
    <dgm:pt modelId="{11272F49-F2EF-4D53-A7B6-75553EA5C133}" type="pres">
      <dgm:prSet presAssocID="{BF9A1481-66E3-4575-A53F-B6C22BEED88E}" presName="Image" presStyleLbl="node1" presStyleIdx="1" presStyleCnt="5" custLinFactNeighborX="1645" custLinFactNeighborY="1637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A0DAF7B-93BA-4D8D-946A-2308A9A1CB65}" type="pres">
      <dgm:prSet presAssocID="{BF9A1481-66E3-4575-A53F-B6C22BEED88E}" presName="Child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8BCE24-8DC5-4472-9271-CC7FED2CA5F0}" type="pres">
      <dgm:prSet presAssocID="{BF9A1481-66E3-4575-A53F-B6C22BEED88E}" presName="Parent" presStyleLbl="alignNode1" presStyleIdx="1" presStyleCnt="5" custScaleX="107756" custScaleY="141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D90C12-E22C-4951-9CF3-C1CE164A95E1}" type="pres">
      <dgm:prSet presAssocID="{C6603FFC-EE44-415A-AB46-74862EB61071}" presName="sibTrans" presStyleCnt="0"/>
      <dgm:spPr/>
      <dgm:t>
        <a:bodyPr/>
        <a:lstStyle/>
        <a:p>
          <a:endParaRPr lang="ru-RU"/>
        </a:p>
      </dgm:t>
    </dgm:pt>
    <dgm:pt modelId="{250B6847-DBA1-49B5-B9AE-613236B9D6CC}" type="pres">
      <dgm:prSet presAssocID="{25B2D148-3DF9-4256-A90B-761527A0B667}" presName="composite" presStyleCnt="0"/>
      <dgm:spPr/>
      <dgm:t>
        <a:bodyPr/>
        <a:lstStyle/>
        <a:p>
          <a:endParaRPr lang="ru-RU"/>
        </a:p>
      </dgm:t>
    </dgm:pt>
    <dgm:pt modelId="{EEC6F489-6513-4561-8E67-9A19A1EC8FC5}" type="pres">
      <dgm:prSet presAssocID="{25B2D148-3DF9-4256-A90B-761527A0B667}" presName="Accent" presStyleLbl="alignAcc1" presStyleIdx="2" presStyleCnt="5"/>
      <dgm:spPr/>
      <dgm:t>
        <a:bodyPr/>
        <a:lstStyle/>
        <a:p>
          <a:endParaRPr lang="ru-RU"/>
        </a:p>
      </dgm:t>
    </dgm:pt>
    <dgm:pt modelId="{8E3ECA92-5A0E-4FEA-8AF5-69CC753BE85C}" type="pres">
      <dgm:prSet presAssocID="{25B2D148-3DF9-4256-A90B-761527A0B667}" presName="Image" presStyleLbl="node1" presStyleIdx="2" presStyleCnt="5" custLinFactNeighborX="548" custLinFactNeighborY="897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3AEBCFB-C4AE-4A70-BD2A-544299A8A61C}" type="pres">
      <dgm:prSet presAssocID="{25B2D148-3DF9-4256-A90B-761527A0B667}" presName="Child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0BD12-F37C-4E5F-8133-EDACD50AAB86}" type="pres">
      <dgm:prSet presAssocID="{25B2D148-3DF9-4256-A90B-761527A0B667}" presName="Parent" presStyleLbl="alignNode1" presStyleIdx="2" presStyleCnt="5" custScaleX="105528" custScaleY="187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90A68A-E69C-48C0-AD71-8D4686706D30}" type="pres">
      <dgm:prSet presAssocID="{00E93829-8632-407B-AC82-528962F8A28D}" presName="sibTrans" presStyleCnt="0"/>
      <dgm:spPr/>
      <dgm:t>
        <a:bodyPr/>
        <a:lstStyle/>
        <a:p>
          <a:endParaRPr lang="ru-RU"/>
        </a:p>
      </dgm:t>
    </dgm:pt>
    <dgm:pt modelId="{6429EEE4-DD7E-41A1-B230-0C04553D134D}" type="pres">
      <dgm:prSet presAssocID="{91D24FE5-FBF4-4F5F-A333-6A9B1BA2D39C}" presName="composite" presStyleCnt="0"/>
      <dgm:spPr/>
      <dgm:t>
        <a:bodyPr/>
        <a:lstStyle/>
        <a:p>
          <a:endParaRPr lang="ru-RU"/>
        </a:p>
      </dgm:t>
    </dgm:pt>
    <dgm:pt modelId="{062A635A-750A-42D6-8426-360EC4D6C597}" type="pres">
      <dgm:prSet presAssocID="{91D24FE5-FBF4-4F5F-A333-6A9B1BA2D39C}" presName="Accent" presStyleLbl="alignAcc1" presStyleIdx="3" presStyleCnt="5"/>
      <dgm:spPr/>
      <dgm:t>
        <a:bodyPr/>
        <a:lstStyle/>
        <a:p>
          <a:endParaRPr lang="ru-RU"/>
        </a:p>
      </dgm:t>
    </dgm:pt>
    <dgm:pt modelId="{AF03C61C-AC43-4BE5-8984-6F14ECAD3848}" type="pres">
      <dgm:prSet presAssocID="{91D24FE5-FBF4-4F5F-A333-6A9B1BA2D39C}" presName="Image" presStyleLbl="node1" presStyleIdx="3" presStyleCnt="5" custLinFactNeighborX="0" custLinFactNeighborY="1025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61C5FF7-F427-46C7-BA6B-EA36E2CD8A35}" type="pres">
      <dgm:prSet presAssocID="{91D24FE5-FBF4-4F5F-A333-6A9B1BA2D39C}" presName="Chil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B4B7C-23D8-438A-B48D-F7E0559E8B97}" type="pres">
      <dgm:prSet presAssocID="{91D24FE5-FBF4-4F5F-A333-6A9B1BA2D39C}" presName="Parent" presStyleLbl="alignNode1" presStyleIdx="3" presStyleCnt="5" custScaleX="97950" custScaleY="1868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CB32E-7E6C-4E92-85BB-D8ADEA49CD07}" type="pres">
      <dgm:prSet presAssocID="{4785806A-B38C-49A3-945C-4B871A7D60A4}" presName="sibTrans" presStyleCnt="0"/>
      <dgm:spPr/>
      <dgm:t>
        <a:bodyPr/>
        <a:lstStyle/>
        <a:p>
          <a:endParaRPr lang="ru-RU"/>
        </a:p>
      </dgm:t>
    </dgm:pt>
    <dgm:pt modelId="{63297748-C00B-4893-91EF-93E26F9DEC55}" type="pres">
      <dgm:prSet presAssocID="{D430D204-F976-4A74-B97D-72E79AF2204D}" presName="composite" presStyleCnt="0"/>
      <dgm:spPr/>
      <dgm:t>
        <a:bodyPr/>
        <a:lstStyle/>
        <a:p>
          <a:endParaRPr lang="ru-RU"/>
        </a:p>
      </dgm:t>
    </dgm:pt>
    <dgm:pt modelId="{CB7B1035-4F2E-4E4A-AF6D-B35F021B2272}" type="pres">
      <dgm:prSet presAssocID="{D430D204-F976-4A74-B97D-72E79AF2204D}" presName="Accent" presStyleLbl="alignAcc1" presStyleIdx="4" presStyleCnt="5"/>
      <dgm:spPr/>
      <dgm:t>
        <a:bodyPr/>
        <a:lstStyle/>
        <a:p>
          <a:endParaRPr lang="ru-RU"/>
        </a:p>
      </dgm:t>
    </dgm:pt>
    <dgm:pt modelId="{35FB7423-6988-4D21-A39B-786EC401A0A5}" type="pres">
      <dgm:prSet presAssocID="{D430D204-F976-4A74-B97D-72E79AF2204D}" presName="Image" presStyleLbl="node1" presStyleIdx="4" presStyleCnt="5" custLinFactNeighborX="1437" custLinFactNeighborY="1153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BAD8C8B-FB24-4BA6-B7E3-03E87E7E1D60}" type="pres">
      <dgm:prSet presAssocID="{D430D204-F976-4A74-B97D-72E79AF2204D}" presName="Child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AD790-1B40-414D-B455-3B7CFE0D2047}" type="pres">
      <dgm:prSet presAssocID="{D430D204-F976-4A74-B97D-72E79AF2204D}" presName="Parent" presStyleLbl="alignNode1" presStyleIdx="4" presStyleCnt="5" custScaleX="93719" custScaleY="197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8F0E06-4D34-47B5-9B02-4B802298E2A5}" srcId="{9269954C-D8E4-492A-B4F7-C21EA4C65AC4}" destId="{BF9A1481-66E3-4575-A53F-B6C22BEED88E}" srcOrd="1" destOrd="0" parTransId="{61053B88-63D4-45AD-B16B-C419C644D192}" sibTransId="{C6603FFC-EE44-415A-AB46-74862EB61071}"/>
    <dgm:cxn modelId="{9E0A81C5-93D5-4019-B5DF-E3F814F1330F}" type="presOf" srcId="{4D1B7EDF-DE6C-4B75-9F25-AC65DD89EBF9}" destId="{92AFD89B-C3C3-4028-A16F-818122D8B1A9}" srcOrd="0" destOrd="0" presId="urn:microsoft.com/office/officeart/2008/layout/TitlePictureLineup"/>
    <dgm:cxn modelId="{A810BBC8-D8D1-41A2-95C3-DBC57A52E166}" type="presOf" srcId="{9269954C-D8E4-492A-B4F7-C21EA4C65AC4}" destId="{D461392E-2837-49AF-A6B8-24BC3B1E85D1}" srcOrd="0" destOrd="0" presId="urn:microsoft.com/office/officeart/2008/layout/TitlePictureLineup"/>
    <dgm:cxn modelId="{32D79036-959F-4A12-9CA7-29E7BBBE6692}" type="presOf" srcId="{D430D204-F976-4A74-B97D-72E79AF2204D}" destId="{1DAAD790-1B40-414D-B455-3B7CFE0D2047}" srcOrd="0" destOrd="0" presId="urn:microsoft.com/office/officeart/2008/layout/TitlePictureLineup"/>
    <dgm:cxn modelId="{4029C340-1B02-4A2D-8B38-20D8A9E6FDD6}" type="presOf" srcId="{25B2D148-3DF9-4256-A90B-761527A0B667}" destId="{2A00BD12-F37C-4E5F-8133-EDACD50AAB86}" srcOrd="0" destOrd="0" presId="urn:microsoft.com/office/officeart/2008/layout/TitlePictureLineup"/>
    <dgm:cxn modelId="{E0360CEF-1864-488D-91C3-0F423BAB62A9}" srcId="{9269954C-D8E4-492A-B4F7-C21EA4C65AC4}" destId="{4D1B7EDF-DE6C-4B75-9F25-AC65DD89EBF9}" srcOrd="0" destOrd="0" parTransId="{45CF2C97-7A5B-481D-94BB-7AC1FA8A44AF}" sibTransId="{0776A70A-C398-4333-A9FC-91D2E18BF11D}"/>
    <dgm:cxn modelId="{D0572D5B-7C8B-47F9-95F4-5C2FE3A29A4E}" type="presOf" srcId="{BF9A1481-66E3-4575-A53F-B6C22BEED88E}" destId="{E58BCE24-8DC5-4472-9271-CC7FED2CA5F0}" srcOrd="0" destOrd="0" presId="urn:microsoft.com/office/officeart/2008/layout/TitlePictureLineup"/>
    <dgm:cxn modelId="{62EB4C15-E7D9-4782-A641-9FD52B31B1BF}" srcId="{9269954C-D8E4-492A-B4F7-C21EA4C65AC4}" destId="{D430D204-F976-4A74-B97D-72E79AF2204D}" srcOrd="4" destOrd="0" parTransId="{15BF53FC-2D1E-479D-81EE-685D56B59F6D}" sibTransId="{ED9DC255-D6B9-4BD3-A176-811E9607401B}"/>
    <dgm:cxn modelId="{693F1A1A-D0BB-4A89-B72C-8A9F569F1CC9}" srcId="{9269954C-D8E4-492A-B4F7-C21EA4C65AC4}" destId="{25B2D148-3DF9-4256-A90B-761527A0B667}" srcOrd="2" destOrd="0" parTransId="{566C4945-E667-488D-83DE-06F2DAFD6D67}" sibTransId="{00E93829-8632-407B-AC82-528962F8A28D}"/>
    <dgm:cxn modelId="{FAD39497-A451-4698-BACB-A0158FCA4144}" type="presOf" srcId="{91D24FE5-FBF4-4F5F-A333-6A9B1BA2D39C}" destId="{EDAB4B7C-23D8-438A-B48D-F7E0559E8B97}" srcOrd="0" destOrd="0" presId="urn:microsoft.com/office/officeart/2008/layout/TitlePictureLineup"/>
    <dgm:cxn modelId="{A928DEFF-7D9F-40C4-8C0E-06F47AE098DD}" srcId="{9269954C-D8E4-492A-B4F7-C21EA4C65AC4}" destId="{91D24FE5-FBF4-4F5F-A333-6A9B1BA2D39C}" srcOrd="3" destOrd="0" parTransId="{002FD060-D9F4-4C99-A108-465981AA62D3}" sibTransId="{4785806A-B38C-49A3-945C-4B871A7D60A4}"/>
    <dgm:cxn modelId="{92F771E5-0992-4579-A41D-8A982967C6B5}" type="presParOf" srcId="{D461392E-2837-49AF-A6B8-24BC3B1E85D1}" destId="{E069F67A-F0D7-42E3-B332-298C41CBFCEB}" srcOrd="0" destOrd="0" presId="urn:microsoft.com/office/officeart/2008/layout/TitlePictureLineup"/>
    <dgm:cxn modelId="{70E54E88-BA6F-4855-B604-7B7DE8A8F14C}" type="presParOf" srcId="{E069F67A-F0D7-42E3-B332-298C41CBFCEB}" destId="{E6F8A4A8-DBE0-417C-9C0A-F7107A734348}" srcOrd="0" destOrd="0" presId="urn:microsoft.com/office/officeart/2008/layout/TitlePictureLineup"/>
    <dgm:cxn modelId="{E65A8968-2D8E-4810-9C14-34F491A745FD}" type="presParOf" srcId="{E069F67A-F0D7-42E3-B332-298C41CBFCEB}" destId="{0084942A-0618-4F70-8885-A119685A42EA}" srcOrd="1" destOrd="0" presId="urn:microsoft.com/office/officeart/2008/layout/TitlePictureLineup"/>
    <dgm:cxn modelId="{0324E8AC-BC42-4057-A1C1-2E83153AC101}" type="presParOf" srcId="{E069F67A-F0D7-42E3-B332-298C41CBFCEB}" destId="{F820C115-3E88-4F52-A0CD-970CE2943127}" srcOrd="2" destOrd="0" presId="urn:microsoft.com/office/officeart/2008/layout/TitlePictureLineup"/>
    <dgm:cxn modelId="{ABC49D5F-A8A1-4821-BC60-492DC1EC99DD}" type="presParOf" srcId="{E069F67A-F0D7-42E3-B332-298C41CBFCEB}" destId="{92AFD89B-C3C3-4028-A16F-818122D8B1A9}" srcOrd="3" destOrd="0" presId="urn:microsoft.com/office/officeart/2008/layout/TitlePictureLineup"/>
    <dgm:cxn modelId="{CBD02D01-CA6B-4BAE-9E27-2D690D73C8E0}" type="presParOf" srcId="{D461392E-2837-49AF-A6B8-24BC3B1E85D1}" destId="{36564335-CB86-4C6B-8DF8-8254A25C05F6}" srcOrd="1" destOrd="0" presId="urn:microsoft.com/office/officeart/2008/layout/TitlePictureLineup"/>
    <dgm:cxn modelId="{6BA1D7FD-692F-4D3E-8A3F-311305F269C9}" type="presParOf" srcId="{D461392E-2837-49AF-A6B8-24BC3B1E85D1}" destId="{115EDDBF-B250-4D4F-955F-E9D052A5E611}" srcOrd="2" destOrd="0" presId="urn:microsoft.com/office/officeart/2008/layout/TitlePictureLineup"/>
    <dgm:cxn modelId="{CB41FCEF-370D-4FF0-B09E-2B60C9356127}" type="presParOf" srcId="{115EDDBF-B250-4D4F-955F-E9D052A5E611}" destId="{9CD40AB3-9625-4B06-9572-877CFB10DC8F}" srcOrd="0" destOrd="0" presId="urn:microsoft.com/office/officeart/2008/layout/TitlePictureLineup"/>
    <dgm:cxn modelId="{2893AD20-6709-4CD4-BA51-B7D67985DA15}" type="presParOf" srcId="{115EDDBF-B250-4D4F-955F-E9D052A5E611}" destId="{11272F49-F2EF-4D53-A7B6-75553EA5C133}" srcOrd="1" destOrd="0" presId="urn:microsoft.com/office/officeart/2008/layout/TitlePictureLineup"/>
    <dgm:cxn modelId="{C9A06C9E-ECE6-44B0-93F9-2B556CE540C2}" type="presParOf" srcId="{115EDDBF-B250-4D4F-955F-E9D052A5E611}" destId="{0A0DAF7B-93BA-4D8D-946A-2308A9A1CB65}" srcOrd="2" destOrd="0" presId="urn:microsoft.com/office/officeart/2008/layout/TitlePictureLineup"/>
    <dgm:cxn modelId="{F135E2E8-42E6-4E7C-A878-7995784D8CA0}" type="presParOf" srcId="{115EDDBF-B250-4D4F-955F-E9D052A5E611}" destId="{E58BCE24-8DC5-4472-9271-CC7FED2CA5F0}" srcOrd="3" destOrd="0" presId="urn:microsoft.com/office/officeart/2008/layout/TitlePictureLineup"/>
    <dgm:cxn modelId="{BFE7FA98-E00E-4F23-B76E-C1C5E29BE296}" type="presParOf" srcId="{D461392E-2837-49AF-A6B8-24BC3B1E85D1}" destId="{DCD90C12-E22C-4951-9CF3-C1CE164A95E1}" srcOrd="3" destOrd="0" presId="urn:microsoft.com/office/officeart/2008/layout/TitlePictureLineup"/>
    <dgm:cxn modelId="{69708A08-1AE5-43C5-9106-4579F0E8A2C2}" type="presParOf" srcId="{D461392E-2837-49AF-A6B8-24BC3B1E85D1}" destId="{250B6847-DBA1-49B5-B9AE-613236B9D6CC}" srcOrd="4" destOrd="0" presId="urn:microsoft.com/office/officeart/2008/layout/TitlePictureLineup"/>
    <dgm:cxn modelId="{FCB6C76F-23FF-431D-A997-C1BABF15EFFE}" type="presParOf" srcId="{250B6847-DBA1-49B5-B9AE-613236B9D6CC}" destId="{EEC6F489-6513-4561-8E67-9A19A1EC8FC5}" srcOrd="0" destOrd="0" presId="urn:microsoft.com/office/officeart/2008/layout/TitlePictureLineup"/>
    <dgm:cxn modelId="{FE88D62D-E30A-4778-94D2-17F479048FB6}" type="presParOf" srcId="{250B6847-DBA1-49B5-B9AE-613236B9D6CC}" destId="{8E3ECA92-5A0E-4FEA-8AF5-69CC753BE85C}" srcOrd="1" destOrd="0" presId="urn:microsoft.com/office/officeart/2008/layout/TitlePictureLineup"/>
    <dgm:cxn modelId="{B8720E7A-D4D7-45FB-949D-375D5A2E2DD9}" type="presParOf" srcId="{250B6847-DBA1-49B5-B9AE-613236B9D6CC}" destId="{33AEBCFB-C4AE-4A70-BD2A-544299A8A61C}" srcOrd="2" destOrd="0" presId="urn:microsoft.com/office/officeart/2008/layout/TitlePictureLineup"/>
    <dgm:cxn modelId="{547D6EBB-2CB8-48AB-9D05-5C3A961123A3}" type="presParOf" srcId="{250B6847-DBA1-49B5-B9AE-613236B9D6CC}" destId="{2A00BD12-F37C-4E5F-8133-EDACD50AAB86}" srcOrd="3" destOrd="0" presId="urn:microsoft.com/office/officeart/2008/layout/TitlePictureLineup"/>
    <dgm:cxn modelId="{5C705E01-A85B-40E8-ACB3-647036B7FDD4}" type="presParOf" srcId="{D461392E-2837-49AF-A6B8-24BC3B1E85D1}" destId="{3190A68A-E69C-48C0-AD71-8D4686706D30}" srcOrd="5" destOrd="0" presId="urn:microsoft.com/office/officeart/2008/layout/TitlePictureLineup"/>
    <dgm:cxn modelId="{F3E73AE0-2D72-4908-A838-30D80B15F080}" type="presParOf" srcId="{D461392E-2837-49AF-A6B8-24BC3B1E85D1}" destId="{6429EEE4-DD7E-41A1-B230-0C04553D134D}" srcOrd="6" destOrd="0" presId="urn:microsoft.com/office/officeart/2008/layout/TitlePictureLineup"/>
    <dgm:cxn modelId="{D6B3D8CD-C978-4B93-8532-FDD777A17234}" type="presParOf" srcId="{6429EEE4-DD7E-41A1-B230-0C04553D134D}" destId="{062A635A-750A-42D6-8426-360EC4D6C597}" srcOrd="0" destOrd="0" presId="urn:microsoft.com/office/officeart/2008/layout/TitlePictureLineup"/>
    <dgm:cxn modelId="{E7249C9D-D6BB-4F85-BD27-2B5AF952BF1A}" type="presParOf" srcId="{6429EEE4-DD7E-41A1-B230-0C04553D134D}" destId="{AF03C61C-AC43-4BE5-8984-6F14ECAD3848}" srcOrd="1" destOrd="0" presId="urn:microsoft.com/office/officeart/2008/layout/TitlePictureLineup"/>
    <dgm:cxn modelId="{31CBEAD2-F24A-4DEB-B8ED-D277F0AAC3DC}" type="presParOf" srcId="{6429EEE4-DD7E-41A1-B230-0C04553D134D}" destId="{161C5FF7-F427-46C7-BA6B-EA36E2CD8A35}" srcOrd="2" destOrd="0" presId="urn:microsoft.com/office/officeart/2008/layout/TitlePictureLineup"/>
    <dgm:cxn modelId="{8773FAFE-3D59-481C-8B5F-806C4EF4203A}" type="presParOf" srcId="{6429EEE4-DD7E-41A1-B230-0C04553D134D}" destId="{EDAB4B7C-23D8-438A-B48D-F7E0559E8B97}" srcOrd="3" destOrd="0" presId="urn:microsoft.com/office/officeart/2008/layout/TitlePictureLineup"/>
    <dgm:cxn modelId="{56A7CCCD-188A-4D67-9356-33312263EB71}" type="presParOf" srcId="{D461392E-2837-49AF-A6B8-24BC3B1E85D1}" destId="{73FCB32E-7E6C-4E92-85BB-D8ADEA49CD07}" srcOrd="7" destOrd="0" presId="urn:microsoft.com/office/officeart/2008/layout/TitlePictureLineup"/>
    <dgm:cxn modelId="{88383BDD-091E-4C95-BD5C-B60A3CDA18A8}" type="presParOf" srcId="{D461392E-2837-49AF-A6B8-24BC3B1E85D1}" destId="{63297748-C00B-4893-91EF-93E26F9DEC55}" srcOrd="8" destOrd="0" presId="urn:microsoft.com/office/officeart/2008/layout/TitlePictureLineup"/>
    <dgm:cxn modelId="{74683C0B-0454-4BB9-874C-AD1DFB16A1FB}" type="presParOf" srcId="{63297748-C00B-4893-91EF-93E26F9DEC55}" destId="{CB7B1035-4F2E-4E4A-AF6D-B35F021B2272}" srcOrd="0" destOrd="0" presId="urn:microsoft.com/office/officeart/2008/layout/TitlePictureLineup"/>
    <dgm:cxn modelId="{43084C72-8895-4E06-82CD-9E0DF5489264}" type="presParOf" srcId="{63297748-C00B-4893-91EF-93E26F9DEC55}" destId="{35FB7423-6988-4D21-A39B-786EC401A0A5}" srcOrd="1" destOrd="0" presId="urn:microsoft.com/office/officeart/2008/layout/TitlePictureLineup"/>
    <dgm:cxn modelId="{9EC9910E-5149-42E9-B897-A44AF13D099A}" type="presParOf" srcId="{63297748-C00B-4893-91EF-93E26F9DEC55}" destId="{5BAD8C8B-FB24-4BA6-B7E3-03E87E7E1D60}" srcOrd="2" destOrd="0" presId="urn:microsoft.com/office/officeart/2008/layout/TitlePictureLineup"/>
    <dgm:cxn modelId="{40196771-A982-4310-80FC-C102FD71424A}" type="presParOf" srcId="{63297748-C00B-4893-91EF-93E26F9DEC55}" destId="{1DAAD790-1B40-414D-B455-3B7CFE0D2047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FF7459-49F2-43A7-94C5-9C00D9A341DE}" type="doc">
      <dgm:prSet loTypeId="urn:microsoft.com/office/officeart/2005/8/layout/pList2" loCatId="picture" qsTypeId="urn:microsoft.com/office/officeart/2005/8/quickstyle/3d3" qsCatId="3D" csTypeId="urn:microsoft.com/office/officeart/2005/8/colors/accent1_2" csCatId="accent1" phldr="1"/>
      <dgm:spPr/>
    </dgm:pt>
    <dgm:pt modelId="{CF32F85B-5E8F-4719-BAE6-B787EB9BE099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– 2.4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5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3.1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6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– 145.8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1D3E931E-D221-4F57-AFF3-69936AA45AB4}" type="parTrans" cxnId="{89BBBC17-B9B3-4B63-85D0-6F210FFE46B6}">
      <dgm:prSet/>
      <dgm:spPr/>
      <dgm:t>
        <a:bodyPr/>
        <a:lstStyle/>
        <a:p>
          <a:endParaRPr lang="ru-RU"/>
        </a:p>
      </dgm:t>
    </dgm:pt>
    <dgm:pt modelId="{0E791B2E-0EEC-49B0-AC04-EC5463337963}" type="sibTrans" cxnId="{89BBBC17-B9B3-4B63-85D0-6F210FFE46B6}">
      <dgm:prSet/>
      <dgm:spPr/>
      <dgm:t>
        <a:bodyPr/>
        <a:lstStyle/>
        <a:p>
          <a:endParaRPr lang="ru-RU"/>
        </a:p>
      </dgm:t>
    </dgm:pt>
    <dgm:pt modelId="{798F467C-A45E-46FC-8D28-CF1EC3F48AEF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 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5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6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AF262-3B7A-4B97-8087-55E452FC39AC}" type="parTrans" cxnId="{0BA6BBC1-EEFE-4425-8DA7-F612A0B4DB61}">
      <dgm:prSet/>
      <dgm:spPr/>
      <dgm:t>
        <a:bodyPr/>
        <a:lstStyle/>
        <a:p>
          <a:endParaRPr lang="ru-RU"/>
        </a:p>
      </dgm:t>
    </dgm:pt>
    <dgm:pt modelId="{1554F44D-FBEE-4E50-A4FF-AA37401C5F0A}" type="sibTrans" cxnId="{0BA6BBC1-EEFE-4425-8DA7-F612A0B4DB61}">
      <dgm:prSet/>
      <dgm:spPr/>
      <dgm:t>
        <a:bodyPr/>
        <a:lstStyle/>
        <a:p>
          <a:endParaRPr lang="ru-RU"/>
        </a:p>
      </dgm:t>
    </dgm:pt>
    <dgm:pt modelId="{87759534-FBD3-4498-8F5B-A50FCF4ED897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 </a:t>
          </a:r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</a:p>
        <a:p>
          <a:endParaRPr lang="ru-RU" sz="16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2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200" dirty="0" smtClean="0">
              <a:solidFill>
                <a:schemeClr val="tx1"/>
              </a:solidFill>
              <a:latin typeface="Arial Black" panose="020B0A04020102020204" pitchFamily="34" charset="0"/>
            </a:rPr>
            <a:t>5</a:t>
          </a:r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200" dirty="0" smtClean="0">
              <a:solidFill>
                <a:schemeClr val="tx1"/>
              </a:solidFill>
              <a:latin typeface="Arial Black" panose="020B0A04020102020204" pitchFamily="34" charset="0"/>
            </a:rPr>
            <a:t>6</a:t>
          </a:r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D89AD241-0DAD-47E5-8459-C18253736705}" type="parTrans" cxnId="{60210E97-7745-45D3-ADA3-A9AEAD84E363}">
      <dgm:prSet/>
      <dgm:spPr/>
      <dgm:t>
        <a:bodyPr/>
        <a:lstStyle/>
        <a:p>
          <a:endParaRPr lang="ru-RU"/>
        </a:p>
      </dgm:t>
    </dgm:pt>
    <dgm:pt modelId="{94850042-8815-49D6-B056-2DF9DE81813E}" type="sibTrans" cxnId="{60210E97-7745-45D3-ADA3-A9AEAD84E363}">
      <dgm:prSet/>
      <dgm:spPr/>
      <dgm:t>
        <a:bodyPr/>
        <a:lstStyle/>
        <a:p>
          <a:endParaRPr lang="ru-RU"/>
        </a:p>
      </dgm:t>
    </dgm:pt>
    <dgm:pt modelId="{EEAC7958-B643-4629-BACE-C36F38BE1D92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перечня должностных лиц органов местного самоуправления, уполномоченных составлять протоколы об административных правонарушениях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0.7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5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0.7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6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0.7</a:t>
          </a:r>
          <a:endParaRPr lang="en-US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585735F1-CF14-416B-9916-09D2C73941DA}" type="parTrans" cxnId="{81CEEE41-5709-434E-8A46-1682A9AB94FD}">
      <dgm:prSet/>
      <dgm:spPr/>
      <dgm:t>
        <a:bodyPr/>
        <a:lstStyle/>
        <a:p>
          <a:endParaRPr lang="ru-RU"/>
        </a:p>
      </dgm:t>
    </dgm:pt>
    <dgm:pt modelId="{015ACDB9-F18C-46F6-9751-133EA2F03270}" type="sibTrans" cxnId="{81CEEE41-5709-434E-8A46-1682A9AB94FD}">
      <dgm:prSet/>
      <dgm:spPr/>
      <dgm:t>
        <a:bodyPr/>
        <a:lstStyle/>
        <a:p>
          <a:endParaRPr lang="ru-RU"/>
        </a:p>
      </dgm:t>
    </dgm:pt>
    <dgm:pt modelId="{6E06B4F0-5F40-4F04-BBCD-A62588262EA7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1 537.7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5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1 537.7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6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1 537.7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16432-A103-4806-A7A0-5DC1A7670CDC}" type="sibTrans" cxnId="{64C29C55-65F5-4736-AE40-1A6D8D829B8B}">
      <dgm:prSet/>
      <dgm:spPr/>
      <dgm:t>
        <a:bodyPr/>
        <a:lstStyle/>
        <a:p>
          <a:endParaRPr lang="ru-RU"/>
        </a:p>
      </dgm:t>
    </dgm:pt>
    <dgm:pt modelId="{0F62C6B7-A838-4051-A768-4FBCBF1BC18E}" type="parTrans" cxnId="{64C29C55-65F5-4736-AE40-1A6D8D829B8B}">
      <dgm:prSet/>
      <dgm:spPr/>
      <dgm:t>
        <a:bodyPr/>
        <a:lstStyle/>
        <a:p>
          <a:endParaRPr lang="ru-RU"/>
        </a:p>
      </dgm:t>
    </dgm:pt>
    <dgm:pt modelId="{BE7C15F6-3A51-4D5F-BE47-43429DA58CF8}" type="pres">
      <dgm:prSet presAssocID="{24FF7459-49F2-43A7-94C5-9C00D9A341DE}" presName="Name0" presStyleCnt="0">
        <dgm:presLayoutVars>
          <dgm:dir/>
          <dgm:resizeHandles val="exact"/>
        </dgm:presLayoutVars>
      </dgm:prSet>
      <dgm:spPr/>
    </dgm:pt>
    <dgm:pt modelId="{1AE6A1BC-39AF-40DF-B6F2-5EDDFD031C81}" type="pres">
      <dgm:prSet presAssocID="{24FF7459-49F2-43A7-94C5-9C00D9A341DE}" presName="bkgdShp" presStyleLbl="alignAccFollowNode1" presStyleIdx="0" presStyleCnt="1" custLinFactNeighborX="496" custLinFactNeighborY="5477"/>
      <dgm:spPr/>
    </dgm:pt>
    <dgm:pt modelId="{7D976293-F361-45C2-91A6-07487F8F736A}" type="pres">
      <dgm:prSet presAssocID="{24FF7459-49F2-43A7-94C5-9C00D9A341DE}" presName="linComp" presStyleCnt="0"/>
      <dgm:spPr/>
    </dgm:pt>
    <dgm:pt modelId="{90775808-C5A4-4840-8C62-1DD5E9652F29}" type="pres">
      <dgm:prSet presAssocID="{CF32F85B-5E8F-4719-BAE6-B787EB9BE099}" presName="compNode" presStyleCnt="0"/>
      <dgm:spPr/>
    </dgm:pt>
    <dgm:pt modelId="{56ACA058-BBC7-433B-A32E-0B0A3E913CAB}" type="pres">
      <dgm:prSet presAssocID="{CF32F85B-5E8F-4719-BAE6-B787EB9BE09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536EA2-99B8-4562-ABCF-93B0F7557C34}" type="pres">
      <dgm:prSet presAssocID="{CF32F85B-5E8F-4719-BAE6-B787EB9BE099}" presName="invisiNode" presStyleLbl="node1" presStyleIdx="0" presStyleCnt="5"/>
      <dgm:spPr/>
    </dgm:pt>
    <dgm:pt modelId="{FC32C486-6691-43F1-8670-F9F3E812BDE2}" type="pres">
      <dgm:prSet presAssocID="{CF32F85B-5E8F-4719-BAE6-B787EB9BE099}" presName="imagNode" presStyleLbl="fgImgPlace1" presStyleIdx="0" presStyleCnt="5" custLinFactNeighborX="-998" custLinFactNeighborY="-106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C46472D-71BA-46A4-835B-5CC5B962D52E}" type="pres">
      <dgm:prSet presAssocID="{0E791B2E-0EEC-49B0-AC04-EC546333796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563A243-0369-4779-B658-2B1523A19097}" type="pres">
      <dgm:prSet presAssocID="{798F467C-A45E-46FC-8D28-CF1EC3F48AEF}" presName="compNode" presStyleCnt="0"/>
      <dgm:spPr/>
    </dgm:pt>
    <dgm:pt modelId="{4379E945-DDE5-4660-BC8D-4EF1A215F694}" type="pres">
      <dgm:prSet presAssocID="{798F467C-A45E-46FC-8D28-CF1EC3F48AE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A368F7-A3BE-4B31-B7C1-D41D4AC6EE83}" type="pres">
      <dgm:prSet presAssocID="{798F467C-A45E-46FC-8D28-CF1EC3F48AEF}" presName="invisiNode" presStyleLbl="node1" presStyleIdx="1" presStyleCnt="5"/>
      <dgm:spPr/>
    </dgm:pt>
    <dgm:pt modelId="{1A5F1369-F9B3-4D03-A424-6442EA307F50}" type="pres">
      <dgm:prSet presAssocID="{798F467C-A45E-46FC-8D28-CF1EC3F48AEF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61234D1-4451-4F79-B6D2-B5AE3049B094}" type="pres">
      <dgm:prSet presAssocID="{1554F44D-FBEE-4E50-A4FF-AA37401C5F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E2990B8-1BEE-4621-8FDF-534E2AE82C0E}" type="pres">
      <dgm:prSet presAssocID="{87759534-FBD3-4498-8F5B-A50FCF4ED897}" presName="compNode" presStyleCnt="0"/>
      <dgm:spPr/>
    </dgm:pt>
    <dgm:pt modelId="{6289D9E1-0ACF-4175-AB3D-B8070D62D3A3}" type="pres">
      <dgm:prSet presAssocID="{87759534-FBD3-4498-8F5B-A50FCF4ED897}" presName="node" presStyleLbl="node1" presStyleIdx="2" presStyleCnt="5" custLinFactNeighborX="2575" custLinFactNeighborY="-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2F7AEF-B97C-44DD-AB34-3A29EAD96E8B}" type="pres">
      <dgm:prSet presAssocID="{87759534-FBD3-4498-8F5B-A50FCF4ED897}" presName="invisiNode" presStyleLbl="node1" presStyleIdx="2" presStyleCnt="5"/>
      <dgm:spPr/>
    </dgm:pt>
    <dgm:pt modelId="{1C35EE4E-02AE-4D9D-A410-6FEE4855E556}" type="pres">
      <dgm:prSet presAssocID="{87759534-FBD3-4498-8F5B-A50FCF4ED897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7C17D9F-CB65-4903-BD32-62EB8899A9A0}" type="pres">
      <dgm:prSet presAssocID="{94850042-8815-49D6-B056-2DF9DE81813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14152C8-7317-4BEE-985F-718B38F58DEC}" type="pres">
      <dgm:prSet presAssocID="{6E06B4F0-5F40-4F04-BBCD-A62588262EA7}" presName="compNode" presStyleCnt="0"/>
      <dgm:spPr/>
    </dgm:pt>
    <dgm:pt modelId="{E61E90FA-44AC-4D8A-BFB5-C4D29EF8CF23}" type="pres">
      <dgm:prSet presAssocID="{6E06B4F0-5F40-4F04-BBCD-A62588262EA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AD1FB-DAAA-4C8F-9642-CD28C5625D17}" type="pres">
      <dgm:prSet presAssocID="{6E06B4F0-5F40-4F04-BBCD-A62588262EA7}" presName="invisiNode" presStyleLbl="node1" presStyleIdx="3" presStyleCnt="5"/>
      <dgm:spPr/>
    </dgm:pt>
    <dgm:pt modelId="{A5A78FDE-390C-4348-9E30-DDA8976E2157}" type="pres">
      <dgm:prSet presAssocID="{6E06B4F0-5F40-4F04-BBCD-A62588262EA7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758F226-2BB9-421A-96C5-B0754057DCF1}" type="pres">
      <dgm:prSet presAssocID="{79016432-A103-4806-A7A0-5DC1A7670CD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AC1E73-3EF6-41FA-928B-E0D239C34551}" type="pres">
      <dgm:prSet presAssocID="{EEAC7958-B643-4629-BACE-C36F38BE1D92}" presName="compNode" presStyleCnt="0"/>
      <dgm:spPr/>
    </dgm:pt>
    <dgm:pt modelId="{645C8E42-DDD9-4D9F-97BB-C90CBF500CED}" type="pres">
      <dgm:prSet presAssocID="{EEAC7958-B643-4629-BACE-C36F38BE1D92}" presName="node" presStyleLbl="node1" presStyleIdx="4" presStyleCnt="5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FD752D-62B0-4496-B7A3-EE513FC14D1D}" type="pres">
      <dgm:prSet presAssocID="{EEAC7958-B643-4629-BACE-C36F38BE1D92}" presName="invisiNode" presStyleLbl="node1" presStyleIdx="4" presStyleCnt="5"/>
      <dgm:spPr/>
    </dgm:pt>
    <dgm:pt modelId="{241A3AE7-E3D1-4901-858B-7DD8FFA87317}" type="pres">
      <dgm:prSet presAssocID="{EEAC7958-B643-4629-BACE-C36F38BE1D92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9BBBC17-B9B3-4B63-85D0-6F210FFE46B6}" srcId="{24FF7459-49F2-43A7-94C5-9C00D9A341DE}" destId="{CF32F85B-5E8F-4719-BAE6-B787EB9BE099}" srcOrd="0" destOrd="0" parTransId="{1D3E931E-D221-4F57-AFF3-69936AA45AB4}" sibTransId="{0E791B2E-0EEC-49B0-AC04-EC5463337963}"/>
    <dgm:cxn modelId="{81CEEE41-5709-434E-8A46-1682A9AB94FD}" srcId="{24FF7459-49F2-43A7-94C5-9C00D9A341DE}" destId="{EEAC7958-B643-4629-BACE-C36F38BE1D92}" srcOrd="4" destOrd="0" parTransId="{585735F1-CF14-416B-9916-09D2C73941DA}" sibTransId="{015ACDB9-F18C-46F6-9751-133EA2F03270}"/>
    <dgm:cxn modelId="{607F40C0-2A0E-4320-AD1E-E84EF27CC46B}" type="presOf" srcId="{0E791B2E-0EEC-49B0-AC04-EC5463337963}" destId="{6C46472D-71BA-46A4-835B-5CC5B962D52E}" srcOrd="0" destOrd="0" presId="urn:microsoft.com/office/officeart/2005/8/layout/pList2"/>
    <dgm:cxn modelId="{CCA0A9B8-86A3-49ED-B82E-BA286B1B7C19}" type="presOf" srcId="{EEAC7958-B643-4629-BACE-C36F38BE1D92}" destId="{645C8E42-DDD9-4D9F-97BB-C90CBF500CED}" srcOrd="0" destOrd="0" presId="urn:microsoft.com/office/officeart/2005/8/layout/pList2"/>
    <dgm:cxn modelId="{BCC2889F-E215-41FF-858B-70344817F3CF}" type="presOf" srcId="{1554F44D-FBEE-4E50-A4FF-AA37401C5F0A}" destId="{A61234D1-4451-4F79-B6D2-B5AE3049B094}" srcOrd="0" destOrd="0" presId="urn:microsoft.com/office/officeart/2005/8/layout/pList2"/>
    <dgm:cxn modelId="{60210E97-7745-45D3-ADA3-A9AEAD84E363}" srcId="{24FF7459-49F2-43A7-94C5-9C00D9A341DE}" destId="{87759534-FBD3-4498-8F5B-A50FCF4ED897}" srcOrd="2" destOrd="0" parTransId="{D89AD241-0DAD-47E5-8459-C18253736705}" sibTransId="{94850042-8815-49D6-B056-2DF9DE81813E}"/>
    <dgm:cxn modelId="{7BF80069-1332-409D-B01F-9522F5933D61}" type="presOf" srcId="{79016432-A103-4806-A7A0-5DC1A7670CDC}" destId="{C758F226-2BB9-421A-96C5-B0754057DCF1}" srcOrd="0" destOrd="0" presId="urn:microsoft.com/office/officeart/2005/8/layout/pList2"/>
    <dgm:cxn modelId="{63D87074-F27A-40B1-87CF-50FE773CD9EF}" type="presOf" srcId="{6E06B4F0-5F40-4F04-BBCD-A62588262EA7}" destId="{E61E90FA-44AC-4D8A-BFB5-C4D29EF8CF23}" srcOrd="0" destOrd="0" presId="urn:microsoft.com/office/officeart/2005/8/layout/pList2"/>
    <dgm:cxn modelId="{A5415B86-75F3-479F-B31E-E4B01A403E3F}" type="presOf" srcId="{24FF7459-49F2-43A7-94C5-9C00D9A341DE}" destId="{BE7C15F6-3A51-4D5F-BE47-43429DA58CF8}" srcOrd="0" destOrd="0" presId="urn:microsoft.com/office/officeart/2005/8/layout/pList2"/>
    <dgm:cxn modelId="{64C29C55-65F5-4736-AE40-1A6D8D829B8B}" srcId="{24FF7459-49F2-43A7-94C5-9C00D9A341DE}" destId="{6E06B4F0-5F40-4F04-BBCD-A62588262EA7}" srcOrd="3" destOrd="0" parTransId="{0F62C6B7-A838-4051-A768-4FBCBF1BC18E}" sibTransId="{79016432-A103-4806-A7A0-5DC1A7670CDC}"/>
    <dgm:cxn modelId="{7637A7C6-9E85-4728-84E0-6831AB65E71F}" type="presOf" srcId="{CF32F85B-5E8F-4719-BAE6-B787EB9BE099}" destId="{56ACA058-BBC7-433B-A32E-0B0A3E913CAB}" srcOrd="0" destOrd="0" presId="urn:microsoft.com/office/officeart/2005/8/layout/pList2"/>
    <dgm:cxn modelId="{20C3C854-9C5F-41FF-9456-B989A6B3C93F}" type="presOf" srcId="{87759534-FBD3-4498-8F5B-A50FCF4ED897}" destId="{6289D9E1-0ACF-4175-AB3D-B8070D62D3A3}" srcOrd="0" destOrd="0" presId="urn:microsoft.com/office/officeart/2005/8/layout/pList2"/>
    <dgm:cxn modelId="{A6860D7A-C0B1-482C-9102-78008FDC56CF}" type="presOf" srcId="{94850042-8815-49D6-B056-2DF9DE81813E}" destId="{37C17D9F-CB65-4903-BD32-62EB8899A9A0}" srcOrd="0" destOrd="0" presId="urn:microsoft.com/office/officeart/2005/8/layout/pList2"/>
    <dgm:cxn modelId="{43212E41-81D5-4519-BA53-D32FCA111DCD}" type="presOf" srcId="{798F467C-A45E-46FC-8D28-CF1EC3F48AEF}" destId="{4379E945-DDE5-4660-BC8D-4EF1A215F694}" srcOrd="0" destOrd="0" presId="urn:microsoft.com/office/officeart/2005/8/layout/pList2"/>
    <dgm:cxn modelId="{0BA6BBC1-EEFE-4425-8DA7-F612A0B4DB61}" srcId="{24FF7459-49F2-43A7-94C5-9C00D9A341DE}" destId="{798F467C-A45E-46FC-8D28-CF1EC3F48AEF}" srcOrd="1" destOrd="0" parTransId="{790AF262-3B7A-4B97-8087-55E452FC39AC}" sibTransId="{1554F44D-FBEE-4E50-A4FF-AA37401C5F0A}"/>
    <dgm:cxn modelId="{5F86155F-22D2-493C-A087-D4033D12E5E4}" type="presParOf" srcId="{BE7C15F6-3A51-4D5F-BE47-43429DA58CF8}" destId="{1AE6A1BC-39AF-40DF-B6F2-5EDDFD031C81}" srcOrd="0" destOrd="0" presId="urn:microsoft.com/office/officeart/2005/8/layout/pList2"/>
    <dgm:cxn modelId="{3B245C01-EFEC-49C5-A902-0D050FE21F2B}" type="presParOf" srcId="{BE7C15F6-3A51-4D5F-BE47-43429DA58CF8}" destId="{7D976293-F361-45C2-91A6-07487F8F736A}" srcOrd="1" destOrd="0" presId="urn:microsoft.com/office/officeart/2005/8/layout/pList2"/>
    <dgm:cxn modelId="{915D9562-14F9-4681-9CAD-2BBEE42A3C09}" type="presParOf" srcId="{7D976293-F361-45C2-91A6-07487F8F736A}" destId="{90775808-C5A4-4840-8C62-1DD5E9652F29}" srcOrd="0" destOrd="0" presId="urn:microsoft.com/office/officeart/2005/8/layout/pList2"/>
    <dgm:cxn modelId="{F8AC6038-93AB-4700-94FB-8C783F4A32BC}" type="presParOf" srcId="{90775808-C5A4-4840-8C62-1DD5E9652F29}" destId="{56ACA058-BBC7-433B-A32E-0B0A3E913CAB}" srcOrd="0" destOrd="0" presId="urn:microsoft.com/office/officeart/2005/8/layout/pList2"/>
    <dgm:cxn modelId="{A008E2B4-35EB-484F-86A3-DD5875ABF700}" type="presParOf" srcId="{90775808-C5A4-4840-8C62-1DD5E9652F29}" destId="{AC536EA2-99B8-4562-ABCF-93B0F7557C34}" srcOrd="1" destOrd="0" presId="urn:microsoft.com/office/officeart/2005/8/layout/pList2"/>
    <dgm:cxn modelId="{8177370A-C430-494A-99F5-941334F4CC39}" type="presParOf" srcId="{90775808-C5A4-4840-8C62-1DD5E9652F29}" destId="{FC32C486-6691-43F1-8670-F9F3E812BDE2}" srcOrd="2" destOrd="0" presId="urn:microsoft.com/office/officeart/2005/8/layout/pList2"/>
    <dgm:cxn modelId="{8B4670FD-F7F8-4803-B86B-F1F28BBAB028}" type="presParOf" srcId="{7D976293-F361-45C2-91A6-07487F8F736A}" destId="{6C46472D-71BA-46A4-835B-5CC5B962D52E}" srcOrd="1" destOrd="0" presId="urn:microsoft.com/office/officeart/2005/8/layout/pList2"/>
    <dgm:cxn modelId="{3A4DED93-45D2-4722-A544-31D21D593893}" type="presParOf" srcId="{7D976293-F361-45C2-91A6-07487F8F736A}" destId="{2563A243-0369-4779-B658-2B1523A19097}" srcOrd="2" destOrd="0" presId="urn:microsoft.com/office/officeart/2005/8/layout/pList2"/>
    <dgm:cxn modelId="{AE666C1C-0904-49E6-BEB1-5AB440B39562}" type="presParOf" srcId="{2563A243-0369-4779-B658-2B1523A19097}" destId="{4379E945-DDE5-4660-BC8D-4EF1A215F694}" srcOrd="0" destOrd="0" presId="urn:microsoft.com/office/officeart/2005/8/layout/pList2"/>
    <dgm:cxn modelId="{F41B93AE-88AA-4616-B7E4-03DBC4EE7D91}" type="presParOf" srcId="{2563A243-0369-4779-B658-2B1523A19097}" destId="{B0A368F7-A3BE-4B31-B7C1-D41D4AC6EE83}" srcOrd="1" destOrd="0" presId="urn:microsoft.com/office/officeart/2005/8/layout/pList2"/>
    <dgm:cxn modelId="{318B264A-759B-4C31-8868-E48754C959D5}" type="presParOf" srcId="{2563A243-0369-4779-B658-2B1523A19097}" destId="{1A5F1369-F9B3-4D03-A424-6442EA307F50}" srcOrd="2" destOrd="0" presId="urn:microsoft.com/office/officeart/2005/8/layout/pList2"/>
    <dgm:cxn modelId="{F47F23E0-990C-4824-B329-0B8855B4608B}" type="presParOf" srcId="{7D976293-F361-45C2-91A6-07487F8F736A}" destId="{A61234D1-4451-4F79-B6D2-B5AE3049B094}" srcOrd="3" destOrd="0" presId="urn:microsoft.com/office/officeart/2005/8/layout/pList2"/>
    <dgm:cxn modelId="{EDD4A03B-F522-4C17-8B33-D05D8EA0043D}" type="presParOf" srcId="{7D976293-F361-45C2-91A6-07487F8F736A}" destId="{AE2990B8-1BEE-4621-8FDF-534E2AE82C0E}" srcOrd="4" destOrd="0" presId="urn:microsoft.com/office/officeart/2005/8/layout/pList2"/>
    <dgm:cxn modelId="{6CEF9505-50FB-49C3-AA41-4E6C066EC1C7}" type="presParOf" srcId="{AE2990B8-1BEE-4621-8FDF-534E2AE82C0E}" destId="{6289D9E1-0ACF-4175-AB3D-B8070D62D3A3}" srcOrd="0" destOrd="0" presId="urn:microsoft.com/office/officeart/2005/8/layout/pList2"/>
    <dgm:cxn modelId="{B83FF4F1-48E6-4297-9668-02F899AFCC6D}" type="presParOf" srcId="{AE2990B8-1BEE-4621-8FDF-534E2AE82C0E}" destId="{232F7AEF-B97C-44DD-AB34-3A29EAD96E8B}" srcOrd="1" destOrd="0" presId="urn:microsoft.com/office/officeart/2005/8/layout/pList2"/>
    <dgm:cxn modelId="{22102B43-ED81-4543-A231-530B75B583F7}" type="presParOf" srcId="{AE2990B8-1BEE-4621-8FDF-534E2AE82C0E}" destId="{1C35EE4E-02AE-4D9D-A410-6FEE4855E556}" srcOrd="2" destOrd="0" presId="urn:microsoft.com/office/officeart/2005/8/layout/pList2"/>
    <dgm:cxn modelId="{2DBD6E7C-BED5-4C31-88CF-E396CCA127DC}" type="presParOf" srcId="{7D976293-F361-45C2-91A6-07487F8F736A}" destId="{37C17D9F-CB65-4903-BD32-62EB8899A9A0}" srcOrd="5" destOrd="0" presId="urn:microsoft.com/office/officeart/2005/8/layout/pList2"/>
    <dgm:cxn modelId="{C6C3CFD9-F690-4249-973A-DC1A92F2D3B2}" type="presParOf" srcId="{7D976293-F361-45C2-91A6-07487F8F736A}" destId="{014152C8-7317-4BEE-985F-718B38F58DEC}" srcOrd="6" destOrd="0" presId="urn:microsoft.com/office/officeart/2005/8/layout/pList2"/>
    <dgm:cxn modelId="{82C19800-62D2-4F14-A9B5-6F145B529A9A}" type="presParOf" srcId="{014152C8-7317-4BEE-985F-718B38F58DEC}" destId="{E61E90FA-44AC-4D8A-BFB5-C4D29EF8CF23}" srcOrd="0" destOrd="0" presId="urn:microsoft.com/office/officeart/2005/8/layout/pList2"/>
    <dgm:cxn modelId="{CE4A753B-BB86-48AA-B664-3318F05D54ED}" type="presParOf" srcId="{014152C8-7317-4BEE-985F-718B38F58DEC}" destId="{45EAD1FB-DAAA-4C8F-9642-CD28C5625D17}" srcOrd="1" destOrd="0" presId="urn:microsoft.com/office/officeart/2005/8/layout/pList2"/>
    <dgm:cxn modelId="{A3AD6C2D-4390-4128-9244-65B74B04F2B8}" type="presParOf" srcId="{014152C8-7317-4BEE-985F-718B38F58DEC}" destId="{A5A78FDE-390C-4348-9E30-DDA8976E2157}" srcOrd="2" destOrd="0" presId="urn:microsoft.com/office/officeart/2005/8/layout/pList2"/>
    <dgm:cxn modelId="{A36FC0E9-80A9-4575-AFBD-CC77D9C01741}" type="presParOf" srcId="{7D976293-F361-45C2-91A6-07487F8F736A}" destId="{C758F226-2BB9-421A-96C5-B0754057DCF1}" srcOrd="7" destOrd="0" presId="urn:microsoft.com/office/officeart/2005/8/layout/pList2"/>
    <dgm:cxn modelId="{87EED41F-142C-4A40-AB24-9C9652042F6C}" type="presParOf" srcId="{7D976293-F361-45C2-91A6-07487F8F736A}" destId="{98AC1E73-3EF6-41FA-928B-E0D239C34551}" srcOrd="8" destOrd="0" presId="urn:microsoft.com/office/officeart/2005/8/layout/pList2"/>
    <dgm:cxn modelId="{ADA28B12-4DAD-4FDC-9123-78B87266D5F1}" type="presParOf" srcId="{98AC1E73-3EF6-41FA-928B-E0D239C34551}" destId="{645C8E42-DDD9-4D9F-97BB-C90CBF500CED}" srcOrd="0" destOrd="0" presId="urn:microsoft.com/office/officeart/2005/8/layout/pList2"/>
    <dgm:cxn modelId="{E5202288-2768-4454-9651-0E99C260EB2E}" type="presParOf" srcId="{98AC1E73-3EF6-41FA-928B-E0D239C34551}" destId="{54FD752D-62B0-4496-B7A3-EE513FC14D1D}" srcOrd="1" destOrd="0" presId="urn:microsoft.com/office/officeart/2005/8/layout/pList2"/>
    <dgm:cxn modelId="{6E17F162-01EE-4434-B131-34EB06ED6BAA}" type="presParOf" srcId="{98AC1E73-3EF6-41FA-928B-E0D239C34551}" destId="{241A3AE7-E3D1-4901-858B-7DD8FFA8731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69954C-D8E4-492A-B4F7-C21EA4C65AC4}" type="doc">
      <dgm:prSet loTypeId="urn:microsoft.com/office/officeart/2008/layout/TitlePictureLineup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1B7EDF-DE6C-4B75-9F25-AC65DD89EBF9}">
      <dgm:prSet phldrT="[Текст]" custT="1"/>
      <dgm:spPr>
        <a:solidFill>
          <a:srgbClr val="CC99FF"/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CF2C97-7A5B-481D-94BB-7AC1FA8A44AF}" type="parTrans" cxnId="{E0360CEF-1864-488D-91C3-0F423BAB62A9}">
      <dgm:prSet/>
      <dgm:spPr/>
      <dgm:t>
        <a:bodyPr/>
        <a:lstStyle/>
        <a:p>
          <a:endParaRPr lang="ru-RU"/>
        </a:p>
      </dgm:t>
    </dgm:pt>
    <dgm:pt modelId="{0776A70A-C398-4333-A9FC-91D2E18BF11D}" type="sibTrans" cxnId="{E0360CEF-1864-488D-91C3-0F423BAB62A9}">
      <dgm:prSet/>
      <dgm:spPr/>
      <dgm:t>
        <a:bodyPr/>
        <a:lstStyle/>
        <a:p>
          <a:endParaRPr lang="ru-RU"/>
        </a:p>
      </dgm:t>
    </dgm:pt>
    <dgm:pt modelId="{D430D204-F976-4A74-B97D-72E79AF2204D}">
      <dgm:prSet phldrT="[Текст]" custT="1"/>
      <dgm:spPr>
        <a:solidFill>
          <a:srgbClr val="CC99FF"/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gm:t>
    </dgm:pt>
    <dgm:pt modelId="{ED9DC255-D6B9-4BD3-A176-811E9607401B}" type="sibTrans" cxnId="{62EB4C15-E7D9-4782-A641-9FD52B31B1BF}">
      <dgm:prSet/>
      <dgm:spPr/>
      <dgm:t>
        <a:bodyPr/>
        <a:lstStyle/>
        <a:p>
          <a:endParaRPr lang="ru-RU"/>
        </a:p>
      </dgm:t>
    </dgm:pt>
    <dgm:pt modelId="{15BF53FC-2D1E-479D-81EE-685D56B59F6D}" type="parTrans" cxnId="{62EB4C15-E7D9-4782-A641-9FD52B31B1BF}">
      <dgm:prSet/>
      <dgm:spPr/>
      <dgm:t>
        <a:bodyPr/>
        <a:lstStyle/>
        <a:p>
          <a:endParaRPr lang="ru-RU"/>
        </a:p>
      </dgm:t>
    </dgm:pt>
    <dgm:pt modelId="{91D24FE5-FBF4-4F5F-A333-6A9B1BA2D39C}">
      <dgm:prSet phldrT="[Текст]" custT="1"/>
      <dgm:spPr>
        <a:solidFill>
          <a:srgbClr val="CC99FF"/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85806A-B38C-49A3-945C-4B871A7D60A4}" type="sibTrans" cxnId="{A928DEFF-7D9F-40C4-8C0E-06F47AE098DD}">
      <dgm:prSet/>
      <dgm:spPr/>
      <dgm:t>
        <a:bodyPr/>
        <a:lstStyle/>
        <a:p>
          <a:endParaRPr lang="ru-RU"/>
        </a:p>
      </dgm:t>
    </dgm:pt>
    <dgm:pt modelId="{002FD060-D9F4-4C99-A108-465981AA62D3}" type="parTrans" cxnId="{A928DEFF-7D9F-40C4-8C0E-06F47AE098DD}">
      <dgm:prSet/>
      <dgm:spPr/>
      <dgm:t>
        <a:bodyPr/>
        <a:lstStyle/>
        <a:p>
          <a:endParaRPr lang="ru-RU"/>
        </a:p>
      </dgm:t>
    </dgm:pt>
    <dgm:pt modelId="{25B2D148-3DF9-4256-A90B-761527A0B667}">
      <dgm:prSet phldrT="[Текст]" custT="1"/>
      <dgm:spPr>
        <a:solidFill>
          <a:srgbClr val="CC99FF"/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00E93829-8632-407B-AC82-528962F8A28D}" type="sibTrans" cxnId="{693F1A1A-D0BB-4A89-B72C-8A9F569F1CC9}">
      <dgm:prSet/>
      <dgm:spPr/>
      <dgm:t>
        <a:bodyPr/>
        <a:lstStyle/>
        <a:p>
          <a:endParaRPr lang="ru-RU"/>
        </a:p>
      </dgm:t>
    </dgm:pt>
    <dgm:pt modelId="{566C4945-E667-488D-83DE-06F2DAFD6D67}" type="parTrans" cxnId="{693F1A1A-D0BB-4A89-B72C-8A9F569F1CC9}">
      <dgm:prSet/>
      <dgm:spPr/>
      <dgm:t>
        <a:bodyPr/>
        <a:lstStyle/>
        <a:p>
          <a:endParaRPr lang="ru-RU"/>
        </a:p>
      </dgm:t>
    </dgm:pt>
    <dgm:pt modelId="{2CE50BDD-A144-4B36-BC3D-5E86939E23A7}">
      <dgm:prSet phldrT="[Текст]" custT="1"/>
      <dgm:spPr>
        <a:solidFill>
          <a:srgbClr val="CC99FF"/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</a:p>
      </dgm:t>
    </dgm:pt>
    <dgm:pt modelId="{830AE5F3-A4D5-4B98-91FA-C202C2788E75}" type="parTrans" cxnId="{C533C6E6-79D8-4221-B6C9-88A5FFF806A2}">
      <dgm:prSet/>
      <dgm:spPr/>
      <dgm:t>
        <a:bodyPr/>
        <a:lstStyle/>
        <a:p>
          <a:endParaRPr lang="ru-RU"/>
        </a:p>
      </dgm:t>
    </dgm:pt>
    <dgm:pt modelId="{DBECD454-72F1-45AF-A11C-3689AFA88FEB}" type="sibTrans" cxnId="{C533C6E6-79D8-4221-B6C9-88A5FFF806A2}">
      <dgm:prSet/>
      <dgm:spPr/>
      <dgm:t>
        <a:bodyPr/>
        <a:lstStyle/>
        <a:p>
          <a:endParaRPr lang="ru-RU"/>
        </a:p>
      </dgm:t>
    </dgm:pt>
    <dgm:pt modelId="{D461392E-2837-49AF-A6B8-24BC3B1E85D1}" type="pres">
      <dgm:prSet presAssocID="{9269954C-D8E4-492A-B4F7-C21EA4C65AC4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E069F67A-F0D7-42E3-B332-298C41CBFCEB}" type="pres">
      <dgm:prSet presAssocID="{4D1B7EDF-DE6C-4B75-9F25-AC65DD89EBF9}" presName="composite" presStyleCnt="0"/>
      <dgm:spPr/>
      <dgm:t>
        <a:bodyPr/>
        <a:lstStyle/>
        <a:p>
          <a:endParaRPr lang="ru-RU"/>
        </a:p>
      </dgm:t>
    </dgm:pt>
    <dgm:pt modelId="{E6F8A4A8-DBE0-417C-9C0A-F7107A734348}" type="pres">
      <dgm:prSet presAssocID="{4D1B7EDF-DE6C-4B75-9F25-AC65DD89EBF9}" presName="Accent" presStyleLbl="alignAcc1" presStyleIdx="0" presStyleCnt="5"/>
      <dgm:spPr/>
      <dgm:t>
        <a:bodyPr/>
        <a:lstStyle/>
        <a:p>
          <a:endParaRPr lang="ru-RU"/>
        </a:p>
      </dgm:t>
    </dgm:pt>
    <dgm:pt modelId="{0084942A-0618-4F70-8885-A119685A42EA}" type="pres">
      <dgm:prSet presAssocID="{4D1B7EDF-DE6C-4B75-9F25-AC65DD89EBF9}" presName="Image" presStyleLbl="node1" presStyleIdx="0" presStyleCnt="5" custLinFactNeighborX="-5474" custLinFactNeighborY="1205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820C115-3E88-4F52-A0CD-970CE2943127}" type="pres">
      <dgm:prSet presAssocID="{4D1B7EDF-DE6C-4B75-9F25-AC65DD89EBF9}" presName="Child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AFD89B-C3C3-4028-A16F-818122D8B1A9}" type="pres">
      <dgm:prSet presAssocID="{4D1B7EDF-DE6C-4B75-9F25-AC65DD89EBF9}" presName="Parent" presStyleLbl="alignNode1" presStyleIdx="0" presStyleCnt="5" custScaleX="97341" custScaleY="193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564335-CB86-4C6B-8DF8-8254A25C05F6}" type="pres">
      <dgm:prSet presAssocID="{0776A70A-C398-4333-A9FC-91D2E18BF11D}" presName="sibTrans" presStyleCnt="0"/>
      <dgm:spPr/>
      <dgm:t>
        <a:bodyPr/>
        <a:lstStyle/>
        <a:p>
          <a:endParaRPr lang="ru-RU"/>
        </a:p>
      </dgm:t>
    </dgm:pt>
    <dgm:pt modelId="{250B6847-DBA1-49B5-B9AE-613236B9D6CC}" type="pres">
      <dgm:prSet presAssocID="{25B2D148-3DF9-4256-A90B-761527A0B667}" presName="composite" presStyleCnt="0"/>
      <dgm:spPr/>
      <dgm:t>
        <a:bodyPr/>
        <a:lstStyle/>
        <a:p>
          <a:endParaRPr lang="ru-RU"/>
        </a:p>
      </dgm:t>
    </dgm:pt>
    <dgm:pt modelId="{EEC6F489-6513-4561-8E67-9A19A1EC8FC5}" type="pres">
      <dgm:prSet presAssocID="{25B2D148-3DF9-4256-A90B-761527A0B667}" presName="Accent" presStyleLbl="alignAcc1" presStyleIdx="1" presStyleCnt="5"/>
      <dgm:spPr/>
      <dgm:t>
        <a:bodyPr/>
        <a:lstStyle/>
        <a:p>
          <a:endParaRPr lang="ru-RU"/>
        </a:p>
      </dgm:t>
    </dgm:pt>
    <dgm:pt modelId="{8E3ECA92-5A0E-4FEA-8AF5-69CC753BE85C}" type="pres">
      <dgm:prSet presAssocID="{25B2D148-3DF9-4256-A90B-761527A0B667}" presName="Image" presStyleLbl="node1" presStyleIdx="1" presStyleCnt="5" custLinFactNeighborX="-9709" custLinFactNeighborY="1387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3AEBCFB-C4AE-4A70-BD2A-544299A8A61C}" type="pres">
      <dgm:prSet presAssocID="{25B2D148-3DF9-4256-A90B-761527A0B667}" presName="Child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0BD12-F37C-4E5F-8133-EDACD50AAB86}" type="pres">
      <dgm:prSet presAssocID="{25B2D148-3DF9-4256-A90B-761527A0B667}" presName="Parent" presStyleLbl="alignNode1" presStyleIdx="1" presStyleCnt="5" custScaleX="105528" custScaleY="187717" custLinFactNeighborX="-8386" custLinFactNeighborY="6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90A68A-E69C-48C0-AD71-8D4686706D30}" type="pres">
      <dgm:prSet presAssocID="{00E93829-8632-407B-AC82-528962F8A28D}" presName="sibTrans" presStyleCnt="0"/>
      <dgm:spPr/>
      <dgm:t>
        <a:bodyPr/>
        <a:lstStyle/>
        <a:p>
          <a:endParaRPr lang="ru-RU"/>
        </a:p>
      </dgm:t>
    </dgm:pt>
    <dgm:pt modelId="{6429EEE4-DD7E-41A1-B230-0C04553D134D}" type="pres">
      <dgm:prSet presAssocID="{91D24FE5-FBF4-4F5F-A333-6A9B1BA2D39C}" presName="composite" presStyleCnt="0"/>
      <dgm:spPr/>
      <dgm:t>
        <a:bodyPr/>
        <a:lstStyle/>
        <a:p>
          <a:endParaRPr lang="ru-RU"/>
        </a:p>
      </dgm:t>
    </dgm:pt>
    <dgm:pt modelId="{062A635A-750A-42D6-8426-360EC4D6C597}" type="pres">
      <dgm:prSet presAssocID="{91D24FE5-FBF4-4F5F-A333-6A9B1BA2D39C}" presName="Accent" presStyleLbl="alignAcc1" presStyleIdx="2" presStyleCnt="5"/>
      <dgm:spPr/>
      <dgm:t>
        <a:bodyPr/>
        <a:lstStyle/>
        <a:p>
          <a:endParaRPr lang="ru-RU"/>
        </a:p>
      </dgm:t>
    </dgm:pt>
    <dgm:pt modelId="{AF03C61C-AC43-4BE5-8984-6F14ECAD3848}" type="pres">
      <dgm:prSet presAssocID="{91D24FE5-FBF4-4F5F-A333-6A9B1BA2D39C}" presName="Image" presStyleLbl="node1" presStyleIdx="2" presStyleCnt="5" custLinFactNeighborX="-10256" custLinFactNeighborY="1625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61C5FF7-F427-46C7-BA6B-EA36E2CD8A35}" type="pres">
      <dgm:prSet presAssocID="{91D24FE5-FBF4-4F5F-A333-6A9B1BA2D39C}" presName="Child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B4B7C-23D8-438A-B48D-F7E0559E8B97}" type="pres">
      <dgm:prSet presAssocID="{91D24FE5-FBF4-4F5F-A333-6A9B1BA2D39C}" presName="Parent" presStyleLbl="alignNode1" presStyleIdx="2" presStyleCnt="5" custScaleX="97950" custScaleY="186813" custLinFactNeighborX="-8827" custLinFactNeighborY="66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CB32E-7E6C-4E92-85BB-D8ADEA49CD07}" type="pres">
      <dgm:prSet presAssocID="{4785806A-B38C-49A3-945C-4B871A7D60A4}" presName="sibTrans" presStyleCnt="0"/>
      <dgm:spPr/>
      <dgm:t>
        <a:bodyPr/>
        <a:lstStyle/>
        <a:p>
          <a:endParaRPr lang="ru-RU"/>
        </a:p>
      </dgm:t>
    </dgm:pt>
    <dgm:pt modelId="{63297748-C00B-4893-91EF-93E26F9DEC55}" type="pres">
      <dgm:prSet presAssocID="{D430D204-F976-4A74-B97D-72E79AF2204D}" presName="composite" presStyleCnt="0"/>
      <dgm:spPr/>
      <dgm:t>
        <a:bodyPr/>
        <a:lstStyle/>
        <a:p>
          <a:endParaRPr lang="ru-RU"/>
        </a:p>
      </dgm:t>
    </dgm:pt>
    <dgm:pt modelId="{CB7B1035-4F2E-4E4A-AF6D-B35F021B2272}" type="pres">
      <dgm:prSet presAssocID="{D430D204-F976-4A74-B97D-72E79AF2204D}" presName="Accent" presStyleLbl="alignAcc1" presStyleIdx="3" presStyleCnt="5"/>
      <dgm:spPr/>
      <dgm:t>
        <a:bodyPr/>
        <a:lstStyle/>
        <a:p>
          <a:endParaRPr lang="ru-RU"/>
        </a:p>
      </dgm:t>
    </dgm:pt>
    <dgm:pt modelId="{35FB7423-6988-4D21-A39B-786EC401A0A5}" type="pres">
      <dgm:prSet presAssocID="{D430D204-F976-4A74-B97D-72E79AF2204D}" presName="Image" presStyleLbl="node1" presStyleIdx="3" presStyleCnt="5" custLinFactNeighborX="-7887" custLinFactNeighborY="1371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BAD8C8B-FB24-4BA6-B7E3-03E87E7E1D60}" type="pres">
      <dgm:prSet presAssocID="{D430D204-F976-4A74-B97D-72E79AF2204D}" presName="Chil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AD790-1B40-414D-B455-3B7CFE0D2047}" type="pres">
      <dgm:prSet presAssocID="{D430D204-F976-4A74-B97D-72E79AF2204D}" presName="Parent" presStyleLbl="alignNode1" presStyleIdx="3" presStyleCnt="5" custScaleX="101813" custScaleY="197426" custLinFactNeighborX="-4836" custLinFactNeighborY="-2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75520B-1367-47D9-8AA4-C14E3CF8DF11}" type="pres">
      <dgm:prSet presAssocID="{ED9DC255-D6B9-4BD3-A176-811E9607401B}" presName="sibTrans" presStyleCnt="0"/>
      <dgm:spPr/>
    </dgm:pt>
    <dgm:pt modelId="{C0992661-2437-4751-961D-3FDE407CA8AA}" type="pres">
      <dgm:prSet presAssocID="{2CE50BDD-A144-4B36-BC3D-5E86939E23A7}" presName="composite" presStyleCnt="0"/>
      <dgm:spPr/>
    </dgm:pt>
    <dgm:pt modelId="{2E35F22D-361A-4C53-9C46-352EEBC2E166}" type="pres">
      <dgm:prSet presAssocID="{2CE50BDD-A144-4B36-BC3D-5E86939E23A7}" presName="Accent" presStyleLbl="alignAcc1" presStyleIdx="4" presStyleCnt="5"/>
      <dgm:spPr/>
    </dgm:pt>
    <dgm:pt modelId="{4A898CE0-B402-4F2B-8B6B-A21DA8DD8120}" type="pres">
      <dgm:prSet presAssocID="{2CE50BDD-A144-4B36-BC3D-5E86939E23A7}" presName="Image" presStyleLbl="node1" presStyleIdx="4" presStyleCnt="5" custScaleX="102040" custScaleY="101008" custLinFactNeighborX="-10530" custLinFactNeighborY="1183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ru-RU"/>
        </a:p>
      </dgm:t>
    </dgm:pt>
    <dgm:pt modelId="{23E3E281-D28B-4631-9FFE-C9CE3729EA21}" type="pres">
      <dgm:prSet presAssocID="{2CE50BDD-A144-4B36-BC3D-5E86939E23A7}" presName="Child" presStyleLbl="revTx" presStyleIdx="4" presStyleCnt="5">
        <dgm:presLayoutVars>
          <dgm:bulletEnabled val="1"/>
        </dgm:presLayoutVars>
      </dgm:prSet>
      <dgm:spPr/>
    </dgm:pt>
    <dgm:pt modelId="{B7CBD37F-DB3B-4D1B-84E5-31B03F5BDECC}" type="pres">
      <dgm:prSet presAssocID="{2CE50BDD-A144-4B36-BC3D-5E86939E23A7}" presName="Parent" presStyleLbl="alignNode1" presStyleIdx="4" presStyleCnt="5" custScaleX="98851" custScaleY="192848" custLinFactNeighborX="-8827" custLinFactNeighborY="-44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0A81C5-93D5-4019-B5DF-E3F814F1330F}" type="presOf" srcId="{4D1B7EDF-DE6C-4B75-9F25-AC65DD89EBF9}" destId="{92AFD89B-C3C3-4028-A16F-818122D8B1A9}" srcOrd="0" destOrd="0" presId="urn:microsoft.com/office/officeart/2008/layout/TitlePictureLineup"/>
    <dgm:cxn modelId="{A810BBC8-D8D1-41A2-95C3-DBC57A52E166}" type="presOf" srcId="{9269954C-D8E4-492A-B4F7-C21EA4C65AC4}" destId="{D461392E-2837-49AF-A6B8-24BC3B1E85D1}" srcOrd="0" destOrd="0" presId="urn:microsoft.com/office/officeart/2008/layout/TitlePictureLineup"/>
    <dgm:cxn modelId="{C533C6E6-79D8-4221-B6C9-88A5FFF806A2}" srcId="{9269954C-D8E4-492A-B4F7-C21EA4C65AC4}" destId="{2CE50BDD-A144-4B36-BC3D-5E86939E23A7}" srcOrd="4" destOrd="0" parTransId="{830AE5F3-A4D5-4B98-91FA-C202C2788E75}" sibTransId="{DBECD454-72F1-45AF-A11C-3689AFA88FEB}"/>
    <dgm:cxn modelId="{32D79036-959F-4A12-9CA7-29E7BBBE6692}" type="presOf" srcId="{D430D204-F976-4A74-B97D-72E79AF2204D}" destId="{1DAAD790-1B40-414D-B455-3B7CFE0D2047}" srcOrd="0" destOrd="0" presId="urn:microsoft.com/office/officeart/2008/layout/TitlePictureLineup"/>
    <dgm:cxn modelId="{4029C340-1B02-4A2D-8B38-20D8A9E6FDD6}" type="presOf" srcId="{25B2D148-3DF9-4256-A90B-761527A0B667}" destId="{2A00BD12-F37C-4E5F-8133-EDACD50AAB86}" srcOrd="0" destOrd="0" presId="urn:microsoft.com/office/officeart/2008/layout/TitlePictureLineup"/>
    <dgm:cxn modelId="{E0360CEF-1864-488D-91C3-0F423BAB62A9}" srcId="{9269954C-D8E4-492A-B4F7-C21EA4C65AC4}" destId="{4D1B7EDF-DE6C-4B75-9F25-AC65DD89EBF9}" srcOrd="0" destOrd="0" parTransId="{45CF2C97-7A5B-481D-94BB-7AC1FA8A44AF}" sibTransId="{0776A70A-C398-4333-A9FC-91D2E18BF11D}"/>
    <dgm:cxn modelId="{FCB66329-A807-4596-AA8D-958D46FF13F6}" type="presOf" srcId="{2CE50BDD-A144-4B36-BC3D-5E86939E23A7}" destId="{B7CBD37F-DB3B-4D1B-84E5-31B03F5BDECC}" srcOrd="0" destOrd="0" presId="urn:microsoft.com/office/officeart/2008/layout/TitlePictureLineup"/>
    <dgm:cxn modelId="{62EB4C15-E7D9-4782-A641-9FD52B31B1BF}" srcId="{9269954C-D8E4-492A-B4F7-C21EA4C65AC4}" destId="{D430D204-F976-4A74-B97D-72E79AF2204D}" srcOrd="3" destOrd="0" parTransId="{15BF53FC-2D1E-479D-81EE-685D56B59F6D}" sibTransId="{ED9DC255-D6B9-4BD3-A176-811E9607401B}"/>
    <dgm:cxn modelId="{693F1A1A-D0BB-4A89-B72C-8A9F569F1CC9}" srcId="{9269954C-D8E4-492A-B4F7-C21EA4C65AC4}" destId="{25B2D148-3DF9-4256-A90B-761527A0B667}" srcOrd="1" destOrd="0" parTransId="{566C4945-E667-488D-83DE-06F2DAFD6D67}" sibTransId="{00E93829-8632-407B-AC82-528962F8A28D}"/>
    <dgm:cxn modelId="{FAD39497-A451-4698-BACB-A0158FCA4144}" type="presOf" srcId="{91D24FE5-FBF4-4F5F-A333-6A9B1BA2D39C}" destId="{EDAB4B7C-23D8-438A-B48D-F7E0559E8B97}" srcOrd="0" destOrd="0" presId="urn:microsoft.com/office/officeart/2008/layout/TitlePictureLineup"/>
    <dgm:cxn modelId="{A928DEFF-7D9F-40C4-8C0E-06F47AE098DD}" srcId="{9269954C-D8E4-492A-B4F7-C21EA4C65AC4}" destId="{91D24FE5-FBF4-4F5F-A333-6A9B1BA2D39C}" srcOrd="2" destOrd="0" parTransId="{002FD060-D9F4-4C99-A108-465981AA62D3}" sibTransId="{4785806A-B38C-49A3-945C-4B871A7D60A4}"/>
    <dgm:cxn modelId="{92F771E5-0992-4579-A41D-8A982967C6B5}" type="presParOf" srcId="{D461392E-2837-49AF-A6B8-24BC3B1E85D1}" destId="{E069F67A-F0D7-42E3-B332-298C41CBFCEB}" srcOrd="0" destOrd="0" presId="urn:microsoft.com/office/officeart/2008/layout/TitlePictureLineup"/>
    <dgm:cxn modelId="{70E54E88-BA6F-4855-B604-7B7DE8A8F14C}" type="presParOf" srcId="{E069F67A-F0D7-42E3-B332-298C41CBFCEB}" destId="{E6F8A4A8-DBE0-417C-9C0A-F7107A734348}" srcOrd="0" destOrd="0" presId="urn:microsoft.com/office/officeart/2008/layout/TitlePictureLineup"/>
    <dgm:cxn modelId="{E65A8968-2D8E-4810-9C14-34F491A745FD}" type="presParOf" srcId="{E069F67A-F0D7-42E3-B332-298C41CBFCEB}" destId="{0084942A-0618-4F70-8885-A119685A42EA}" srcOrd="1" destOrd="0" presId="urn:microsoft.com/office/officeart/2008/layout/TitlePictureLineup"/>
    <dgm:cxn modelId="{0324E8AC-BC42-4057-A1C1-2E83153AC101}" type="presParOf" srcId="{E069F67A-F0D7-42E3-B332-298C41CBFCEB}" destId="{F820C115-3E88-4F52-A0CD-970CE2943127}" srcOrd="2" destOrd="0" presId="urn:microsoft.com/office/officeart/2008/layout/TitlePictureLineup"/>
    <dgm:cxn modelId="{ABC49D5F-A8A1-4821-BC60-492DC1EC99DD}" type="presParOf" srcId="{E069F67A-F0D7-42E3-B332-298C41CBFCEB}" destId="{92AFD89B-C3C3-4028-A16F-818122D8B1A9}" srcOrd="3" destOrd="0" presId="urn:microsoft.com/office/officeart/2008/layout/TitlePictureLineup"/>
    <dgm:cxn modelId="{CBD02D01-CA6B-4BAE-9E27-2D690D73C8E0}" type="presParOf" srcId="{D461392E-2837-49AF-A6B8-24BC3B1E85D1}" destId="{36564335-CB86-4C6B-8DF8-8254A25C05F6}" srcOrd="1" destOrd="0" presId="urn:microsoft.com/office/officeart/2008/layout/TitlePictureLineup"/>
    <dgm:cxn modelId="{69708A08-1AE5-43C5-9106-4579F0E8A2C2}" type="presParOf" srcId="{D461392E-2837-49AF-A6B8-24BC3B1E85D1}" destId="{250B6847-DBA1-49B5-B9AE-613236B9D6CC}" srcOrd="2" destOrd="0" presId="urn:microsoft.com/office/officeart/2008/layout/TitlePictureLineup"/>
    <dgm:cxn modelId="{FCB6C76F-23FF-431D-A997-C1BABF15EFFE}" type="presParOf" srcId="{250B6847-DBA1-49B5-B9AE-613236B9D6CC}" destId="{EEC6F489-6513-4561-8E67-9A19A1EC8FC5}" srcOrd="0" destOrd="0" presId="urn:microsoft.com/office/officeart/2008/layout/TitlePictureLineup"/>
    <dgm:cxn modelId="{FE88D62D-E30A-4778-94D2-17F479048FB6}" type="presParOf" srcId="{250B6847-DBA1-49B5-B9AE-613236B9D6CC}" destId="{8E3ECA92-5A0E-4FEA-8AF5-69CC753BE85C}" srcOrd="1" destOrd="0" presId="urn:microsoft.com/office/officeart/2008/layout/TitlePictureLineup"/>
    <dgm:cxn modelId="{B8720E7A-D4D7-45FB-949D-375D5A2E2DD9}" type="presParOf" srcId="{250B6847-DBA1-49B5-B9AE-613236B9D6CC}" destId="{33AEBCFB-C4AE-4A70-BD2A-544299A8A61C}" srcOrd="2" destOrd="0" presId="urn:microsoft.com/office/officeart/2008/layout/TitlePictureLineup"/>
    <dgm:cxn modelId="{547D6EBB-2CB8-48AB-9D05-5C3A961123A3}" type="presParOf" srcId="{250B6847-DBA1-49B5-B9AE-613236B9D6CC}" destId="{2A00BD12-F37C-4E5F-8133-EDACD50AAB86}" srcOrd="3" destOrd="0" presId="urn:microsoft.com/office/officeart/2008/layout/TitlePictureLineup"/>
    <dgm:cxn modelId="{5C705E01-A85B-40E8-ACB3-647036B7FDD4}" type="presParOf" srcId="{D461392E-2837-49AF-A6B8-24BC3B1E85D1}" destId="{3190A68A-E69C-48C0-AD71-8D4686706D30}" srcOrd="3" destOrd="0" presId="urn:microsoft.com/office/officeart/2008/layout/TitlePictureLineup"/>
    <dgm:cxn modelId="{F3E73AE0-2D72-4908-A838-30D80B15F080}" type="presParOf" srcId="{D461392E-2837-49AF-A6B8-24BC3B1E85D1}" destId="{6429EEE4-DD7E-41A1-B230-0C04553D134D}" srcOrd="4" destOrd="0" presId="urn:microsoft.com/office/officeart/2008/layout/TitlePictureLineup"/>
    <dgm:cxn modelId="{D6B3D8CD-C978-4B93-8532-FDD777A17234}" type="presParOf" srcId="{6429EEE4-DD7E-41A1-B230-0C04553D134D}" destId="{062A635A-750A-42D6-8426-360EC4D6C597}" srcOrd="0" destOrd="0" presId="urn:microsoft.com/office/officeart/2008/layout/TitlePictureLineup"/>
    <dgm:cxn modelId="{E7249C9D-D6BB-4F85-BD27-2B5AF952BF1A}" type="presParOf" srcId="{6429EEE4-DD7E-41A1-B230-0C04553D134D}" destId="{AF03C61C-AC43-4BE5-8984-6F14ECAD3848}" srcOrd="1" destOrd="0" presId="urn:microsoft.com/office/officeart/2008/layout/TitlePictureLineup"/>
    <dgm:cxn modelId="{31CBEAD2-F24A-4DEB-B8ED-D277F0AAC3DC}" type="presParOf" srcId="{6429EEE4-DD7E-41A1-B230-0C04553D134D}" destId="{161C5FF7-F427-46C7-BA6B-EA36E2CD8A35}" srcOrd="2" destOrd="0" presId="urn:microsoft.com/office/officeart/2008/layout/TitlePictureLineup"/>
    <dgm:cxn modelId="{8773FAFE-3D59-481C-8B5F-806C4EF4203A}" type="presParOf" srcId="{6429EEE4-DD7E-41A1-B230-0C04553D134D}" destId="{EDAB4B7C-23D8-438A-B48D-F7E0559E8B97}" srcOrd="3" destOrd="0" presId="urn:microsoft.com/office/officeart/2008/layout/TitlePictureLineup"/>
    <dgm:cxn modelId="{56A7CCCD-188A-4D67-9356-33312263EB71}" type="presParOf" srcId="{D461392E-2837-49AF-A6B8-24BC3B1E85D1}" destId="{73FCB32E-7E6C-4E92-85BB-D8ADEA49CD07}" srcOrd="5" destOrd="0" presId="urn:microsoft.com/office/officeart/2008/layout/TitlePictureLineup"/>
    <dgm:cxn modelId="{88383BDD-091E-4C95-BD5C-B60A3CDA18A8}" type="presParOf" srcId="{D461392E-2837-49AF-A6B8-24BC3B1E85D1}" destId="{63297748-C00B-4893-91EF-93E26F9DEC55}" srcOrd="6" destOrd="0" presId="urn:microsoft.com/office/officeart/2008/layout/TitlePictureLineup"/>
    <dgm:cxn modelId="{74683C0B-0454-4BB9-874C-AD1DFB16A1FB}" type="presParOf" srcId="{63297748-C00B-4893-91EF-93E26F9DEC55}" destId="{CB7B1035-4F2E-4E4A-AF6D-B35F021B2272}" srcOrd="0" destOrd="0" presId="urn:microsoft.com/office/officeart/2008/layout/TitlePictureLineup"/>
    <dgm:cxn modelId="{43084C72-8895-4E06-82CD-9E0DF5489264}" type="presParOf" srcId="{63297748-C00B-4893-91EF-93E26F9DEC55}" destId="{35FB7423-6988-4D21-A39B-786EC401A0A5}" srcOrd="1" destOrd="0" presId="urn:microsoft.com/office/officeart/2008/layout/TitlePictureLineup"/>
    <dgm:cxn modelId="{9EC9910E-5149-42E9-B897-A44AF13D099A}" type="presParOf" srcId="{63297748-C00B-4893-91EF-93E26F9DEC55}" destId="{5BAD8C8B-FB24-4BA6-B7E3-03E87E7E1D60}" srcOrd="2" destOrd="0" presId="urn:microsoft.com/office/officeart/2008/layout/TitlePictureLineup"/>
    <dgm:cxn modelId="{40196771-A982-4310-80FC-C102FD71424A}" type="presParOf" srcId="{63297748-C00B-4893-91EF-93E26F9DEC55}" destId="{1DAAD790-1B40-414D-B455-3B7CFE0D2047}" srcOrd="3" destOrd="0" presId="urn:microsoft.com/office/officeart/2008/layout/TitlePictureLineup"/>
    <dgm:cxn modelId="{F57191CF-2DE9-4F95-A933-2C5FA580883D}" type="presParOf" srcId="{D461392E-2837-49AF-A6B8-24BC3B1E85D1}" destId="{5875520B-1367-47D9-8AA4-C14E3CF8DF11}" srcOrd="7" destOrd="0" presId="urn:microsoft.com/office/officeart/2008/layout/TitlePictureLineup"/>
    <dgm:cxn modelId="{76B04621-5A6C-41CD-BD36-376E0509F3FF}" type="presParOf" srcId="{D461392E-2837-49AF-A6B8-24BC3B1E85D1}" destId="{C0992661-2437-4751-961D-3FDE407CA8AA}" srcOrd="8" destOrd="0" presId="urn:microsoft.com/office/officeart/2008/layout/TitlePictureLineup"/>
    <dgm:cxn modelId="{21026ABF-A412-4F83-BFCE-C094ABE2785D}" type="presParOf" srcId="{C0992661-2437-4751-961D-3FDE407CA8AA}" destId="{2E35F22D-361A-4C53-9C46-352EEBC2E166}" srcOrd="0" destOrd="0" presId="urn:microsoft.com/office/officeart/2008/layout/TitlePictureLineup"/>
    <dgm:cxn modelId="{5EC6697F-B004-4B6A-A75E-61B73DD1DD15}" type="presParOf" srcId="{C0992661-2437-4751-961D-3FDE407CA8AA}" destId="{4A898CE0-B402-4F2B-8B6B-A21DA8DD8120}" srcOrd="1" destOrd="0" presId="urn:microsoft.com/office/officeart/2008/layout/TitlePictureLineup"/>
    <dgm:cxn modelId="{724F37A0-FAD4-4D75-BDE7-2B91859DA9CA}" type="presParOf" srcId="{C0992661-2437-4751-961D-3FDE407CA8AA}" destId="{23E3E281-D28B-4631-9FFE-C9CE3729EA21}" srcOrd="2" destOrd="0" presId="urn:microsoft.com/office/officeart/2008/layout/TitlePictureLineup"/>
    <dgm:cxn modelId="{0EB81659-D21A-4BF7-97C1-29115221AEC2}" type="presParOf" srcId="{C0992661-2437-4751-961D-3FDE407CA8AA}" destId="{B7CBD37F-DB3B-4D1B-84E5-31B03F5BDECC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98</a:t>
          </a:r>
          <a:r>
            <a:rPr lang="en-US" sz="1600" b="1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1" custScaleX="96151" custScaleY="98806" custLinFactNeighborX="-81293" custLinFactNeighborY="-15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52650F-4935-4020-A302-B69DFC09848A}" type="presOf" srcId="{218A2302-9A3E-4776-9A5E-512959E54555}" destId="{A0301953-E3FF-40C9-A83B-34E4F8F736C4}" srcOrd="0" destOrd="0" presId="urn:microsoft.com/office/officeart/2005/8/layout/equation1"/>
    <dgm:cxn modelId="{2FF214F1-B80E-4A7F-A7FC-E5BB5B096624}" type="presOf" srcId="{1D0547E1-33BD-484D-A320-3B84DFCA9AB2}" destId="{D078EED4-A74C-481C-BF09-C16612F9F6AF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DFE12033-F01F-44E0-A4F3-4AE61B679563}" type="presParOf" srcId="{A0301953-E3FF-40C9-A83B-34E4F8F736C4}" destId="{D078EED4-A74C-481C-BF09-C16612F9F6AF}" srcOrd="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114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129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98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113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929B8E-7849-4711-BDFA-5EA7E44B252F}">
      <dsp:nvSpPr>
        <dsp:cNvPr id="0" name=""/>
        <dsp:cNvSpPr/>
      </dsp:nvSpPr>
      <dsp:spPr>
        <a:xfrm>
          <a:off x="241641" y="0"/>
          <a:ext cx="10284852" cy="686727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Бюджетный кодекс Российской Федерации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41641" y="0"/>
        <a:ext cx="10284852" cy="686727"/>
      </dsp:txXfrm>
    </dsp:sp>
    <dsp:sp modelId="{A3CEA0D3-62BA-4AF8-873A-17CEA974825B}">
      <dsp:nvSpPr>
        <dsp:cNvPr id="0" name=""/>
        <dsp:cNvSpPr/>
      </dsp:nvSpPr>
      <dsp:spPr>
        <a:xfrm>
          <a:off x="323829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CA8BF1-1091-4CD4-B11F-FB0FB6FCC8E0}">
      <dsp:nvSpPr>
        <dsp:cNvPr id="0" name=""/>
        <dsp:cNvSpPr/>
      </dsp:nvSpPr>
      <dsp:spPr>
        <a:xfrm>
          <a:off x="1389783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FC296E-32EF-4E34-AC8E-53446DA95C66}">
      <dsp:nvSpPr>
        <dsp:cNvPr id="0" name=""/>
        <dsp:cNvSpPr/>
      </dsp:nvSpPr>
      <dsp:spPr>
        <a:xfrm>
          <a:off x="2455737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FF88FC-D4A6-4CB8-9206-097BDDA24038}">
      <dsp:nvSpPr>
        <dsp:cNvPr id="0" name=""/>
        <dsp:cNvSpPr/>
      </dsp:nvSpPr>
      <dsp:spPr>
        <a:xfrm>
          <a:off x="3521691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640913-D2CF-4601-A3F7-4CA5A36D7BCE}">
      <dsp:nvSpPr>
        <dsp:cNvPr id="0" name=""/>
        <dsp:cNvSpPr/>
      </dsp:nvSpPr>
      <dsp:spPr>
        <a:xfrm>
          <a:off x="4587645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4FCB9F-9B9F-4978-88D8-1FC163E88C60}">
      <dsp:nvSpPr>
        <dsp:cNvPr id="0" name=""/>
        <dsp:cNvSpPr/>
      </dsp:nvSpPr>
      <dsp:spPr>
        <a:xfrm>
          <a:off x="5653598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EF5A41-73A0-461B-B382-D6CA1CDE81F1}">
      <dsp:nvSpPr>
        <dsp:cNvPr id="0" name=""/>
        <dsp:cNvSpPr/>
      </dsp:nvSpPr>
      <dsp:spPr>
        <a:xfrm>
          <a:off x="6719552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07D1F8-5D4C-4E04-B49D-C5298B67E134}">
      <dsp:nvSpPr>
        <dsp:cNvPr id="0" name=""/>
        <dsp:cNvSpPr/>
      </dsp:nvSpPr>
      <dsp:spPr>
        <a:xfrm>
          <a:off x="323829" y="942283"/>
          <a:ext cx="10284852" cy="686727"/>
        </a:xfrm>
        <a:prstGeom prst="rect">
          <a:avLst/>
        </a:prstGeom>
        <a:solidFill>
          <a:srgbClr val="FFCCFF"/>
        </a:solidFill>
        <a:ln>
          <a:solidFill>
            <a:srgbClr val="C18DB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Прогнозные данные главных администраторов доходов и главных распорядителей бюджетных средств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942283"/>
        <a:ext cx="10284852" cy="686727"/>
      </dsp:txXfrm>
    </dsp:sp>
    <dsp:sp modelId="{D4F25E53-BA9A-469E-974C-FEA6C70DD2DA}">
      <dsp:nvSpPr>
        <dsp:cNvPr id="0" name=""/>
        <dsp:cNvSpPr/>
      </dsp:nvSpPr>
      <dsp:spPr>
        <a:xfrm>
          <a:off x="323829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418383-28AF-4123-97FE-525C6C34BB7D}">
      <dsp:nvSpPr>
        <dsp:cNvPr id="0" name=""/>
        <dsp:cNvSpPr/>
      </dsp:nvSpPr>
      <dsp:spPr>
        <a:xfrm>
          <a:off x="1389783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86E46C-5840-48DF-8CF9-6F04FDEE93D4}">
      <dsp:nvSpPr>
        <dsp:cNvPr id="0" name=""/>
        <dsp:cNvSpPr/>
      </dsp:nvSpPr>
      <dsp:spPr>
        <a:xfrm>
          <a:off x="2455737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3F43BA-A54C-4A6E-A078-40C3D4E603DA}">
      <dsp:nvSpPr>
        <dsp:cNvPr id="0" name=""/>
        <dsp:cNvSpPr/>
      </dsp:nvSpPr>
      <dsp:spPr>
        <a:xfrm>
          <a:off x="3521691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4FC27F-C2EC-4E2E-A202-913BF38CB347}">
      <dsp:nvSpPr>
        <dsp:cNvPr id="0" name=""/>
        <dsp:cNvSpPr/>
      </dsp:nvSpPr>
      <dsp:spPr>
        <a:xfrm>
          <a:off x="4587645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40E449-18A9-49BC-9DD0-E4E677E14A03}">
      <dsp:nvSpPr>
        <dsp:cNvPr id="0" name=""/>
        <dsp:cNvSpPr/>
      </dsp:nvSpPr>
      <dsp:spPr>
        <a:xfrm>
          <a:off x="5653598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EA5B9C-D971-4D97-BDE2-90D3AC73F201}">
      <dsp:nvSpPr>
        <dsp:cNvPr id="0" name=""/>
        <dsp:cNvSpPr/>
      </dsp:nvSpPr>
      <dsp:spPr>
        <a:xfrm>
          <a:off x="6719552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6AAE53-9475-43DF-925D-40F54A8892C4}">
      <dsp:nvSpPr>
        <dsp:cNvPr id="0" name=""/>
        <dsp:cNvSpPr/>
      </dsp:nvSpPr>
      <dsp:spPr>
        <a:xfrm>
          <a:off x="323829" y="1881988"/>
          <a:ext cx="10299960" cy="686727"/>
        </a:xfrm>
        <a:prstGeom prst="rect">
          <a:avLst/>
        </a:prstGeom>
        <a:solidFill>
          <a:srgbClr val="C7F6FB"/>
        </a:solidFill>
        <a:ln w="12700" cap="rnd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Положение о бюджетном процессе </a:t>
          </a:r>
          <a:r>
            <a:rPr lang="ru-RU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1881988"/>
        <a:ext cx="10299960" cy="686727"/>
      </dsp:txXfrm>
    </dsp:sp>
    <dsp:sp modelId="{180A6B17-8E7B-45DA-A1AC-B6E72951F3A1}">
      <dsp:nvSpPr>
        <dsp:cNvPr id="0" name=""/>
        <dsp:cNvSpPr/>
      </dsp:nvSpPr>
      <dsp:spPr>
        <a:xfrm>
          <a:off x="323829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7F0632-D27B-4567-BD0F-57F589A8D054}">
      <dsp:nvSpPr>
        <dsp:cNvPr id="0" name=""/>
        <dsp:cNvSpPr/>
      </dsp:nvSpPr>
      <dsp:spPr>
        <a:xfrm>
          <a:off x="1389783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082743-6CB0-4D78-BCC1-EDB202BD1934}">
      <dsp:nvSpPr>
        <dsp:cNvPr id="0" name=""/>
        <dsp:cNvSpPr/>
      </dsp:nvSpPr>
      <dsp:spPr>
        <a:xfrm>
          <a:off x="2455737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BBFFAF-07E2-4E30-9CBE-156753741664}">
      <dsp:nvSpPr>
        <dsp:cNvPr id="0" name=""/>
        <dsp:cNvSpPr/>
      </dsp:nvSpPr>
      <dsp:spPr>
        <a:xfrm>
          <a:off x="3521691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BCC8B3-B423-4B0C-AFD7-1FFE7564147B}">
      <dsp:nvSpPr>
        <dsp:cNvPr id="0" name=""/>
        <dsp:cNvSpPr/>
      </dsp:nvSpPr>
      <dsp:spPr>
        <a:xfrm>
          <a:off x="4587645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F4995B-1B94-44F9-98B0-9FC6B469E720}">
      <dsp:nvSpPr>
        <dsp:cNvPr id="0" name=""/>
        <dsp:cNvSpPr/>
      </dsp:nvSpPr>
      <dsp:spPr>
        <a:xfrm>
          <a:off x="5653598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DEC9B4-0C35-40F3-9F63-2A7A9C7B6172}">
      <dsp:nvSpPr>
        <dsp:cNvPr id="0" name=""/>
        <dsp:cNvSpPr/>
      </dsp:nvSpPr>
      <dsp:spPr>
        <a:xfrm>
          <a:off x="6719552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3955CC-DA32-411F-806E-971328451D7A}">
      <dsp:nvSpPr>
        <dsp:cNvPr id="0" name=""/>
        <dsp:cNvSpPr/>
      </dsp:nvSpPr>
      <dsp:spPr>
        <a:xfrm>
          <a:off x="323829" y="2821694"/>
          <a:ext cx="10284852" cy="686727"/>
        </a:xfrm>
        <a:prstGeom prst="rect">
          <a:avLst/>
        </a:prstGeom>
        <a:solidFill>
          <a:srgbClr val="FFCCFF"/>
        </a:solidFill>
        <a:ln w="12700" cap="rnd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 социально-экономического развития </a:t>
          </a:r>
          <a:r>
            <a:rPr lang="ru-RU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2821694"/>
        <a:ext cx="10284852" cy="686727"/>
      </dsp:txXfrm>
    </dsp:sp>
    <dsp:sp modelId="{157464E0-A7D8-477E-B0A7-FB11EDBEEC16}">
      <dsp:nvSpPr>
        <dsp:cNvPr id="0" name=""/>
        <dsp:cNvSpPr/>
      </dsp:nvSpPr>
      <dsp:spPr>
        <a:xfrm>
          <a:off x="323829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271E0E-4C97-475A-92A1-4E92B8312D9E}">
      <dsp:nvSpPr>
        <dsp:cNvPr id="0" name=""/>
        <dsp:cNvSpPr/>
      </dsp:nvSpPr>
      <dsp:spPr>
        <a:xfrm>
          <a:off x="1389783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81A97F-0184-4B41-83FC-18CEAE631D38}">
      <dsp:nvSpPr>
        <dsp:cNvPr id="0" name=""/>
        <dsp:cNvSpPr/>
      </dsp:nvSpPr>
      <dsp:spPr>
        <a:xfrm>
          <a:off x="2455737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BE9F19-1D91-4257-882C-01C674F8C950}">
      <dsp:nvSpPr>
        <dsp:cNvPr id="0" name=""/>
        <dsp:cNvSpPr/>
      </dsp:nvSpPr>
      <dsp:spPr>
        <a:xfrm>
          <a:off x="3521691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605A5-8402-41F8-B49F-5E447463FD38}">
      <dsp:nvSpPr>
        <dsp:cNvPr id="0" name=""/>
        <dsp:cNvSpPr/>
      </dsp:nvSpPr>
      <dsp:spPr>
        <a:xfrm>
          <a:off x="4587645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DA671B-8DC1-4E6F-ADEC-71836EFD3EC8}">
      <dsp:nvSpPr>
        <dsp:cNvPr id="0" name=""/>
        <dsp:cNvSpPr/>
      </dsp:nvSpPr>
      <dsp:spPr>
        <a:xfrm>
          <a:off x="5653598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142D1E-DA74-4359-8219-1A0B5AEDF53A}">
      <dsp:nvSpPr>
        <dsp:cNvPr id="0" name=""/>
        <dsp:cNvSpPr/>
      </dsp:nvSpPr>
      <dsp:spPr>
        <a:xfrm>
          <a:off x="6719552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768829-4BFA-48E7-B433-FAA5D7A4E1C8}">
      <dsp:nvSpPr>
        <dsp:cNvPr id="0" name=""/>
        <dsp:cNvSpPr/>
      </dsp:nvSpPr>
      <dsp:spPr>
        <a:xfrm>
          <a:off x="323829" y="4658217"/>
          <a:ext cx="10315068" cy="68672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Муниципальные программы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4658217"/>
        <a:ext cx="10315068" cy="686727"/>
      </dsp:txXfrm>
    </dsp:sp>
    <dsp:sp modelId="{E781409B-0149-46DD-BD64-1A0F0B74DB16}">
      <dsp:nvSpPr>
        <dsp:cNvPr id="0" name=""/>
        <dsp:cNvSpPr/>
      </dsp:nvSpPr>
      <dsp:spPr>
        <a:xfrm>
          <a:off x="323829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A6D5C1-F78A-4BB6-BC76-4B949AC0DAD7}">
      <dsp:nvSpPr>
        <dsp:cNvPr id="0" name=""/>
        <dsp:cNvSpPr/>
      </dsp:nvSpPr>
      <dsp:spPr>
        <a:xfrm>
          <a:off x="1389783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701490-59A3-41A9-82DF-C22CB3CB6C7D}">
      <dsp:nvSpPr>
        <dsp:cNvPr id="0" name=""/>
        <dsp:cNvSpPr/>
      </dsp:nvSpPr>
      <dsp:spPr>
        <a:xfrm>
          <a:off x="2455737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AD3BC2-D459-4DA9-A015-44EECFF25515}">
      <dsp:nvSpPr>
        <dsp:cNvPr id="0" name=""/>
        <dsp:cNvSpPr/>
      </dsp:nvSpPr>
      <dsp:spPr>
        <a:xfrm>
          <a:off x="3521691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B14D52-2DD9-435A-852F-B5F1CB0E220B}">
      <dsp:nvSpPr>
        <dsp:cNvPr id="0" name=""/>
        <dsp:cNvSpPr/>
      </dsp:nvSpPr>
      <dsp:spPr>
        <a:xfrm>
          <a:off x="4587645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24237-97B1-4399-B37B-DDB4EA00EB28}">
      <dsp:nvSpPr>
        <dsp:cNvPr id="0" name=""/>
        <dsp:cNvSpPr/>
      </dsp:nvSpPr>
      <dsp:spPr>
        <a:xfrm>
          <a:off x="5653598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445EA-69EF-415E-A094-BCACDD8292BB}">
      <dsp:nvSpPr>
        <dsp:cNvPr id="0" name=""/>
        <dsp:cNvSpPr/>
      </dsp:nvSpPr>
      <dsp:spPr>
        <a:xfrm>
          <a:off x="6719552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A8A4EF-B1E1-4E5B-BBE1-B536C5B7B898}">
      <dsp:nvSpPr>
        <dsp:cNvPr id="0" name=""/>
        <dsp:cNvSpPr/>
      </dsp:nvSpPr>
      <dsp:spPr>
        <a:xfrm>
          <a:off x="338937" y="3716365"/>
          <a:ext cx="10284852" cy="686727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Основные направления бюджетной и налоговой политики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38937" y="3716365"/>
        <a:ext cx="10284852" cy="686727"/>
      </dsp:txXfrm>
    </dsp:sp>
    <dsp:sp modelId="{BD44EBBD-2282-4307-8D5D-E80EBAE8EDCF}">
      <dsp:nvSpPr>
        <dsp:cNvPr id="0" name=""/>
        <dsp:cNvSpPr/>
      </dsp:nvSpPr>
      <dsp:spPr>
        <a:xfrm>
          <a:off x="323829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D8438F-39D1-47DC-A5B3-E61627DF056F}">
      <dsp:nvSpPr>
        <dsp:cNvPr id="0" name=""/>
        <dsp:cNvSpPr/>
      </dsp:nvSpPr>
      <dsp:spPr>
        <a:xfrm>
          <a:off x="1389783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32094F-F2DC-4446-8D0F-5C85C86539D0}">
      <dsp:nvSpPr>
        <dsp:cNvPr id="0" name=""/>
        <dsp:cNvSpPr/>
      </dsp:nvSpPr>
      <dsp:spPr>
        <a:xfrm>
          <a:off x="2455737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2E79F7-371B-48E6-BC4B-9453998AFF82}">
      <dsp:nvSpPr>
        <dsp:cNvPr id="0" name=""/>
        <dsp:cNvSpPr/>
      </dsp:nvSpPr>
      <dsp:spPr>
        <a:xfrm>
          <a:off x="3521691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F973C0-692B-46E0-BC7E-F46F9A1BA1EB}">
      <dsp:nvSpPr>
        <dsp:cNvPr id="0" name=""/>
        <dsp:cNvSpPr/>
      </dsp:nvSpPr>
      <dsp:spPr>
        <a:xfrm>
          <a:off x="4587645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B2A925-3224-42CC-879E-4E6135CDCC00}">
      <dsp:nvSpPr>
        <dsp:cNvPr id="0" name=""/>
        <dsp:cNvSpPr/>
      </dsp:nvSpPr>
      <dsp:spPr>
        <a:xfrm>
          <a:off x="5653598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B9ED84-4BD9-4682-807D-EB794FCCACCA}">
      <dsp:nvSpPr>
        <dsp:cNvPr id="0" name=""/>
        <dsp:cNvSpPr/>
      </dsp:nvSpPr>
      <dsp:spPr>
        <a:xfrm>
          <a:off x="6719552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69EAE-9786-45C1-8C57-E0FCE829D345}">
      <dsp:nvSpPr>
        <dsp:cNvPr id="0" name=""/>
        <dsp:cNvSpPr/>
      </dsp:nvSpPr>
      <dsp:spPr>
        <a:xfrm rot="5400000">
          <a:off x="772408" y="1733503"/>
          <a:ext cx="1955823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>
          <a:innerShdw dist="50800" dir="8100000">
            <a:prstClr val="black">
              <a:alpha val="67000"/>
            </a:prstClr>
          </a:innerShdw>
          <a:softEdge rad="0"/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D7FC0-D9B5-4154-8DC6-01B4FEFED1C8}">
      <dsp:nvSpPr>
        <dsp:cNvPr id="0" name=""/>
        <dsp:cNvSpPr/>
      </dsp:nvSpPr>
      <dsp:spPr>
        <a:xfrm>
          <a:off x="721306" y="2500599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1306" y="2500599"/>
        <a:ext cx="2317852" cy="2031733"/>
      </dsp:txXfrm>
    </dsp:sp>
    <dsp:sp modelId="{414ED2AA-C28C-4411-8674-09270A5D847D}">
      <dsp:nvSpPr>
        <dsp:cNvPr id="0" name=""/>
        <dsp:cNvSpPr/>
      </dsp:nvSpPr>
      <dsp:spPr>
        <a:xfrm>
          <a:off x="2601828" y="1544489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0D996F-BA2A-488A-AC44-EDF28FBD83AA}">
      <dsp:nvSpPr>
        <dsp:cNvPr id="0" name=""/>
        <dsp:cNvSpPr/>
      </dsp:nvSpPr>
      <dsp:spPr>
        <a:xfrm rot="5400000">
          <a:off x="3619578" y="1031360"/>
          <a:ext cx="1936490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886D3-EF6C-4B6D-B0B7-72240B718C62}">
      <dsp:nvSpPr>
        <dsp:cNvPr id="0" name=""/>
        <dsp:cNvSpPr/>
      </dsp:nvSpPr>
      <dsp:spPr>
        <a:xfrm>
          <a:off x="3558810" y="1798456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8810" y="1798456"/>
        <a:ext cx="2317852" cy="2031733"/>
      </dsp:txXfrm>
    </dsp:sp>
    <dsp:sp modelId="{27FB5DB7-F010-4D81-8F8D-826C4B144D99}">
      <dsp:nvSpPr>
        <dsp:cNvPr id="0" name=""/>
        <dsp:cNvSpPr/>
      </dsp:nvSpPr>
      <dsp:spPr>
        <a:xfrm>
          <a:off x="5439332" y="842346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9BE45-98CC-4A0F-A574-30EC5DA3BC61}">
      <dsp:nvSpPr>
        <dsp:cNvPr id="0" name=""/>
        <dsp:cNvSpPr/>
      </dsp:nvSpPr>
      <dsp:spPr>
        <a:xfrm rot="5400000">
          <a:off x="6428276" y="329217"/>
          <a:ext cx="1994103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2000F-BEC4-42E3-94CD-042FEEF3AB9D}">
      <dsp:nvSpPr>
        <dsp:cNvPr id="0" name=""/>
        <dsp:cNvSpPr/>
      </dsp:nvSpPr>
      <dsp:spPr>
        <a:xfrm>
          <a:off x="6396314" y="1096313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96314" y="1096313"/>
        <a:ext cx="2317852" cy="2031733"/>
      </dsp:txXfrm>
    </dsp:sp>
    <dsp:sp modelId="{A3A84A13-5B78-491C-AD2F-C4063E93441D}">
      <dsp:nvSpPr>
        <dsp:cNvPr id="0" name=""/>
        <dsp:cNvSpPr/>
      </dsp:nvSpPr>
      <dsp:spPr>
        <a:xfrm>
          <a:off x="8260869" y="138392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CEFB35-603E-4B1D-B133-8035490D0C87}">
      <dsp:nvSpPr>
        <dsp:cNvPr id="0" name=""/>
        <dsp:cNvSpPr/>
      </dsp:nvSpPr>
      <dsp:spPr>
        <a:xfrm rot="5400000">
          <a:off x="9399947" y="-133171"/>
          <a:ext cx="1820864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164A4-596C-46B3-B9AC-ABF4C9DAB5A0}">
      <dsp:nvSpPr>
        <dsp:cNvPr id="0" name=""/>
        <dsp:cNvSpPr/>
      </dsp:nvSpPr>
      <dsp:spPr>
        <a:xfrm>
          <a:off x="9300248" y="649660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00248" y="649660"/>
        <a:ext cx="2317852" cy="20317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8A4A8-DBE0-417C-9C0A-F7107A734348}">
      <dsp:nvSpPr>
        <dsp:cNvPr id="0" name=""/>
        <dsp:cNvSpPr/>
      </dsp:nvSpPr>
      <dsp:spPr>
        <a:xfrm>
          <a:off x="6068" y="994775"/>
          <a:ext cx="0" cy="340018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84942A-0618-4F70-8885-A119685A42EA}">
      <dsp:nvSpPr>
        <dsp:cNvPr id="0" name=""/>
        <dsp:cNvSpPr/>
      </dsp:nvSpPr>
      <dsp:spPr>
        <a:xfrm>
          <a:off x="123551" y="1305098"/>
          <a:ext cx="1788309" cy="153008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20C115-3E88-4F52-A0CD-970CE2943127}">
      <dsp:nvSpPr>
        <dsp:cNvPr id="0" name=""/>
        <dsp:cNvSpPr/>
      </dsp:nvSpPr>
      <dsp:spPr>
        <a:xfrm>
          <a:off x="100517" y="2638200"/>
          <a:ext cx="1788309" cy="1756763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AFD89B-C3C3-4028-A16F-818122D8B1A9}">
      <dsp:nvSpPr>
        <dsp:cNvPr id="0" name=""/>
        <dsp:cNvSpPr/>
      </dsp:nvSpPr>
      <dsp:spPr>
        <a:xfrm>
          <a:off x="31182" y="439925"/>
          <a:ext cx="1838764" cy="731901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82" y="439925"/>
        <a:ext cx="1838764" cy="731901"/>
      </dsp:txXfrm>
    </dsp:sp>
    <dsp:sp modelId="{9CD40AB3-9625-4B06-9572-877CFB10DC8F}">
      <dsp:nvSpPr>
        <dsp:cNvPr id="0" name=""/>
        <dsp:cNvSpPr/>
      </dsp:nvSpPr>
      <dsp:spPr>
        <a:xfrm>
          <a:off x="2409998" y="896654"/>
          <a:ext cx="0" cy="340018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272F49-F2EF-4D53-A7B6-75553EA5C133}">
      <dsp:nvSpPr>
        <dsp:cNvPr id="0" name=""/>
        <dsp:cNvSpPr/>
      </dsp:nvSpPr>
      <dsp:spPr>
        <a:xfrm>
          <a:off x="2533866" y="1260499"/>
          <a:ext cx="1788309" cy="153008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0DAF7B-93BA-4D8D-946A-2308A9A1CB65}">
      <dsp:nvSpPr>
        <dsp:cNvPr id="0" name=""/>
        <dsp:cNvSpPr/>
      </dsp:nvSpPr>
      <dsp:spPr>
        <a:xfrm>
          <a:off x="2504448" y="2540078"/>
          <a:ext cx="1788309" cy="1756763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8BCE24-8DC5-4472-9271-CC7FED2CA5F0}">
      <dsp:nvSpPr>
        <dsp:cNvPr id="0" name=""/>
        <dsp:cNvSpPr/>
      </dsp:nvSpPr>
      <dsp:spPr>
        <a:xfrm>
          <a:off x="2336743" y="439925"/>
          <a:ext cx="2035503" cy="53565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sp:txBody>
      <dsp:txXfrm>
        <a:off x="2336743" y="439925"/>
        <a:ext cx="2035503" cy="535658"/>
      </dsp:txXfrm>
    </dsp:sp>
    <dsp:sp modelId="{EEC6F489-6513-4561-8E67-9A19A1EC8FC5}">
      <dsp:nvSpPr>
        <dsp:cNvPr id="0" name=""/>
        <dsp:cNvSpPr/>
      </dsp:nvSpPr>
      <dsp:spPr>
        <a:xfrm>
          <a:off x="4872374" y="983421"/>
          <a:ext cx="0" cy="340018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ECA92-5A0E-4FEA-8AF5-69CC753BE85C}">
      <dsp:nvSpPr>
        <dsp:cNvPr id="0" name=""/>
        <dsp:cNvSpPr/>
      </dsp:nvSpPr>
      <dsp:spPr>
        <a:xfrm>
          <a:off x="4976624" y="1234085"/>
          <a:ext cx="1788309" cy="153008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AEBCFB-C4AE-4A70-BD2A-544299A8A61C}">
      <dsp:nvSpPr>
        <dsp:cNvPr id="0" name=""/>
        <dsp:cNvSpPr/>
      </dsp:nvSpPr>
      <dsp:spPr>
        <a:xfrm>
          <a:off x="4966824" y="2626845"/>
          <a:ext cx="1788309" cy="1756763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00BD12-F37C-4E5F-8133-EDACD50AAB86}">
      <dsp:nvSpPr>
        <dsp:cNvPr id="0" name=""/>
        <dsp:cNvSpPr/>
      </dsp:nvSpPr>
      <dsp:spPr>
        <a:xfrm>
          <a:off x="4820163" y="439925"/>
          <a:ext cx="1993416" cy="709192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sp:txBody>
      <dsp:txXfrm>
        <a:off x="4820163" y="439925"/>
        <a:ext cx="1993416" cy="709192"/>
      </dsp:txXfrm>
    </dsp:sp>
    <dsp:sp modelId="{062A635A-750A-42D6-8426-360EC4D6C597}">
      <dsp:nvSpPr>
        <dsp:cNvPr id="0" name=""/>
        <dsp:cNvSpPr/>
      </dsp:nvSpPr>
      <dsp:spPr>
        <a:xfrm>
          <a:off x="7261495" y="981713"/>
          <a:ext cx="0" cy="340018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3C61C-AC43-4BE5-8984-6F14ECAD3848}">
      <dsp:nvSpPr>
        <dsp:cNvPr id="0" name=""/>
        <dsp:cNvSpPr/>
      </dsp:nvSpPr>
      <dsp:spPr>
        <a:xfrm>
          <a:off x="7355945" y="1251993"/>
          <a:ext cx="1788309" cy="153008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1C5FF7-F427-46C7-BA6B-EA36E2CD8A35}">
      <dsp:nvSpPr>
        <dsp:cNvPr id="0" name=""/>
        <dsp:cNvSpPr/>
      </dsp:nvSpPr>
      <dsp:spPr>
        <a:xfrm>
          <a:off x="7355945" y="2625137"/>
          <a:ext cx="1788309" cy="1756763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B4B7C-23D8-438A-B48D-F7E0559E8B97}">
      <dsp:nvSpPr>
        <dsp:cNvPr id="0" name=""/>
        <dsp:cNvSpPr/>
      </dsp:nvSpPr>
      <dsp:spPr>
        <a:xfrm>
          <a:off x="7280857" y="439925"/>
          <a:ext cx="1850268" cy="70577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80857" y="439925"/>
        <a:ext cx="1850268" cy="705776"/>
      </dsp:txXfrm>
    </dsp:sp>
    <dsp:sp modelId="{CB7B1035-4F2E-4E4A-AF6D-B35F021B2272}">
      <dsp:nvSpPr>
        <dsp:cNvPr id="0" name=""/>
        <dsp:cNvSpPr/>
      </dsp:nvSpPr>
      <dsp:spPr>
        <a:xfrm>
          <a:off x="9592171" y="1001761"/>
          <a:ext cx="0" cy="340018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B7423-6988-4D21-A39B-786EC401A0A5}">
      <dsp:nvSpPr>
        <dsp:cNvPr id="0" name=""/>
        <dsp:cNvSpPr/>
      </dsp:nvSpPr>
      <dsp:spPr>
        <a:xfrm>
          <a:off x="9692689" y="1291657"/>
          <a:ext cx="1788309" cy="1530084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AD8C8B-FB24-4BA6-B7E3-03E87E7E1D60}">
      <dsp:nvSpPr>
        <dsp:cNvPr id="0" name=""/>
        <dsp:cNvSpPr/>
      </dsp:nvSpPr>
      <dsp:spPr>
        <a:xfrm>
          <a:off x="9686620" y="2645185"/>
          <a:ext cx="1788309" cy="1756763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AD790-1B40-414D-B455-3B7CFE0D2047}">
      <dsp:nvSpPr>
        <dsp:cNvPr id="0" name=""/>
        <dsp:cNvSpPr/>
      </dsp:nvSpPr>
      <dsp:spPr>
        <a:xfrm>
          <a:off x="9651495" y="439925"/>
          <a:ext cx="1770345" cy="745872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sp:txBody>
      <dsp:txXfrm>
        <a:off x="9651495" y="439925"/>
        <a:ext cx="1770345" cy="7458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6A1BC-39AF-40DF-B6F2-5EDDFD031C81}">
      <dsp:nvSpPr>
        <dsp:cNvPr id="0" name=""/>
        <dsp:cNvSpPr/>
      </dsp:nvSpPr>
      <dsp:spPr>
        <a:xfrm>
          <a:off x="0" y="133351"/>
          <a:ext cx="10972799" cy="24347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32C486-6691-43F1-8670-F9F3E812BDE2}">
      <dsp:nvSpPr>
        <dsp:cNvPr id="0" name=""/>
        <dsp:cNvSpPr/>
      </dsp:nvSpPr>
      <dsp:spPr>
        <a:xfrm>
          <a:off x="313659" y="305599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ACA058-BBC7-433B-A32E-0B0A3E913CAB}">
      <dsp:nvSpPr>
        <dsp:cNvPr id="0" name=""/>
        <dsp:cNvSpPr/>
      </dsp:nvSpPr>
      <dsp:spPr>
        <a:xfrm rot="10800000">
          <a:off x="332709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– 2.4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5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3.1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6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– 145.8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391410" y="2434746"/>
        <a:ext cx="1791372" cy="2917099"/>
      </dsp:txXfrm>
    </dsp:sp>
    <dsp:sp modelId="{1A5F1369-F9B3-4D03-A424-6442EA307F50}">
      <dsp:nvSpPr>
        <dsp:cNvPr id="0" name=""/>
        <dsp:cNvSpPr/>
      </dsp:nvSpPr>
      <dsp:spPr>
        <a:xfrm>
          <a:off x="2432360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379E945-DDE5-4660-BC8D-4EF1A215F694}">
      <dsp:nvSpPr>
        <dsp:cNvPr id="0" name=""/>
        <dsp:cNvSpPr/>
      </dsp:nvSpPr>
      <dsp:spPr>
        <a:xfrm rot="10800000">
          <a:off x="2432360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 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5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6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2491061" y="2434746"/>
        <a:ext cx="1791372" cy="2917099"/>
      </dsp:txXfrm>
    </dsp:sp>
    <dsp:sp modelId="{1C35EE4E-02AE-4D9D-A410-6FEE4855E556}">
      <dsp:nvSpPr>
        <dsp:cNvPr id="0" name=""/>
        <dsp:cNvSpPr/>
      </dsp:nvSpPr>
      <dsp:spPr>
        <a:xfrm>
          <a:off x="4532012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89D9E1-0ACF-4175-AB3D-B8070D62D3A3}">
      <dsp:nvSpPr>
        <dsp:cNvPr id="0" name=""/>
        <dsp:cNvSpPr/>
      </dsp:nvSpPr>
      <dsp:spPr>
        <a:xfrm rot="10800000">
          <a:off x="4581163" y="242492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 </a:t>
          </a:r>
          <a:r>
            <a:rPr lang="ru-RU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5</a:t>
          </a: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6</a:t>
          </a: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4639864" y="2424926"/>
        <a:ext cx="1791372" cy="2917099"/>
      </dsp:txXfrm>
    </dsp:sp>
    <dsp:sp modelId="{A5A78FDE-390C-4348-9E30-DDA8976E2157}">
      <dsp:nvSpPr>
        <dsp:cNvPr id="0" name=""/>
        <dsp:cNvSpPr/>
      </dsp:nvSpPr>
      <dsp:spPr>
        <a:xfrm>
          <a:off x="6631663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1E90FA-44AC-4D8A-BFB5-C4D29EF8CF23}">
      <dsp:nvSpPr>
        <dsp:cNvPr id="0" name=""/>
        <dsp:cNvSpPr/>
      </dsp:nvSpPr>
      <dsp:spPr>
        <a:xfrm rot="10800000">
          <a:off x="6631663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1 537.7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5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1 537.7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6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1 537.7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6690364" y="2434746"/>
        <a:ext cx="1791372" cy="2917099"/>
      </dsp:txXfrm>
    </dsp:sp>
    <dsp:sp modelId="{241A3AE7-E3D1-4901-858B-7DD8FFA87317}">
      <dsp:nvSpPr>
        <dsp:cNvPr id="0" name=""/>
        <dsp:cNvSpPr/>
      </dsp:nvSpPr>
      <dsp:spPr>
        <a:xfrm>
          <a:off x="8731315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5C8E42-DDD9-4D9F-97BB-C90CBF500CED}">
      <dsp:nvSpPr>
        <dsp:cNvPr id="0" name=""/>
        <dsp:cNvSpPr/>
      </dsp:nvSpPr>
      <dsp:spPr>
        <a:xfrm rot="10800000">
          <a:off x="8731315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перечня должностных лиц органов местного самоуправления, уполномоченных составлять протоколы об административных правонарушениях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0.7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5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0.7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6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0.7</a:t>
          </a:r>
          <a:endParaRPr lang="en-US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8790016" y="2434746"/>
        <a:ext cx="1791372" cy="29170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8A4A8-DBE0-417C-9C0A-F7107A734348}">
      <dsp:nvSpPr>
        <dsp:cNvPr id="0" name=""/>
        <dsp:cNvSpPr/>
      </dsp:nvSpPr>
      <dsp:spPr>
        <a:xfrm>
          <a:off x="59" y="833476"/>
          <a:ext cx="0" cy="337836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84942A-0618-4F70-8885-A119685A42EA}">
      <dsp:nvSpPr>
        <dsp:cNvPr id="0" name=""/>
        <dsp:cNvSpPr/>
      </dsp:nvSpPr>
      <dsp:spPr>
        <a:xfrm>
          <a:off x="0" y="1129326"/>
          <a:ext cx="1776832" cy="152026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20C115-3E88-4F52-A0CD-970CE2943127}">
      <dsp:nvSpPr>
        <dsp:cNvPr id="0" name=""/>
        <dsp:cNvSpPr/>
      </dsp:nvSpPr>
      <dsp:spPr>
        <a:xfrm>
          <a:off x="93902" y="2466353"/>
          <a:ext cx="1776832" cy="1745488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AFD89B-C3C3-4028-A16F-818122D8B1A9}">
      <dsp:nvSpPr>
        <dsp:cNvPr id="0" name=""/>
        <dsp:cNvSpPr/>
      </dsp:nvSpPr>
      <dsp:spPr>
        <a:xfrm>
          <a:off x="25012" y="282187"/>
          <a:ext cx="1826963" cy="727204"/>
        </a:xfrm>
        <a:prstGeom prst="rect">
          <a:avLst/>
        </a:prstGeom>
        <a:solidFill>
          <a:srgbClr val="CC99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012" y="282187"/>
        <a:ext cx="1826963" cy="727204"/>
      </dsp:txXfrm>
    </dsp:sp>
    <dsp:sp modelId="{EEC6F489-6513-4561-8E67-9A19A1EC8FC5}">
      <dsp:nvSpPr>
        <dsp:cNvPr id="0" name=""/>
        <dsp:cNvSpPr/>
      </dsp:nvSpPr>
      <dsp:spPr>
        <a:xfrm>
          <a:off x="2399147" y="822194"/>
          <a:ext cx="0" cy="337836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ECA92-5A0E-4FEA-8AF5-69CC753BE85C}">
      <dsp:nvSpPr>
        <dsp:cNvPr id="0" name=""/>
        <dsp:cNvSpPr/>
      </dsp:nvSpPr>
      <dsp:spPr>
        <a:xfrm>
          <a:off x="2320478" y="1145804"/>
          <a:ext cx="1776832" cy="152026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AEBCFB-C4AE-4A70-BD2A-544299A8A61C}">
      <dsp:nvSpPr>
        <dsp:cNvPr id="0" name=""/>
        <dsp:cNvSpPr/>
      </dsp:nvSpPr>
      <dsp:spPr>
        <a:xfrm>
          <a:off x="2492990" y="2455071"/>
          <a:ext cx="1776832" cy="1745488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00BD12-F37C-4E5F-8133-EDACD50AAB86}">
      <dsp:nvSpPr>
        <dsp:cNvPr id="0" name=""/>
        <dsp:cNvSpPr/>
      </dsp:nvSpPr>
      <dsp:spPr>
        <a:xfrm>
          <a:off x="2189876" y="307041"/>
          <a:ext cx="1980622" cy="704640"/>
        </a:xfrm>
        <a:prstGeom prst="rect">
          <a:avLst/>
        </a:prstGeom>
        <a:solidFill>
          <a:srgbClr val="CC99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sp:txBody>
      <dsp:txXfrm>
        <a:off x="2189876" y="307041"/>
        <a:ext cx="1980622" cy="704640"/>
      </dsp:txXfrm>
    </dsp:sp>
    <dsp:sp modelId="{062A635A-750A-42D6-8426-360EC4D6C597}">
      <dsp:nvSpPr>
        <dsp:cNvPr id="0" name=""/>
        <dsp:cNvSpPr/>
      </dsp:nvSpPr>
      <dsp:spPr>
        <a:xfrm>
          <a:off x="4804429" y="820498"/>
          <a:ext cx="0" cy="337836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3C61C-AC43-4BE5-8984-6F14ECAD3848}">
      <dsp:nvSpPr>
        <dsp:cNvPr id="0" name=""/>
        <dsp:cNvSpPr/>
      </dsp:nvSpPr>
      <dsp:spPr>
        <a:xfrm>
          <a:off x="4716040" y="1180168"/>
          <a:ext cx="1776832" cy="152026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1C5FF7-F427-46C7-BA6B-EA36E2CD8A35}">
      <dsp:nvSpPr>
        <dsp:cNvPr id="0" name=""/>
        <dsp:cNvSpPr/>
      </dsp:nvSpPr>
      <dsp:spPr>
        <a:xfrm>
          <a:off x="4898272" y="2453374"/>
          <a:ext cx="1776832" cy="1745488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B4B7C-23D8-438A-B48D-F7E0559E8B97}">
      <dsp:nvSpPr>
        <dsp:cNvPr id="0" name=""/>
        <dsp:cNvSpPr/>
      </dsp:nvSpPr>
      <dsp:spPr>
        <a:xfrm>
          <a:off x="4657995" y="307037"/>
          <a:ext cx="1838393" cy="701247"/>
        </a:xfrm>
        <a:prstGeom prst="rect">
          <a:avLst/>
        </a:prstGeom>
        <a:solidFill>
          <a:srgbClr val="CC99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7995" y="307037"/>
        <a:ext cx="1838393" cy="701247"/>
      </dsp:txXfrm>
    </dsp:sp>
    <dsp:sp modelId="{CB7B1035-4F2E-4E4A-AF6D-B35F021B2272}">
      <dsp:nvSpPr>
        <dsp:cNvPr id="0" name=""/>
        <dsp:cNvSpPr/>
      </dsp:nvSpPr>
      <dsp:spPr>
        <a:xfrm>
          <a:off x="7168654" y="840417"/>
          <a:ext cx="0" cy="337836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B7423-6988-4D21-A39B-786EC401A0A5}">
      <dsp:nvSpPr>
        <dsp:cNvPr id="0" name=""/>
        <dsp:cNvSpPr/>
      </dsp:nvSpPr>
      <dsp:spPr>
        <a:xfrm>
          <a:off x="7122359" y="1161579"/>
          <a:ext cx="1776832" cy="152026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AD8C8B-FB24-4BA6-B7E3-03E87E7E1D60}">
      <dsp:nvSpPr>
        <dsp:cNvPr id="0" name=""/>
        <dsp:cNvSpPr/>
      </dsp:nvSpPr>
      <dsp:spPr>
        <a:xfrm>
          <a:off x="7262497" y="2473293"/>
          <a:ext cx="1776832" cy="1745488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AD790-1B40-414D-B455-3B7CFE0D2047}">
      <dsp:nvSpPr>
        <dsp:cNvPr id="0" name=""/>
        <dsp:cNvSpPr/>
      </dsp:nvSpPr>
      <dsp:spPr>
        <a:xfrm>
          <a:off x="7060875" y="273963"/>
          <a:ext cx="1910896" cy="741085"/>
        </a:xfrm>
        <a:prstGeom prst="rect">
          <a:avLst/>
        </a:prstGeom>
        <a:solidFill>
          <a:srgbClr val="CC99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sp:txBody>
      <dsp:txXfrm>
        <a:off x="7060875" y="273963"/>
        <a:ext cx="1910896" cy="741085"/>
      </dsp:txXfrm>
    </dsp:sp>
    <dsp:sp modelId="{2E35F22D-361A-4C53-9C46-352EEBC2E166}">
      <dsp:nvSpPr>
        <dsp:cNvPr id="0" name=""/>
        <dsp:cNvSpPr/>
      </dsp:nvSpPr>
      <dsp:spPr>
        <a:xfrm>
          <a:off x="9539073" y="831825"/>
          <a:ext cx="0" cy="337836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898CE0-B402-4F2B-8B6B-A21DA8DD8120}">
      <dsp:nvSpPr>
        <dsp:cNvPr id="0" name=""/>
        <dsp:cNvSpPr/>
      </dsp:nvSpPr>
      <dsp:spPr>
        <a:xfrm>
          <a:off x="9427692" y="1116622"/>
          <a:ext cx="1813079" cy="15355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E3E281-D28B-4631-9FFE-C9CE3729EA21}">
      <dsp:nvSpPr>
        <dsp:cNvPr id="0" name=""/>
        <dsp:cNvSpPr/>
      </dsp:nvSpPr>
      <dsp:spPr>
        <a:xfrm>
          <a:off x="9632916" y="2464701"/>
          <a:ext cx="1776832" cy="1745488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CBD37F-DB3B-4D1B-84E5-31B03F5BDECC}">
      <dsp:nvSpPr>
        <dsp:cNvPr id="0" name=""/>
        <dsp:cNvSpPr/>
      </dsp:nvSpPr>
      <dsp:spPr>
        <a:xfrm>
          <a:off x="9384184" y="265618"/>
          <a:ext cx="1855304" cy="723900"/>
        </a:xfrm>
        <a:prstGeom prst="rect">
          <a:avLst/>
        </a:prstGeom>
        <a:solidFill>
          <a:srgbClr val="CC99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</a:p>
      </dsp:txBody>
      <dsp:txXfrm>
        <a:off x="9384184" y="265618"/>
        <a:ext cx="1855304" cy="7239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0"/>
          <a:ext cx="1071169" cy="110074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98</a:t>
          </a: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56869" y="161201"/>
        <a:ext cx="757431" cy="7783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87708" y="72802"/>
          <a:ext cx="1056721" cy="106449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114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242461" y="228694"/>
        <a:ext cx="747215" cy="752713"/>
      </dsp:txXfrm>
    </dsp:sp>
    <dsp:sp modelId="{4808FD08-84CB-4EFB-AE49-916838E8D945}">
      <dsp:nvSpPr>
        <dsp:cNvPr id="0" name=""/>
        <dsp:cNvSpPr/>
      </dsp:nvSpPr>
      <dsp:spPr>
        <a:xfrm>
          <a:off x="1265882" y="395027"/>
          <a:ext cx="380276" cy="380276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316288" y="540445"/>
        <a:ext cx="279464" cy="89440"/>
      </dsp:txXfrm>
    </dsp:sp>
    <dsp:sp modelId="{FA271F03-B031-4CAA-9A95-49A06179296A}">
      <dsp:nvSpPr>
        <dsp:cNvPr id="0" name=""/>
        <dsp:cNvSpPr/>
      </dsp:nvSpPr>
      <dsp:spPr>
        <a:xfrm>
          <a:off x="1699397" y="15334"/>
          <a:ext cx="1044021" cy="1139661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852290" y="182233"/>
        <a:ext cx="738235" cy="805863"/>
      </dsp:txXfrm>
    </dsp:sp>
    <dsp:sp modelId="{8097F6F5-3EFA-4272-8574-76054B97D297}">
      <dsp:nvSpPr>
        <dsp:cNvPr id="0" name=""/>
        <dsp:cNvSpPr/>
      </dsp:nvSpPr>
      <dsp:spPr>
        <a:xfrm>
          <a:off x="2796657" y="395027"/>
          <a:ext cx="380276" cy="380276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847063" y="473364"/>
        <a:ext cx="279464" cy="223602"/>
      </dsp:txXfrm>
    </dsp:sp>
    <dsp:sp modelId="{190F60A8-85FE-46C4-8155-014F5E606585}">
      <dsp:nvSpPr>
        <dsp:cNvPr id="0" name=""/>
        <dsp:cNvSpPr/>
      </dsp:nvSpPr>
      <dsp:spPr>
        <a:xfrm>
          <a:off x="3230172" y="841"/>
          <a:ext cx="1104767" cy="1168647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129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391961" y="171985"/>
        <a:ext cx="781189" cy="8263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101853"/>
          <a:ext cx="1066654" cy="1074503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98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56208" y="259210"/>
        <a:ext cx="754238" cy="759789"/>
      </dsp:txXfrm>
    </dsp:sp>
    <dsp:sp modelId="{4808FD08-84CB-4EFB-AE49-916838E8D945}">
      <dsp:nvSpPr>
        <dsp:cNvPr id="0" name=""/>
        <dsp:cNvSpPr/>
      </dsp:nvSpPr>
      <dsp:spPr>
        <a:xfrm>
          <a:off x="1122442" y="427107"/>
          <a:ext cx="383850" cy="383850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173321" y="573891"/>
        <a:ext cx="282092" cy="90282"/>
      </dsp:txXfrm>
    </dsp:sp>
    <dsp:sp modelId="{FA271F03-B031-4CAA-9A95-49A06179296A}">
      <dsp:nvSpPr>
        <dsp:cNvPr id="0" name=""/>
        <dsp:cNvSpPr/>
      </dsp:nvSpPr>
      <dsp:spPr>
        <a:xfrm>
          <a:off x="1560032" y="43845"/>
          <a:ext cx="1053835" cy="1150373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714363" y="212313"/>
        <a:ext cx="745173" cy="813437"/>
      </dsp:txXfrm>
    </dsp:sp>
    <dsp:sp modelId="{8097F6F5-3EFA-4272-8574-76054B97D297}">
      <dsp:nvSpPr>
        <dsp:cNvPr id="0" name=""/>
        <dsp:cNvSpPr/>
      </dsp:nvSpPr>
      <dsp:spPr>
        <a:xfrm>
          <a:off x="2667607" y="427107"/>
          <a:ext cx="383850" cy="383850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718486" y="506180"/>
        <a:ext cx="282092" cy="225704"/>
      </dsp:txXfrm>
    </dsp:sp>
    <dsp:sp modelId="{190F60A8-85FE-46C4-8155-014F5E606585}">
      <dsp:nvSpPr>
        <dsp:cNvPr id="0" name=""/>
        <dsp:cNvSpPr/>
      </dsp:nvSpPr>
      <dsp:spPr>
        <a:xfrm>
          <a:off x="3105196" y="29216"/>
          <a:ext cx="1115152" cy="1179632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113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268506" y="201969"/>
        <a:ext cx="788532" cy="834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0.11538</cdr:x>
      <cdr:y>0.75432</cdr:y>
    </cdr:from>
    <cdr:to>
      <cdr:x>0.30643</cdr:x>
      <cdr:y>0.8503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21432393">
          <a:off x="1220203" y="4111983"/>
          <a:ext cx="2020489" cy="523209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53 326,2 или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0.19229</cdr:x>
      <cdr:y>0.59723</cdr:y>
    </cdr:from>
    <cdr:to>
      <cdr:x>0.38632</cdr:x>
      <cdr:y>0.69321</cdr:y>
    </cdr:to>
    <cdr:sp macro="" textlink="">
      <cdr:nvSpPr>
        <cdr:cNvPr id="3" name="Стрелка вправо 2"/>
        <cdr:cNvSpPr/>
      </cdr:nvSpPr>
      <cdr:spPr>
        <a:xfrm xmlns:a="http://schemas.openxmlformats.org/drawingml/2006/main" rot="20994497">
          <a:off x="2033631" y="3255655"/>
          <a:ext cx="2052000" cy="523209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82 655,9 или 3,8%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0.16787</cdr:x>
      <cdr:y>0.14057</cdr:y>
    </cdr:from>
    <cdr:to>
      <cdr:x>0.34219</cdr:x>
      <cdr:y>0.22989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 rot="20516498">
          <a:off x="1775388" y="766257"/>
          <a:ext cx="1843567" cy="486904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35 982,1</a:t>
          </a:r>
          <a:r>
            <a:rPr lang="en-US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</a:t>
          </a:r>
          <a:r>
            <a:rPr lang="ru-RU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3,0%</a:t>
          </a:r>
          <a:endParaRPr lang="ru-RU" sz="900" b="1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0.36354</cdr:x>
      <cdr:y>0.78608</cdr:y>
    </cdr:from>
    <cdr:to>
      <cdr:x>0.55297</cdr:x>
      <cdr:y>0.88206</cdr:y>
    </cdr:to>
    <cdr:sp macro="" textlink="">
      <cdr:nvSpPr>
        <cdr:cNvPr id="5" name="Стрелка вправо 4"/>
        <cdr:cNvSpPr/>
      </cdr:nvSpPr>
      <cdr:spPr>
        <a:xfrm xmlns:a="http://schemas.openxmlformats.org/drawingml/2006/main" rot="20877045">
          <a:off x="3844671" y="4285076"/>
          <a:ext cx="2003393" cy="523209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168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769,8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7,2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0.4433</cdr:x>
      <cdr:y>0.64314</cdr:y>
    </cdr:from>
    <cdr:to>
      <cdr:x>0.64147</cdr:x>
      <cdr:y>0.73912</cdr:y>
    </cdr:to>
    <cdr:sp macro="" textlink="">
      <cdr:nvSpPr>
        <cdr:cNvPr id="6" name="Стрелка вправо 5"/>
        <cdr:cNvSpPr/>
      </cdr:nvSpPr>
      <cdr:spPr>
        <a:xfrm xmlns:a="http://schemas.openxmlformats.org/drawingml/2006/main" rot="457363">
          <a:off x="4688278" y="3693943"/>
          <a:ext cx="2095715" cy="55127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56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079,7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25,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0.43114</cdr:x>
      <cdr:y>0.16273</cdr:y>
    </cdr:from>
    <cdr:to>
      <cdr:x>0.59062</cdr:x>
      <cdr:y>0.25871</cdr:y>
    </cdr:to>
    <cdr:sp macro="" textlink="">
      <cdr:nvSpPr>
        <cdr:cNvPr id="7" name="Стрелка вправо 6"/>
        <cdr:cNvSpPr/>
      </cdr:nvSpPr>
      <cdr:spPr>
        <a:xfrm xmlns:a="http://schemas.openxmlformats.org/drawingml/2006/main" rot="1692907">
          <a:off x="4559635" y="887079"/>
          <a:ext cx="1686623" cy="523209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39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309,9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8,6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0.61571</cdr:x>
      <cdr:y>0.77711</cdr:y>
    </cdr:from>
    <cdr:to>
      <cdr:x>0.80584</cdr:x>
      <cdr:y>0.88139</cdr:y>
    </cdr:to>
    <cdr:sp macro="" textlink="">
      <cdr:nvSpPr>
        <cdr:cNvPr id="8" name="Стрелка вправо 7"/>
        <cdr:cNvSpPr/>
      </cdr:nvSpPr>
      <cdr:spPr>
        <a:xfrm xmlns:a="http://schemas.openxmlformats.org/drawingml/2006/main" rot="20647124">
          <a:off x="6511615" y="4463447"/>
          <a:ext cx="2010771" cy="598948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175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855,3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7,0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0.69695</cdr:x>
      <cdr:y>0.64432</cdr:y>
    </cdr:from>
    <cdr:to>
      <cdr:x>0.89037</cdr:x>
      <cdr:y>0.74031</cdr:y>
    </cdr:to>
    <cdr:sp macro="" textlink="">
      <cdr:nvSpPr>
        <cdr:cNvPr id="9" name="Стрелка вправо 8"/>
        <cdr:cNvSpPr/>
      </cdr:nvSpPr>
      <cdr:spPr>
        <a:xfrm xmlns:a="http://schemas.openxmlformats.org/drawingml/2006/main" rot="21392275">
          <a:off x="7370767" y="3700764"/>
          <a:ext cx="2045564" cy="551332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+ 6 056,1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0.68483</cdr:x>
      <cdr:y>0.14785</cdr:y>
    </cdr:from>
    <cdr:to>
      <cdr:x>0.8489</cdr:x>
      <cdr:y>0.24383</cdr:y>
    </cdr:to>
    <cdr:sp macro="" textlink="">
      <cdr:nvSpPr>
        <cdr:cNvPr id="10" name="Стрелка вправо 9"/>
        <cdr:cNvSpPr/>
      </cdr:nvSpPr>
      <cdr:spPr>
        <a:xfrm xmlns:a="http://schemas.openxmlformats.org/drawingml/2006/main" rot="21163941">
          <a:off x="7242601" y="805964"/>
          <a:ext cx="1735166" cy="523209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181 911,4 или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4,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0.05781</cdr:x>
      <cdr:y>0.20518</cdr:y>
    </cdr:from>
    <cdr:to>
      <cdr:x>0.09922</cdr:x>
      <cdr:y>0.29851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04849" y="732870"/>
          <a:ext cx="50482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0.05391</cdr:x>
      <cdr:y>0.20518</cdr:y>
    </cdr:from>
    <cdr:to>
      <cdr:x>0.10078</cdr:x>
      <cdr:y>0.29584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57225" y="732870"/>
          <a:ext cx="5715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0.04755</cdr:x>
      <cdr:y>0.18535</cdr:y>
    </cdr:from>
    <cdr:to>
      <cdr:x>0.10771</cdr:x>
      <cdr:y>0.27184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79783" y="662035"/>
          <a:ext cx="733445" cy="3089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0.07933</cdr:x>
      <cdr:y>0.52284</cdr:y>
    </cdr:from>
    <cdr:to>
      <cdr:x>0.12031</cdr:x>
      <cdr:y>0.60039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967157" y="1867519"/>
          <a:ext cx="499663" cy="2769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l" defTabSz="457200" rtl="0"/>
          <a:r>
            <a:rPr lang="ru-RU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6,4</a:t>
          </a:r>
          <a:r>
            <a:rPr lang="ru-RU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kumimoji="0" lang="ru-RU" b="1" i="0" u="none" strike="noStrike" kern="1200" cap="none" spc="0" normalizeH="0" baseline="0" noProof="0" dirty="0">
            <a:ln>
              <a:noFill/>
            </a:ln>
            <a:solidFill>
              <a:prstClr val="black"/>
            </a:solidFill>
            <a:effectLst/>
            <a:uLnTx/>
            <a:uFillTx/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0.10625</cdr:x>
      <cdr:y>0.56936</cdr:y>
    </cdr:from>
    <cdr:to>
      <cdr:x>0.15145</cdr:x>
      <cdr:y>0.65814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295398" y="2033674"/>
          <a:ext cx="551141" cy="317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</a:t>
          </a:r>
          <a:r>
            <a:rPr lang="en-US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dirty="0"/>
        </a:p>
      </cdr:txBody>
    </cdr:sp>
  </cdr:relSizeAnchor>
  <cdr:relSizeAnchor xmlns:cdr="http://schemas.openxmlformats.org/drawingml/2006/chartDrawing">
    <cdr:from>
      <cdr:x>0.1375</cdr:x>
      <cdr:y>0.58481</cdr:y>
    </cdr:from>
    <cdr:to>
      <cdr:x>0.20469</cdr:x>
      <cdr:y>0.70918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676399" y="2088884"/>
          <a:ext cx="819150" cy="4442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/>
          <a:r>
            <a: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,7%</a:t>
          </a:r>
          <a:endParaRPr lang="ru-RU" dirty="0"/>
        </a:p>
      </cdr:txBody>
    </cdr:sp>
  </cdr:relSizeAnchor>
  <cdr:relSizeAnchor xmlns:cdr="http://schemas.openxmlformats.org/drawingml/2006/chartDrawing">
    <cdr:from>
      <cdr:x>0.24138</cdr:x>
      <cdr:y>0.58962</cdr:y>
    </cdr:from>
    <cdr:to>
      <cdr:x>0.31638</cdr:x>
      <cdr:y>0.84562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942920" y="21060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0.21717</cdr:x>
      <cdr:y>0.52618</cdr:y>
    </cdr:from>
    <cdr:to>
      <cdr:x>0.25757</cdr:x>
      <cdr:y>0.61254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647737" y="1879449"/>
          <a:ext cx="492556" cy="3084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8,</a:t>
          </a:r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4%</a:t>
          </a:r>
          <a:endParaRPr lang="ru-RU" dirty="0"/>
        </a:p>
      </cdr:txBody>
    </cdr:sp>
  </cdr:relSizeAnchor>
  <cdr:relSizeAnchor xmlns:cdr="http://schemas.openxmlformats.org/drawingml/2006/chartDrawing">
    <cdr:from>
      <cdr:x>0.24138</cdr:x>
      <cdr:y>0.58962</cdr:y>
    </cdr:from>
    <cdr:to>
      <cdr:x>0.2883</cdr:x>
      <cdr:y>0.66717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2942920" y="2106057"/>
          <a:ext cx="572068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0,</a:t>
          </a:r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7%</a:t>
          </a:r>
          <a:endParaRPr lang="ru-RU" dirty="0"/>
        </a:p>
      </cdr:txBody>
    </cdr:sp>
  </cdr:relSizeAnchor>
  <cdr:relSizeAnchor xmlns:cdr="http://schemas.openxmlformats.org/drawingml/2006/chartDrawing">
    <cdr:from>
      <cdr:x>0.27311</cdr:x>
      <cdr:y>0.60377</cdr:y>
    </cdr:from>
    <cdr:to>
      <cdr:x>0.31608</cdr:x>
      <cdr:y>0.69004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329717" y="2156599"/>
          <a:ext cx="523875" cy="3081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0,8</a:t>
          </a:r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0.18967</cdr:x>
      <cdr:y>0.54316</cdr:y>
    </cdr:from>
    <cdr:to>
      <cdr:x>0.23474</cdr:x>
      <cdr:y>0.59798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24036" y="2076063"/>
          <a:ext cx="457196" cy="2095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1,1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0.27786</cdr:x>
      <cdr:y>0.0645</cdr:y>
    </cdr:from>
    <cdr:to>
      <cdr:x>0.34085</cdr:x>
      <cdr:y>0.21003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18647" y="246519"/>
          <a:ext cx="638978" cy="5562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66,3%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0.4167</cdr:x>
      <cdr:y>0.48286</cdr:y>
    </cdr:from>
    <cdr:to>
      <cdr:x>0.4579</cdr:x>
      <cdr:y>0.5533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227061" y="1845591"/>
          <a:ext cx="417938" cy="2692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</a:rPr>
            <a:t>10,6%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0.36567</cdr:x>
      <cdr:y>0.54902</cdr:y>
    </cdr:from>
    <cdr:to>
      <cdr:x>0.40065</cdr:x>
      <cdr:y>0.62898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709383" y="2098470"/>
          <a:ext cx="354862" cy="3056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</a:rPr>
            <a:t>1,0</a:t>
          </a:r>
          <a:r>
            <a:rPr lang="ru-RU" b="1" dirty="0" smtClean="0">
              <a:latin typeface="Times New Roman" panose="02020603050405020304" pitchFamily="18" charset="0"/>
            </a:rPr>
            <a:t>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0.54038</cdr:x>
      <cdr:y>0.54316</cdr:y>
    </cdr:from>
    <cdr:to>
      <cdr:x>0.58112</cdr:x>
      <cdr:y>0.62005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481682" y="2076063"/>
          <a:ext cx="413272" cy="2939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0,3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dirty="0"/>
        </a:p>
      </cdr:txBody>
    </cdr:sp>
  </cdr:relSizeAnchor>
  <cdr:relSizeAnchor xmlns:cdr="http://schemas.openxmlformats.org/drawingml/2006/chartDrawing">
    <cdr:from>
      <cdr:x>0.70013</cdr:x>
      <cdr:y>0.52297</cdr:y>
    </cdr:from>
    <cdr:to>
      <cdr:x>0.72691</cdr:x>
      <cdr:y>0.57247</cdr:y>
    </cdr:to>
    <cdr:sp macro="" textlink="">
      <cdr:nvSpPr>
        <cdr:cNvPr id="7" name="TextBox 6"/>
        <cdr:cNvSpPr txBox="1"/>
      </cdr:nvSpPr>
      <cdr:spPr>
        <a:xfrm xmlns:a="http://schemas.openxmlformats.org/drawingml/2006/main" flipV="1">
          <a:off x="7102185" y="1998917"/>
          <a:ext cx="271688" cy="1891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0.68728</cdr:x>
      <cdr:y>0.53231</cdr:y>
    </cdr:from>
    <cdr:to>
      <cdr:x>0.74486</cdr:x>
      <cdr:y>0.6149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6971854" y="2034598"/>
          <a:ext cx="584099" cy="3156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</a:rPr>
            <a:t>1,7</a:t>
          </a:r>
          <a:r>
            <a:rPr lang="en-US" b="1" dirty="0" smtClean="0">
              <a:latin typeface="Times New Roman" panose="02020603050405020304" pitchFamily="18" charset="0"/>
            </a:rPr>
            <a:t>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0.71909</cdr:x>
      <cdr:y>0.54902</cdr:y>
    </cdr:from>
    <cdr:to>
      <cdr:x>0.76145</cdr:x>
      <cdr:y>0.63038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7294576" y="2098471"/>
          <a:ext cx="429668" cy="3109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0,3%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0.86926</cdr:x>
      <cdr:y>0.53051</cdr:y>
    </cdr:from>
    <cdr:to>
      <cdr:x>0.91479</cdr:x>
      <cdr:y>0.59606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8817868" y="2027738"/>
          <a:ext cx="461862" cy="2505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</a:rPr>
            <a:t>1,6</a:t>
          </a:r>
          <a:r>
            <a:rPr lang="en-US" b="1" dirty="0" smtClean="0">
              <a:latin typeface="Times New Roman" panose="02020603050405020304" pitchFamily="18" charset="0"/>
            </a:rPr>
            <a:t>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0.89577</cdr:x>
      <cdr:y>0.56562</cdr:y>
    </cdr:from>
    <cdr:to>
      <cdr:x>0.9493</cdr:x>
      <cdr:y>0.67604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9086850" y="2161922"/>
          <a:ext cx="542968" cy="4220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latin typeface="Times New Roman" panose="02020603050405020304" pitchFamily="18" charset="0"/>
            </a:rPr>
            <a:t>0,3%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0.43967</cdr:x>
      <cdr:y>0.50906</cdr:y>
    </cdr:from>
    <cdr:to>
      <cdr:x>0.47455</cdr:x>
      <cdr:y>0.55375</cdr:y>
    </cdr:to>
    <cdr:cxnSp macro="">
      <cdr:nvCxnSpPr>
        <cdr:cNvPr id="31" name="Прямая со стрелкой 30"/>
        <cdr:cNvCxnSpPr/>
      </cdr:nvCxnSpPr>
      <cdr:spPr>
        <a:xfrm xmlns:a="http://schemas.openxmlformats.org/drawingml/2006/main">
          <a:off x="5360450" y="3138512"/>
          <a:ext cx="425208" cy="27554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0.32557</cdr:x>
      <cdr:y>0.52568</cdr:y>
    </cdr:from>
    <cdr:to>
      <cdr:x>0.35591</cdr:x>
      <cdr:y>0.62065</cdr:y>
    </cdr:to>
    <cdr:cxnSp macro="">
      <cdr:nvCxnSpPr>
        <cdr:cNvPr id="26" name="Прямая со стрелкой 25"/>
        <cdr:cNvCxnSpPr/>
      </cdr:nvCxnSpPr>
      <cdr:spPr>
        <a:xfrm xmlns:a="http://schemas.openxmlformats.org/drawingml/2006/main" flipH="1">
          <a:off x="3969346" y="3240982"/>
          <a:ext cx="369898" cy="58550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0.29646</cdr:x>
      <cdr:y>0.43822</cdr:y>
    </cdr:from>
    <cdr:to>
      <cdr:x>0.48598</cdr:x>
      <cdr:y>0.52255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3614430" y="2701788"/>
          <a:ext cx="2310627" cy="519920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100%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от родительской платы 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0.64655</cdr:x>
      <cdr:y>0.39142</cdr:y>
    </cdr:from>
    <cdr:to>
      <cdr:x>0.80469</cdr:x>
      <cdr:y>0.5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7882724" y="2413237"/>
          <a:ext cx="1928011" cy="669415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</a:t>
          </a:r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на 50%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от уплаты родительской платы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0.82705</cdr:x>
      <cdr:y>0.37435</cdr:y>
    </cdr:from>
    <cdr:to>
      <cdr:x>0.99131</cdr:x>
      <cdr:y>0.47923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10083338" y="2307964"/>
          <a:ext cx="2002691" cy="646629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 </a:t>
          </a:r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на 30%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от уплаты родительской платы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0.4153</cdr:x>
      <cdr:y>0.55908</cdr:y>
    </cdr:from>
    <cdr:to>
      <cdr:x>0.62579</cdr:x>
      <cdr:y>0.92149</cdr:y>
    </cdr:to>
    <cdr:sp macro="" textlink="">
      <cdr:nvSpPr>
        <cdr:cNvPr id="16" name="Прямоугольник с двумя усеченными противолежащими углами 15"/>
        <cdr:cNvSpPr/>
      </cdr:nvSpPr>
      <cdr:spPr>
        <a:xfrm xmlns:a="http://schemas.openxmlformats.org/drawingml/2006/main">
          <a:off x="5063350" y="3446915"/>
          <a:ext cx="2566294" cy="2234379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 smtClean="0"/>
            <a:t>Дети-инвалиды</a:t>
          </a:r>
        </a:p>
        <a:p xmlns:a="http://schemas.openxmlformats.org/drawingml/2006/main">
          <a:endParaRPr lang="ru-RU" sz="800" b="1" dirty="0" smtClean="0"/>
        </a:p>
        <a:p xmlns:a="http://schemas.openxmlformats.org/drawingml/2006/main">
          <a:r>
            <a:rPr lang="ru-RU" sz="1400" b="1" dirty="0" smtClean="0"/>
            <a:t>Дети-сироты</a:t>
          </a:r>
        </a:p>
        <a:p xmlns:a="http://schemas.openxmlformats.org/drawingml/2006/main">
          <a:endParaRPr lang="ru-RU" sz="800" b="1" dirty="0" smtClean="0"/>
        </a:p>
        <a:p xmlns:a="http://schemas.openxmlformats.org/drawingml/2006/main">
          <a:r>
            <a:rPr lang="ru-RU" sz="1400" b="1" dirty="0" smtClean="0"/>
            <a:t>Дети, оставшиеся без попечения родителей</a:t>
          </a:r>
        </a:p>
        <a:p xmlns:a="http://schemas.openxmlformats.org/drawingml/2006/main">
          <a:endParaRPr lang="ru-RU" sz="800" b="1" dirty="0" smtClean="0"/>
        </a:p>
        <a:p xmlns:a="http://schemas.openxmlformats.org/drawingml/2006/main">
          <a:r>
            <a:rPr lang="ru-RU" sz="1400" b="1" dirty="0" smtClean="0"/>
            <a:t>Дети с туберкулезной интоксикацией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0.63955</cdr:x>
      <cdr:y>0.52371</cdr:y>
    </cdr:from>
    <cdr:to>
      <cdr:x>0.81415</cdr:x>
      <cdr:y>0.90925</cdr:y>
    </cdr:to>
    <cdr:sp macro="" textlink="">
      <cdr:nvSpPr>
        <cdr:cNvPr id="17" name="Прямоугольник с двумя усеченными противолежащими углами 16"/>
        <cdr:cNvSpPr/>
      </cdr:nvSpPr>
      <cdr:spPr>
        <a:xfrm xmlns:a="http://schemas.openxmlformats.org/drawingml/2006/main">
          <a:off x="7797339" y="3228805"/>
          <a:ext cx="2128826" cy="2376971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 smtClean="0"/>
            <a:t>Родители, имеющие трех и более детей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0.82516</cdr:x>
      <cdr:y>0.5</cdr:y>
    </cdr:from>
    <cdr:to>
      <cdr:x>1</cdr:x>
      <cdr:y>1</cdr:y>
    </cdr:to>
    <cdr:sp macro="" textlink="">
      <cdr:nvSpPr>
        <cdr:cNvPr id="18" name="Прямоугольник с двумя усеченными противолежащими углами 17"/>
        <cdr:cNvSpPr/>
      </cdr:nvSpPr>
      <cdr:spPr>
        <a:xfrm xmlns:a="http://schemas.openxmlformats.org/drawingml/2006/main">
          <a:off x="10060406" y="3082652"/>
          <a:ext cx="2131594" cy="3082652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r"/>
          <a:r>
            <a:rPr lang="ru-RU" sz="1200" dirty="0" smtClean="0"/>
            <a:t>       </a:t>
          </a:r>
          <a:r>
            <a:rPr lang="en-US" sz="1200" dirty="0" smtClean="0"/>
            <a:t>         </a:t>
          </a:r>
          <a:r>
            <a:rPr lang="ru-RU" sz="1200" b="1" dirty="0" smtClean="0"/>
            <a:t>Родители – инвалиды 1 </a:t>
          </a:r>
          <a:r>
            <a:rPr lang="en-US" sz="1200" b="1" dirty="0" smtClean="0"/>
            <a:t> </a:t>
          </a:r>
          <a:r>
            <a:rPr lang="ru-RU" sz="1200" b="1" dirty="0" smtClean="0"/>
            <a:t>группы</a:t>
          </a:r>
        </a:p>
        <a:p xmlns:a="http://schemas.openxmlformats.org/drawingml/2006/main">
          <a:endParaRPr lang="ru-RU" sz="800" b="1" dirty="0"/>
        </a:p>
        <a:p xmlns:a="http://schemas.openxmlformats.org/drawingml/2006/main">
          <a:pPr algn="r"/>
          <a:r>
            <a:rPr lang="ru-RU" sz="1200" b="1" dirty="0" smtClean="0"/>
            <a:t>    Одинокие матери и отцы</a:t>
          </a:r>
        </a:p>
        <a:p xmlns:a="http://schemas.openxmlformats.org/drawingml/2006/main">
          <a:pPr algn="r"/>
          <a:endParaRPr lang="ru-RU" sz="800" b="1" dirty="0"/>
        </a:p>
        <a:p xmlns:a="http://schemas.openxmlformats.org/drawingml/2006/main">
          <a:pPr algn="r"/>
          <a:r>
            <a:rPr lang="ru-RU" sz="1200" b="1" dirty="0" smtClean="0"/>
            <a:t>  Одинокие матери и отцы,                получающие пенсию по случаю потери кормильца</a:t>
          </a:r>
        </a:p>
        <a:p xmlns:a="http://schemas.openxmlformats.org/drawingml/2006/main">
          <a:pPr algn="r"/>
          <a:endParaRPr lang="ru-RU" sz="800" b="1" dirty="0"/>
        </a:p>
        <a:p xmlns:a="http://schemas.openxmlformats.org/drawingml/2006/main">
          <a:pPr algn="r"/>
          <a:r>
            <a:rPr lang="ru-RU" sz="1200" b="1" dirty="0" smtClean="0"/>
            <a:t>Младший обслуживающий персонал МДОУ 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0.49266</cdr:x>
      <cdr:y>0.51761</cdr:y>
    </cdr:from>
    <cdr:to>
      <cdr:x>0.60298</cdr:x>
      <cdr:y>0.5899</cdr:y>
    </cdr:to>
    <cdr:sp macro="" textlink="">
      <cdr:nvSpPr>
        <cdr:cNvPr id="19" name="Овал 18"/>
        <cdr:cNvSpPr/>
      </cdr:nvSpPr>
      <cdr:spPr>
        <a:xfrm xmlns:a="http://schemas.openxmlformats.org/drawingml/2006/main">
          <a:off x="6006481" y="3191214"/>
          <a:ext cx="1345022" cy="445690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b="1" dirty="0" smtClean="0"/>
            <a:t>74</a:t>
          </a:r>
          <a:r>
            <a:rPr lang="ru-RU" b="1" dirty="0" smtClean="0"/>
            <a:t> ребенка</a:t>
          </a:r>
          <a:endParaRPr lang="ru-RU" b="1" dirty="0"/>
        </a:p>
      </cdr:txBody>
    </cdr:sp>
  </cdr:relSizeAnchor>
  <cdr:relSizeAnchor xmlns:cdr="http://schemas.openxmlformats.org/drawingml/2006/chartDrawing">
    <cdr:from>
      <cdr:x>0.62727</cdr:x>
      <cdr:y>0.48551</cdr:y>
    </cdr:from>
    <cdr:to>
      <cdr:x>0.7425</cdr:x>
      <cdr:y>0.5578</cdr:y>
    </cdr:to>
    <cdr:sp macro="" textlink="">
      <cdr:nvSpPr>
        <cdr:cNvPr id="20" name="Овал 19"/>
        <cdr:cNvSpPr/>
      </cdr:nvSpPr>
      <cdr:spPr>
        <a:xfrm xmlns:a="http://schemas.openxmlformats.org/drawingml/2006/main">
          <a:off x="7647708" y="2993301"/>
          <a:ext cx="1404850" cy="445690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/>
            <a:t>  6</a:t>
          </a:r>
          <a:r>
            <a:rPr lang="en-US" b="1" dirty="0" smtClean="0"/>
            <a:t>6</a:t>
          </a:r>
          <a:r>
            <a:rPr lang="ru-RU" b="1" dirty="0" smtClean="0"/>
            <a:t> детей</a:t>
          </a:r>
          <a:endParaRPr lang="ru-RU" b="1" dirty="0"/>
        </a:p>
      </cdr:txBody>
    </cdr:sp>
  </cdr:relSizeAnchor>
  <cdr:relSizeAnchor xmlns:cdr="http://schemas.openxmlformats.org/drawingml/2006/chartDrawing">
    <cdr:from>
      <cdr:x>0.81787</cdr:x>
      <cdr:y>0.47199</cdr:y>
    </cdr:from>
    <cdr:to>
      <cdr:x>0.91364</cdr:x>
      <cdr:y>0.55375</cdr:y>
    </cdr:to>
    <cdr:sp macro="" textlink="">
      <cdr:nvSpPr>
        <cdr:cNvPr id="21" name="Овал 20"/>
        <cdr:cNvSpPr/>
      </cdr:nvSpPr>
      <cdr:spPr>
        <a:xfrm xmlns:a="http://schemas.openxmlformats.org/drawingml/2006/main">
          <a:off x="9971441" y="2909984"/>
          <a:ext cx="1167614" cy="504075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b="1" dirty="0" smtClean="0"/>
            <a:t>29</a:t>
          </a:r>
          <a:r>
            <a:rPr lang="ru-RU" b="1" dirty="0" smtClean="0"/>
            <a:t> детей</a:t>
          </a:r>
          <a:endParaRPr lang="ru-RU" b="1" dirty="0"/>
        </a:p>
      </cdr:txBody>
    </cdr:sp>
  </cdr:relSizeAnchor>
  <cdr:relSizeAnchor xmlns:cdr="http://schemas.openxmlformats.org/drawingml/2006/chartDrawing">
    <cdr:from>
      <cdr:x>0.59144</cdr:x>
      <cdr:y>0.71771</cdr:y>
    </cdr:from>
    <cdr:to>
      <cdr:x>0.87541</cdr:x>
      <cdr:y>1</cdr:y>
    </cdr:to>
    <cdr:sp macro="" textlink="">
      <cdr:nvSpPr>
        <cdr:cNvPr id="23" name="Овал 22"/>
        <cdr:cNvSpPr/>
      </cdr:nvSpPr>
      <cdr:spPr>
        <a:xfrm xmlns:a="http://schemas.openxmlformats.org/drawingml/2006/main">
          <a:off x="7210799" y="4424900"/>
          <a:ext cx="3462162" cy="1740404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3">
            <a:lumMod val="75000"/>
          </a:schemeClr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/>
            <a:t>При условии, если совокупный доход семьи на одного члена семьи не превышает установленной по Иркутской области величины прожиточного минимума</a:t>
          </a:r>
          <a:endParaRPr lang="ru-RU" dirty="0"/>
        </a:p>
      </cdr:txBody>
    </cdr:sp>
  </cdr:relSizeAnchor>
  <cdr:relSizeAnchor xmlns:cdr="http://schemas.openxmlformats.org/drawingml/2006/chartDrawing">
    <cdr:from>
      <cdr:x>0.01244</cdr:x>
      <cdr:y>0</cdr:y>
    </cdr:from>
    <cdr:to>
      <cdr:x>0.21153</cdr:x>
      <cdr:y>0.28164</cdr:y>
    </cdr:to>
    <cdr:sp macro="" textlink="">
      <cdr:nvSpPr>
        <cdr:cNvPr id="2" name="Выноска со стрелкой вверх 1"/>
        <cdr:cNvSpPr/>
      </cdr:nvSpPr>
      <cdr:spPr>
        <a:xfrm xmlns:a="http://schemas.openxmlformats.org/drawingml/2006/main">
          <a:off x="151668" y="0"/>
          <a:ext cx="2427306" cy="1736379"/>
        </a:xfrm>
        <a:prstGeom xmlns:a="http://schemas.openxmlformats.org/drawingml/2006/main" prst="upArrowCallout">
          <a:avLst>
            <a:gd name="adj1" fmla="val 23205"/>
            <a:gd name="adj2" fmla="val 18883"/>
            <a:gd name="adj3" fmla="val 25000"/>
            <a:gd name="adj4" fmla="val 64977"/>
          </a:avLst>
        </a:prstGeom>
        <a:gradFill xmlns:a="http://schemas.openxmlformats.org/drawingml/2006/main" flip="none" rotWithShape="1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relaxedIns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Родительская плата</a:t>
          </a:r>
        </a:p>
        <a:p xmlns:a="http://schemas.openxmlformats.org/drawingml/2006/main">
          <a:pPr algn="ctr"/>
          <a:endParaRPr lang="ru-RU" sz="800" b="1" dirty="0" smtClean="0">
            <a:solidFill>
              <a:schemeClr val="accent1">
                <a:lumMod val="50000"/>
              </a:schemeClr>
            </a:solidFill>
          </a:endParaRPr>
        </a:p>
        <a:p xmlns:a="http://schemas.openxmlformats.org/drawingml/2006/main">
          <a:pPr algn="ctr"/>
          <a:r>
            <a:rPr lang="en-US" sz="1400" b="1" dirty="0" smtClean="0">
              <a:solidFill>
                <a:schemeClr val="accent1">
                  <a:lumMod val="50000"/>
                </a:schemeClr>
              </a:solidFill>
            </a:rPr>
            <a:t> 202</a:t>
          </a:r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4</a:t>
          </a:r>
          <a:r>
            <a:rPr lang="en-US" sz="1400" b="1" dirty="0" smtClean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год – 54 768.1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2025 год – 56 958.6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2026 год – 59 236.9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0.48638</cdr:x>
      <cdr:y>0.35833</cdr:y>
    </cdr:from>
    <cdr:to>
      <cdr:x>0.69957</cdr:x>
      <cdr:y>0.44817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H="1">
          <a:off x="5929901" y="2209214"/>
          <a:ext cx="2599213" cy="55389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0.72234</cdr:x>
      <cdr:y>0.30128</cdr:y>
    </cdr:from>
    <cdr:to>
      <cdr:x>0.77157</cdr:x>
      <cdr:y>0.38798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 flipH="1">
          <a:off x="8806777" y="1857470"/>
          <a:ext cx="600212" cy="53453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0.78988</cdr:x>
      <cdr:y>0.31576</cdr:y>
    </cdr:from>
    <cdr:to>
      <cdr:x>0.90014</cdr:x>
      <cdr:y>0.3735</cdr:y>
    </cdr:to>
    <cdr:cxnSp macro="">
      <cdr:nvCxnSpPr>
        <cdr:cNvPr id="22" name="Прямая со стрелкой 21"/>
        <cdr:cNvCxnSpPr/>
      </cdr:nvCxnSpPr>
      <cdr:spPr>
        <a:xfrm xmlns:a="http://schemas.openxmlformats.org/drawingml/2006/main">
          <a:off x="9630180" y="1946744"/>
          <a:ext cx="1344273" cy="35598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0.59718</cdr:x>
      <cdr:y>0</cdr:y>
    </cdr:from>
    <cdr:to>
      <cdr:x>0.86855</cdr:x>
      <cdr:y>0.2749</cdr:y>
    </cdr:to>
    <cdr:sp macro="" textlink="">
      <cdr:nvSpPr>
        <cdr:cNvPr id="24" name="Выноска со стрелкой вверх 23"/>
        <cdr:cNvSpPr/>
      </cdr:nvSpPr>
      <cdr:spPr>
        <a:xfrm xmlns:a="http://schemas.openxmlformats.org/drawingml/2006/main">
          <a:off x="7280819" y="0"/>
          <a:ext cx="3308543" cy="1694815"/>
        </a:xfrm>
        <a:prstGeom xmlns:a="http://schemas.openxmlformats.org/drawingml/2006/main" prst="upArrowCallout">
          <a:avLst>
            <a:gd name="adj1" fmla="val 25000"/>
            <a:gd name="adj2" fmla="val 18883"/>
            <a:gd name="adj3" fmla="val 25000"/>
            <a:gd name="adj4" fmla="val 64977"/>
          </a:avLst>
        </a:prstGeom>
        <a:gradFill xmlns:a="http://schemas.openxmlformats.org/drawingml/2006/main" flip="none" rotWithShape="1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relaxedIns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Средства местного бюджета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1" dirty="0" smtClean="0">
            <a:solidFill>
              <a:srgbClr val="5FCBEF">
                <a:lumMod val="50000"/>
              </a:srgbClr>
            </a:solidFill>
          </a:endParaRP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2024</a:t>
          </a:r>
          <a:r>
            <a:rPr kumimoji="0" lang="ru-RU" sz="1400" b="1" i="0" u="none" strike="noStrike" kern="0" cap="none" spc="0" normalizeH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 год – 26 747.9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baseline="0" dirty="0" smtClean="0">
              <a:solidFill>
                <a:srgbClr val="5FCBEF">
                  <a:lumMod val="50000"/>
                </a:srgbClr>
              </a:solidFill>
            </a:rPr>
            <a:t>2025 год – 27 819.8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2026 год – 28 934.6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ru-RU" sz="1800" b="1" i="0" u="none" strike="noStrike" kern="0" cap="none" spc="0" normalizeH="0" baseline="0" noProof="0" dirty="0">
            <a:ln>
              <a:noFill/>
            </a:ln>
            <a:solidFill>
              <a:srgbClr val="5FCBEF">
                <a:lumMod val="50000"/>
              </a:srgbClr>
            </a:solidFill>
            <a:effectLst/>
            <a:uLnTx/>
            <a:uFillTx/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0.65135</cdr:x>
      <cdr:y>0.29952</cdr:y>
    </cdr:from>
    <cdr:to>
      <cdr:x>0.8362</cdr:x>
      <cdr:y>0.36722</cdr:y>
    </cdr:to>
    <cdr:sp macro="" textlink="">
      <cdr:nvSpPr>
        <cdr:cNvPr id="4" name="Прямоугольник с двумя скругленными противолежащими углами 3"/>
        <cdr:cNvSpPr/>
      </cdr:nvSpPr>
      <cdr:spPr>
        <a:xfrm xmlns:a="http://schemas.openxmlformats.org/drawingml/2006/main">
          <a:off x="7941320" y="1846649"/>
          <a:ext cx="2253691" cy="417391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FFCCFF"/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01600" prst="ribl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rPr>
            <a:t>Льготы</a:t>
          </a:r>
          <a:endParaRPr lang="ru-RU" sz="1800" b="1" dirty="0">
            <a:solidFill>
              <a:schemeClr val="accent2">
                <a:lumMod val="50000"/>
              </a:schemeClr>
            </a:solidFill>
            <a:effectLst>
              <a:reflection blurRad="6350" stA="55000" endA="300" endPos="455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0.73364</cdr:x>
      <cdr:y>0.27085</cdr:y>
    </cdr:from>
    <cdr:to>
      <cdr:x>0.74523</cdr:x>
      <cdr:y>0.29512</cdr:y>
    </cdr:to>
    <cdr:sp macro="" textlink="">
      <cdr:nvSpPr>
        <cdr:cNvPr id="27" name="Стрелка вниз 26"/>
        <cdr:cNvSpPr/>
      </cdr:nvSpPr>
      <cdr:spPr>
        <a:xfrm xmlns:a="http://schemas.openxmlformats.org/drawingml/2006/main">
          <a:off x="8944495" y="1669876"/>
          <a:ext cx="141315" cy="14963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2060"/>
        </a:solidFill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0.01804</cdr:x>
      <cdr:y>0.4321</cdr:y>
    </cdr:from>
    <cdr:to>
      <cdr:x>0.19949</cdr:x>
      <cdr:y>0.5</cdr:y>
    </cdr:to>
    <cdr:sp macro="" textlink="">
      <cdr:nvSpPr>
        <cdr:cNvPr id="28" name="Прямоугольник с двумя скругленными противолежащими углами 27"/>
        <cdr:cNvSpPr/>
      </cdr:nvSpPr>
      <cdr:spPr>
        <a:xfrm xmlns:a="http://schemas.openxmlformats.org/drawingml/2006/main">
          <a:off x="219982" y="2664028"/>
          <a:ext cx="2212239" cy="41862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FFCCFF"/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01600" prst="ribl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rPr>
            <a:t>Возмещение</a:t>
          </a:r>
          <a:endParaRPr lang="ru-RU" sz="1800" b="1" dirty="0">
            <a:solidFill>
              <a:schemeClr val="accent2">
                <a:lumMod val="50000"/>
              </a:schemeClr>
            </a:solidFill>
            <a:effectLst>
              <a:reflection blurRad="6350" stA="55000" endA="300" endPos="455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0.01266</cdr:x>
      <cdr:y>0.58481</cdr:y>
    </cdr:from>
    <cdr:to>
      <cdr:x>0.20326</cdr:x>
      <cdr:y>0.97792</cdr:y>
    </cdr:to>
    <cdr:sp macro="" textlink="">
      <cdr:nvSpPr>
        <cdr:cNvPr id="29" name="Прямоугольник с двумя усеченными противолежащими углами 28"/>
        <cdr:cNvSpPr/>
      </cdr:nvSpPr>
      <cdr:spPr>
        <a:xfrm xmlns:a="http://schemas.openxmlformats.org/drawingml/2006/main">
          <a:off x="154372" y="3605542"/>
          <a:ext cx="2323795" cy="2423642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effectLst/>
              <a:latin typeface="+mj-lt"/>
              <a:ea typeface="Calibri" panose="020F0502020204030204" pitchFamily="34" charset="0"/>
            </a:rPr>
            <a:t>В размере 25% от установленного размера нормативных затрат в  день на одного воспитанника</a:t>
          </a:r>
        </a:p>
        <a:p xmlns:a="http://schemas.openxmlformats.org/drawingml/2006/main">
          <a:pPr algn="ctr"/>
          <a:r>
            <a:rPr lang="ru-RU" sz="1400" dirty="0" smtClean="0">
              <a:effectLst/>
              <a:latin typeface="+mj-lt"/>
              <a:ea typeface="Calibri" panose="020F0502020204030204" pitchFamily="34" charset="0"/>
            </a:rPr>
            <a:t>(63 рубля в день)</a:t>
          </a:r>
          <a:endParaRPr lang="ru-RU" sz="1400" b="1" dirty="0">
            <a:latin typeface="+mj-lt"/>
          </a:endParaRPr>
        </a:p>
      </cdr:txBody>
    </cdr:sp>
  </cdr:relSizeAnchor>
  <cdr:relSizeAnchor xmlns:cdr="http://schemas.openxmlformats.org/drawingml/2006/chartDrawing">
    <cdr:from>
      <cdr:x>0.10871</cdr:x>
      <cdr:y>0.5</cdr:y>
    </cdr:from>
    <cdr:to>
      <cdr:x>0.10952</cdr:x>
      <cdr:y>0.58385</cdr:y>
    </cdr:to>
    <cdr:cxnSp macro="">
      <cdr:nvCxnSpPr>
        <cdr:cNvPr id="30" name="Прямая со стрелкой 29"/>
        <cdr:cNvCxnSpPr/>
      </cdr:nvCxnSpPr>
      <cdr:spPr>
        <a:xfrm xmlns:a="http://schemas.openxmlformats.org/drawingml/2006/main" flipH="1">
          <a:off x="1325392" y="3082652"/>
          <a:ext cx="9876" cy="51696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0.22332</cdr:x>
      <cdr:y>0.62948</cdr:y>
    </cdr:from>
    <cdr:to>
      <cdr:x>0.40052</cdr:x>
      <cdr:y>0.96949</cdr:y>
    </cdr:to>
    <cdr:sp macro="" textlink="">
      <cdr:nvSpPr>
        <cdr:cNvPr id="25" name="Прямоугольник с двумя усеченными противолежащими углами 24"/>
        <cdr:cNvSpPr/>
      </cdr:nvSpPr>
      <cdr:spPr>
        <a:xfrm xmlns:a="http://schemas.openxmlformats.org/drawingml/2006/main">
          <a:off x="2722699" y="3880905"/>
          <a:ext cx="2160410" cy="2096297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bg1">
                  <a:lumMod val="95000"/>
                </a:schemeClr>
              </a:solidFill>
            </a:rPr>
            <a:t>Дети, родитель которых призван на военную службу по мобилизации</a:t>
          </a:r>
          <a:endParaRPr lang="ru-RU" sz="1400" b="1" dirty="0">
            <a:solidFill>
              <a:schemeClr val="bg1">
                <a:lumMod val="9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0BBFB-BCFF-40B9-A8F4-1DC7329BCB2E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5D29E-F590-42E6-B133-E5FEE51E8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317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5D29E-F590-42E6-B133-E5FEE51E86D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79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72F46-42ED-4165-A73E-89A5D1ECCC7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95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043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5D29E-F590-42E6-B133-E5FEE51E86D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47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051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04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530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8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4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7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1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911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921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12/27/2023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  <p:sldLayoutId id="21474836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9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7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21.xm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18" Type="http://schemas.microsoft.com/office/2007/relationships/diagramDrawing" Target="../diagrams/drawing8.xml"/><Relationship Id="rId3" Type="http://schemas.openxmlformats.org/officeDocument/2006/relationships/image" Target="../media/image80.pn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17" Type="http://schemas.openxmlformats.org/officeDocument/2006/relationships/diagramColors" Target="../diagrams/colors8.xml"/><Relationship Id="rId2" Type="http://schemas.openxmlformats.org/officeDocument/2006/relationships/notesSlide" Target="../notesSlides/notesSlide5.xml"/><Relationship Id="rId16" Type="http://schemas.openxmlformats.org/officeDocument/2006/relationships/diagramQuickStyle" Target="../diagrams/quickStyl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5" Type="http://schemas.openxmlformats.org/officeDocument/2006/relationships/diagramLayout" Target="../diagrams/layout8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Relationship Id="rId14" Type="http://schemas.openxmlformats.org/officeDocument/2006/relationships/diagramData" Target="../diagrams/data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chart" Target="../charts/chart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11" Type="http://schemas.openxmlformats.org/officeDocument/2006/relationships/image" Target="../media/image10.jpe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chart" Target="../charts/chart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18" y="0"/>
            <a:ext cx="1346389" cy="17505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08352" y="381603"/>
            <a:ext cx="9844740" cy="34778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Решение Думы </a:t>
            </a:r>
            <a:r>
              <a:rPr lang="ru-RU" sz="44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Усть-Кутского</a:t>
            </a:r>
            <a:r>
              <a:rPr lang="ru-RU" sz="4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муниципального образования от 19.12.2023 № 205</a:t>
            </a:r>
          </a:p>
          <a:p>
            <a:pPr algn="ctr"/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«О бюджете </a:t>
            </a:r>
            <a:r>
              <a:rPr lang="ru-RU" sz="4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Усть-Кутского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 муниципального образования на 2024 год и</a:t>
            </a:r>
          </a:p>
          <a:p>
            <a:pPr algn="ctr"/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н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а плановый период 2025 и 2026 годов»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395" y="4441528"/>
            <a:ext cx="4721629" cy="2192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50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78161" y="188640"/>
            <a:ext cx="9980340" cy="64807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ahnschrift SemiBold SemiConden" panose="020B0502040204020203" pitchFamily="34" charset="0"/>
              </a:rPr>
              <a:t>Основные показатели социально-экономического развития района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18737177"/>
              </p:ext>
            </p:extLst>
          </p:nvPr>
        </p:nvGraphicFramePr>
        <p:xfrm>
          <a:off x="678160" y="1375680"/>
          <a:ext cx="3419872" cy="194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75840490"/>
              </p:ext>
            </p:extLst>
          </p:nvPr>
        </p:nvGraphicFramePr>
        <p:xfrm>
          <a:off x="7902415" y="1048309"/>
          <a:ext cx="3347864" cy="2196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73940641"/>
              </p:ext>
            </p:extLst>
          </p:nvPr>
        </p:nvGraphicFramePr>
        <p:xfrm>
          <a:off x="678160" y="3933056"/>
          <a:ext cx="3226060" cy="288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7363989"/>
              </p:ext>
            </p:extLst>
          </p:nvPr>
        </p:nvGraphicFramePr>
        <p:xfrm>
          <a:off x="8076274" y="3861047"/>
          <a:ext cx="3528392" cy="278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70921039"/>
              </p:ext>
            </p:extLst>
          </p:nvPr>
        </p:nvGraphicFramePr>
        <p:xfrm>
          <a:off x="4439816" y="1196752"/>
          <a:ext cx="316835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128228" y="1070192"/>
            <a:ext cx="237626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</a:rPr>
              <a:t>Выручка от реализации продукции, работ и услуг</a:t>
            </a:r>
          </a:p>
          <a:p>
            <a:pPr algn="ctr"/>
            <a:r>
              <a:rPr lang="ru-RU" sz="1050" b="1" dirty="0">
                <a:solidFill>
                  <a:schemeClr val="tx1"/>
                </a:solidFill>
              </a:rPr>
              <a:t>(млрд. руб.)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33184" y="926176"/>
            <a:ext cx="23762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Индекс промышленного производства, %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28801" y="924026"/>
            <a:ext cx="228255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Численность населения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 (тыс. человек)</a:t>
            </a:r>
          </a:p>
        </p:txBody>
      </p:sp>
      <p:graphicFrame>
        <p:nvGraphicFramePr>
          <p:cNvPr id="1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9489003"/>
              </p:ext>
            </p:extLst>
          </p:nvPr>
        </p:nvGraphicFramePr>
        <p:xfrm>
          <a:off x="4439816" y="3933056"/>
          <a:ext cx="338437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877824" y="3717031"/>
            <a:ext cx="25922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Фонд заработной платы, сложившийся по району с учетом всех отраслей экономики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(млрд. руб.)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533184" y="3861047"/>
            <a:ext cx="266429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Среднемесячная заработная плата, сложившаяся по району с учетом всех отраслей экономики  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96446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33119" y="165645"/>
            <a:ext cx="10958835" cy="670776"/>
          </a:xfr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186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ПОКАЗАТЕЛИ ПОСТУПЛЕНИЯ ДОХОДОВ В </a:t>
            </a: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РАЙОННЫЙ БЮДЖЕТ </a:t>
            </a:r>
            <a:b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2022-2026 </a:t>
            </a:r>
            <a:r>
              <a:rPr lang="ru-RU" sz="186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ГОДАХ </a:t>
            </a: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(тыс. руб.)</a:t>
            </a:r>
            <a:endParaRPr lang="ru-RU" sz="1866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872554"/>
              </p:ext>
            </p:extLst>
          </p:nvPr>
        </p:nvGraphicFramePr>
        <p:xfrm>
          <a:off x="352424" y="1165378"/>
          <a:ext cx="11039529" cy="1976227"/>
        </p:xfrm>
        <a:graphic>
          <a:graphicData uri="http://schemas.openxmlformats.org/drawingml/2006/table">
            <a:tbl>
              <a:tblPr/>
              <a:tblGrid>
                <a:gridCol w="2276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2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47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10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24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0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674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Показатель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2022 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факт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2023г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</a:t>
                      </a:r>
                      <a:endParaRPr lang="ru-RU" sz="13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2024г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прогноз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2025г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прогноз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2026г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прогноз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1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Налоговые и неналоговые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доходы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1 814 337,1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296 475,5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126,6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349 801,7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102,3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518 571,5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107,2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694 426,8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107,0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4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поступления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1 746 207,7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166 396,0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124,1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249 051,9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103,8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682 972,2</a:t>
                      </a: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689 028,3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Итого доходов: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3 560 544,8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462 871,5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125,3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598 853,6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103,0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4 201 543,7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91,4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383 455,1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104,3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19351" y="3472797"/>
            <a:ext cx="6305549" cy="68559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доходов в районный бюджет в 2022-2026 годах (тыс. рублей)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203634861"/>
              </p:ext>
            </p:extLst>
          </p:nvPr>
        </p:nvGraphicFramePr>
        <p:xfrm>
          <a:off x="529100" y="4158395"/>
          <a:ext cx="9881725" cy="2737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648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153443" y="2405145"/>
            <a:ext cx="300643" cy="17876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sz="2399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768158" y="2421396"/>
            <a:ext cx="308769" cy="16251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sz="2399" dirty="0"/>
          </a:p>
        </p:txBody>
      </p:sp>
      <p:grpSp>
        <p:nvGrpSpPr>
          <p:cNvPr id="2" name="Группа 8"/>
          <p:cNvGrpSpPr/>
          <p:nvPr/>
        </p:nvGrpSpPr>
        <p:grpSpPr>
          <a:xfrm>
            <a:off x="382724" y="338985"/>
            <a:ext cx="11140889" cy="2082412"/>
            <a:chOff x="213712" y="235580"/>
            <a:chExt cx="8358246" cy="1847728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13712" y="1511804"/>
              <a:ext cx="8358246" cy="571504"/>
            </a:xfrm>
            <a:prstGeom prst="roundRect">
              <a:avLst/>
            </a:prstGeom>
            <a:noFill/>
            <a:ln>
              <a:noFill/>
            </a:ln>
            <a:scene3d>
              <a:camera prst="orthographicFront">
                <a:rot lat="0" lon="0" rev="0"/>
              </a:camera>
              <a:lightRig rig="morning" dir="t"/>
            </a:scene3d>
            <a:sp3d>
              <a:bevelT w="63500" h="25400"/>
              <a:bevelB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399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7544" y="235580"/>
              <a:ext cx="7416823" cy="373167"/>
            </a:xfrm>
            <a:prstGeom prst="rect">
              <a:avLst/>
            </a:prstGeom>
            <a:solidFill>
              <a:srgbClr val="61D6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959"/>
                </a:spcAft>
              </a:pPr>
              <a:r>
                <a:rPr lang="ru" sz="2133" b="1" dirty="0">
                  <a:latin typeface="Times New Roman" pitchFamily="18" charset="0"/>
                  <a:cs typeface="Times New Roman" pitchFamily="18" charset="0"/>
                </a:rPr>
                <a:t>ОСНОВНЫЕ ХАРАКТЕРИСТИКИ ДОХОДОВ БЮДЖЕТА (тыс. руб.)</a:t>
              </a:r>
            </a:p>
          </p:txBody>
        </p:sp>
      </p:grp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3404941"/>
              </p:ext>
            </p:extLst>
          </p:nvPr>
        </p:nvGraphicFramePr>
        <p:xfrm>
          <a:off x="501161" y="1011115"/>
          <a:ext cx="10575765" cy="5743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704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7351095"/>
              </p:ext>
            </p:extLst>
          </p:nvPr>
        </p:nvGraphicFramePr>
        <p:xfrm>
          <a:off x="46097" y="3604882"/>
          <a:ext cx="12192000" cy="3571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175" y="133351"/>
            <a:ext cx="9098656" cy="495300"/>
          </a:xfr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Налоговые доходы 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бюджета  на 2022 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годы, </a:t>
            </a:r>
            <a:r>
              <a:rPr lang="ru-RU" sz="28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443731"/>
              </p:ext>
            </p:extLst>
          </p:nvPr>
        </p:nvGraphicFramePr>
        <p:xfrm>
          <a:off x="579784" y="805897"/>
          <a:ext cx="10382252" cy="1756876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5468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847529370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346523888"/>
                    </a:ext>
                  </a:extLst>
                </a:gridCol>
                <a:gridCol w="9607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57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0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1 403 740,9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1 712 951,7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1 868 830,2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2 022 074,4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2 179 796,2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взимаемый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98 143,9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127 053,8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132 136,0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137 421,5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7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сельскохозяйственный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и налог, взимаемый в связи с применением патентной системы налогообложения, зачисляемый в бюджеты муниципальных районов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17 074,1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13 894,2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16 429,3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17 084,8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17 766,6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25 598,1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14 854,3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668,4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16 888,0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17 146,4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15692" y="4052447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92,1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57548" y="552614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6,3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87550" y="5701957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0632" y="581081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47929" y="3851918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92,4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73535" y="5510047"/>
            <a:ext cx="578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6,0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42097" y="5671405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49123" y="583276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97195" y="379480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92,7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52447" y="5529817"/>
            <a:ext cx="686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5,8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59473" y="5711439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66016" y="5832762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36972" y="3125801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налоговых доходов в районный бюджет в 2022-2026 годах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8930" y="4218892"/>
            <a:ext cx="7825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90,1%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797" y="4497161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90,9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12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8028670"/>
              </p:ext>
            </p:extLst>
          </p:nvPr>
        </p:nvGraphicFramePr>
        <p:xfrm>
          <a:off x="942974" y="3138765"/>
          <a:ext cx="10144125" cy="382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030310"/>
              </p:ext>
            </p:extLst>
          </p:nvPr>
        </p:nvGraphicFramePr>
        <p:xfrm>
          <a:off x="834008" y="948027"/>
          <a:ext cx="9940925" cy="1736670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5176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3290742272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3378618737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19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32 721,4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40 620,3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34 165,6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32 692,4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33 114,2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3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086,8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261 302,8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208 549,3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216 851,4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225 489,6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73 081,2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77 787,8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71 741,8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74 478,7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77 323,9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22 979,6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10 516,5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5 484,5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5 484,5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5 484,5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2 911,1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3 822,7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878,8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84347" y="5130789"/>
            <a:ext cx="626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12,1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0800000" flipV="1">
            <a:off x="1888800" y="4321282"/>
            <a:ext cx="609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51,2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45810" y="5130789"/>
            <a:ext cx="5759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8,5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39995" y="4985804"/>
            <a:ext cx="696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10,3%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56232" y="4788268"/>
            <a:ext cx="618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19,7%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28007" y="512774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2,7%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19351" y="3822073"/>
            <a:ext cx="644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65,0%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37673" y="508664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1,7%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68939" y="4788268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22,4%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10400" y="5086643"/>
            <a:ext cx="6397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9,9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50191" y="4757865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22,5%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0800000" flipV="1">
            <a:off x="7367350" y="3713572"/>
            <a:ext cx="6068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65,6%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44625" y="3635227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65,9%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87067" y="5086643"/>
            <a:ext cx="715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,7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86731" y="4720697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22,6%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 rot="10800000" flipV="1">
            <a:off x="1337122" y="215337"/>
            <a:ext cx="9098656" cy="47890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Неналоговые доходы бюджета  на 2022 - 2026 годы, </a:t>
            </a:r>
            <a:r>
              <a:rPr lang="ru-RU" sz="28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91939" y="2922904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неналоговых доходов в районный бюджет в 2022-2026 годах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1201" y="4815846"/>
            <a:ext cx="572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27,1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11065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7543599"/>
              </p:ext>
            </p:extLst>
          </p:nvPr>
        </p:nvGraphicFramePr>
        <p:xfrm>
          <a:off x="845574" y="3064476"/>
          <a:ext cx="10051025" cy="3867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563089"/>
              </p:ext>
            </p:extLst>
          </p:nvPr>
        </p:nvGraphicFramePr>
        <p:xfrm>
          <a:off x="1421954" y="962065"/>
          <a:ext cx="8941246" cy="1462714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3461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056">
                  <a:extLst>
                    <a:ext uri="{9D8B030D-6E8A-4147-A177-3AD203B41FA5}">
                      <a16:colId xmlns:a16="http://schemas.microsoft.com/office/drawing/2014/main" val="3072152865"/>
                    </a:ext>
                  </a:extLst>
                </a:gridCol>
                <a:gridCol w="1071057">
                  <a:extLst>
                    <a:ext uri="{9D8B030D-6E8A-4147-A177-3AD203B41FA5}">
                      <a16:colId xmlns:a16="http://schemas.microsoft.com/office/drawing/2014/main" val="27892725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1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151 019,8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133 957,2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146 312,4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63 314,7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68 511,8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6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1 498 137,0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1 680 537,6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1 677 949,5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1 608 723,5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1 609 582,5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8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93 173,8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140 281,3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10 934,0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10 934,0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10 934,0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206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поступления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3 877,1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211 619,9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413 856,0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696994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029106" y="5314589"/>
            <a:ext cx="342744" cy="295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 rot="10800000" flipV="1">
            <a:off x="1421954" y="259299"/>
            <a:ext cx="9098656" cy="47890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Безвозмездные </a:t>
            </a:r>
            <a:r>
              <a:rPr kumimoji="0" lang="ru-RU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поступления</a:t>
            </a: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на 2022 - 2026 годы, </a:t>
            </a:r>
            <a:r>
              <a:rPr kumimoji="0" lang="ru-RU" sz="2800" b="1" i="0" u="none" strike="noStrike" kern="1200" cap="none" spc="0" normalizeH="0" baseline="0" noProof="0" dirty="0" err="1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тыс.руб</a:t>
            </a: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2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58751" y="2648641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безвозмездных поступлений в 2022-2026 годах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27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4508" y="2676272"/>
            <a:ext cx="3766781" cy="129445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Расходы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бюджета</a:t>
            </a:r>
          </a:p>
        </p:txBody>
      </p:sp>
      <p:pic>
        <p:nvPicPr>
          <p:cNvPr id="1026" name="Picture 2" descr="C:\Users\vaschenkoev\Desktop\2016\примеры\Новая папк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70" y="88878"/>
            <a:ext cx="2270948" cy="119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5070" y="11962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Общегосударственные вопросы</a:t>
            </a:r>
          </a:p>
        </p:txBody>
      </p:sp>
      <p:pic>
        <p:nvPicPr>
          <p:cNvPr id="1030" name="Picture 6" descr="https://yasnonews.ru/upload/iblock/844/8446e0df1cfe4b052a627f44b7d07c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23" y="129448"/>
            <a:ext cx="2024236" cy="102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13960" y="1261285"/>
            <a:ext cx="2194008" cy="541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Национальная </a:t>
            </a:r>
            <a:br>
              <a:rPr lang="ru-RU" dirty="0"/>
            </a:br>
            <a:r>
              <a:rPr lang="ru-RU" dirty="0"/>
              <a:t>безопасность и правоохранительная </a:t>
            </a:r>
            <a:br>
              <a:rPr lang="ru-RU" dirty="0"/>
            </a:br>
            <a:r>
              <a:rPr lang="ru-RU" dirty="0"/>
              <a:t>деятельность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12897" y="1255745"/>
            <a:ext cx="2560664" cy="567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Национальная экономика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" y="2824577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Жилищно-коммунальное хозяйство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07968" y="6301387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Обслуживание муниципального долга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98462" y="4509880"/>
            <a:ext cx="2881521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Культура, кинематография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423" y="6379960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Социальная политика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62155" y="6262423"/>
            <a:ext cx="1936434" cy="662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Средства массовой информации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09276" y="2901191"/>
            <a:ext cx="149564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Образование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01195" y="633031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Межбюджетные </a:t>
            </a:r>
            <a:b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</a:br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трансферты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60226" y="1179861"/>
            <a:ext cx="2007557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Физическая культура </a:t>
            </a:r>
            <a:b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</a:br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и спорт</a:t>
            </a:r>
          </a:p>
        </p:txBody>
      </p:sp>
      <p:pic>
        <p:nvPicPr>
          <p:cNvPr id="1032" name="Picture 8" descr="C:\Users\vaschenkoev\Desktop\2016\примеры\Новая папка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0" y="5086737"/>
            <a:ext cx="2180466" cy="13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vaschenkoev\Desktop\2016\примеры\Новая папка\cms-image-000006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3445368"/>
            <a:ext cx="1994837" cy="115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vaschenkoev\Desktop\2016\примеры\Новая папка\studenty-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781003"/>
            <a:ext cx="1943882" cy="122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vaschenkoev\Desktop\2016\примеры\Новая папка\fotoprevie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685" y="5077100"/>
            <a:ext cx="1936434" cy="12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vaschenkoev\Desktop\2016\примеры\Новая папка\651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13310"/>
            <a:ext cx="1926180" cy="111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vaschenkoev\Desktop\2016\примеры\Новая папка\veksel-v-ustavnom-kapital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848" y="5045763"/>
            <a:ext cx="2079181" cy="13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vaschenkoev\Desktop\2016\примеры\Новая папка\gk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6" y="1756309"/>
            <a:ext cx="2271350" cy="115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vaschenkoev\Desktop\2016\примеры\Новая папка\a69b98fae5d1f1058bf5e10046af7e7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76" y="77455"/>
            <a:ext cx="2020648" cy="11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vaschenkoev\Desktop\2016\примеры\Новая папка\10_dbdafd12873a46369d542215e44614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17" y="5045763"/>
            <a:ext cx="2028204" cy="135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473" y="3158092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8442" y="4423838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83448" y="3248560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07968" y="1823586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4"/>
          <a:srcRect t="9010"/>
          <a:stretch/>
        </p:blipFill>
        <p:spPr>
          <a:xfrm>
            <a:off x="695180" y="3325129"/>
            <a:ext cx="2137674" cy="128613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06715" y="45206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Охрана окружающей среды</a:t>
            </a:r>
            <a:endParaRPr lang="ru-RU" sz="1200" dirty="0">
              <a:ln w="10541" cmpd="sng">
                <a:solidFill>
                  <a:schemeClr val="accent5">
                    <a:lumMod val="7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922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10800000" flipV="1">
            <a:off x="1009650" y="215337"/>
            <a:ext cx="9705975" cy="85146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по видам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  <a:endParaRPr lang="ru-RU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892422892"/>
              </p:ext>
            </p:extLst>
          </p:nvPr>
        </p:nvGraphicFramePr>
        <p:xfrm>
          <a:off x="412955" y="1209368"/>
          <a:ext cx="11346426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659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950258703"/>
              </p:ext>
            </p:extLst>
          </p:nvPr>
        </p:nvGraphicFramePr>
        <p:xfrm>
          <a:off x="1596334" y="1126413"/>
          <a:ext cx="9036496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19536" y="116632"/>
            <a:ext cx="7992888" cy="914400"/>
          </a:xfrm>
          <a:prstGeom prst="rect">
            <a:avLst/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дотаций на выравнивание бюджетной обеспеченности поселений на 20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(тыс. руб.)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51684" y="5947738"/>
            <a:ext cx="266429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дотации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165 620.2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1689" b="9869"/>
          <a:stretch/>
        </p:blipFill>
        <p:spPr>
          <a:xfrm>
            <a:off x="0" y="-33822"/>
            <a:ext cx="12192000" cy="6891822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 rot="10800000" flipV="1">
            <a:off x="1922040" y="61514"/>
            <a:ext cx="8136904" cy="686300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бесплатного питания учащихся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13720" y="914749"/>
            <a:ext cx="2996359" cy="692273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Возрастная группа 7-1</a:t>
            </a: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</a:rPr>
              <a:t>1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 лет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1-4 классы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470290" y="921093"/>
            <a:ext cx="3315697" cy="779887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</a:rPr>
              <a:t>12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лет и старше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5-11 классы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 rot="10800000" flipV="1">
            <a:off x="327364" y="1870596"/>
            <a:ext cx="3333047" cy="107987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Бесплатное горячее  питание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86,24 </a:t>
            </a:r>
            <a:r>
              <a:rPr lang="ru-RU" sz="1600" b="1" dirty="0">
                <a:solidFill>
                  <a:schemeClr val="tx1"/>
                </a:solidFill>
              </a:rPr>
              <a:t>+ местные </a:t>
            </a:r>
            <a:r>
              <a:rPr lang="ru-RU" sz="1600" b="1" dirty="0" smtClean="0">
                <a:solidFill>
                  <a:schemeClr val="tx1"/>
                </a:solidFill>
              </a:rPr>
              <a:t>11,76= 98 рублей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496430" y="3551858"/>
            <a:ext cx="3559346" cy="97847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Бесплатное питьевое молоко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Областные 10,58 + местные 2,17= 12,75 рублей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92286" y="5327442"/>
            <a:ext cx="4803168" cy="140309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Двух разовое питание обучающихся с ОВЗ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      Дети </a:t>
            </a:r>
            <a:r>
              <a:rPr lang="ru-RU" sz="1600" b="1" dirty="0" smtClean="0">
                <a:solidFill>
                  <a:schemeClr val="tx1"/>
                </a:solidFill>
              </a:rPr>
              <a:t>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142+ </a:t>
            </a:r>
            <a:r>
              <a:rPr lang="ru-RU" sz="1600" b="1" dirty="0">
                <a:solidFill>
                  <a:schemeClr val="tx1"/>
                </a:solidFill>
              </a:rPr>
              <a:t>местные </a:t>
            </a:r>
            <a:r>
              <a:rPr lang="ru-RU" sz="1600" b="1" dirty="0" smtClean="0">
                <a:solidFill>
                  <a:schemeClr val="tx1"/>
                </a:solidFill>
              </a:rPr>
              <a:t>27= 169 </a:t>
            </a:r>
            <a:r>
              <a:rPr lang="ru-RU" sz="1600" b="1" dirty="0">
                <a:solidFill>
                  <a:schemeClr val="tx1"/>
                </a:solidFill>
              </a:rPr>
              <a:t>рублей                                               Дети </a:t>
            </a:r>
            <a:r>
              <a:rPr lang="ru-RU" sz="1600" b="1" dirty="0" smtClean="0">
                <a:solidFill>
                  <a:schemeClr val="tx1"/>
                </a:solidFill>
              </a:rPr>
              <a:t>12 лет и старше областные 161,3 </a:t>
            </a:r>
            <a:r>
              <a:rPr lang="ru-RU" sz="1600" b="1" dirty="0">
                <a:solidFill>
                  <a:schemeClr val="tx1"/>
                </a:solidFill>
              </a:rPr>
              <a:t>+ местные </a:t>
            </a:r>
            <a:r>
              <a:rPr lang="ru-RU" sz="1600" b="1" dirty="0" smtClean="0">
                <a:solidFill>
                  <a:schemeClr val="tx1"/>
                </a:solidFill>
              </a:rPr>
              <a:t>30,7=192 </a:t>
            </a:r>
            <a:r>
              <a:rPr lang="ru-RU" sz="1600" b="1" dirty="0">
                <a:solidFill>
                  <a:schemeClr val="tx1"/>
                </a:solidFill>
              </a:rPr>
              <a:t>рублей 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7737987" y="3932875"/>
            <a:ext cx="4169376" cy="116008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Многодетные и малоимущие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Дети </a:t>
            </a:r>
            <a:r>
              <a:rPr lang="ru-RU" sz="1600" b="1" dirty="0" smtClean="0">
                <a:solidFill>
                  <a:schemeClr val="tx1"/>
                </a:solidFill>
              </a:rPr>
              <a:t>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98 рублей                                                  </a:t>
            </a:r>
            <a:r>
              <a:rPr lang="ru-RU" sz="1600" b="1" dirty="0">
                <a:solidFill>
                  <a:schemeClr val="tx1"/>
                </a:solidFill>
              </a:rPr>
              <a:t>Дети 12 лет и старше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114+ </a:t>
            </a:r>
            <a:r>
              <a:rPr lang="ru-RU" sz="1600" b="1" dirty="0">
                <a:solidFill>
                  <a:schemeClr val="tx1"/>
                </a:solidFill>
              </a:rPr>
              <a:t>местные </a:t>
            </a:r>
            <a:r>
              <a:rPr lang="ru-RU" sz="1600" b="1" dirty="0" smtClean="0">
                <a:solidFill>
                  <a:schemeClr val="tx1"/>
                </a:solidFill>
              </a:rPr>
              <a:t>15=129 </a:t>
            </a:r>
            <a:r>
              <a:rPr lang="ru-RU" sz="1600" b="1" dirty="0">
                <a:solidFill>
                  <a:schemeClr val="tx1"/>
                </a:solidFill>
              </a:rPr>
              <a:t>рублей</a:t>
            </a: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7897338" y="2150062"/>
            <a:ext cx="4098018" cy="1227694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Дети , пребывающие на полном гос. </a:t>
            </a:r>
            <a:r>
              <a:rPr lang="ru-RU" sz="1600" b="1" i="1" u="sng" dirty="0" smtClean="0">
                <a:solidFill>
                  <a:schemeClr val="tx1"/>
                </a:solidFill>
              </a:rPr>
              <a:t>Обеспечении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Дети 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98 рублей                                                  </a:t>
            </a:r>
            <a:r>
              <a:rPr lang="ru-RU" sz="1600" b="1" dirty="0">
                <a:solidFill>
                  <a:schemeClr val="tx1"/>
                </a:solidFill>
              </a:rPr>
              <a:t>Дети 12 лет и старше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114 </a:t>
            </a:r>
            <a:r>
              <a:rPr lang="ru-RU" sz="1600" b="1" dirty="0">
                <a:solidFill>
                  <a:schemeClr val="tx1"/>
                </a:solidFill>
              </a:rPr>
              <a:t>рублей</a:t>
            </a: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6980223" y="5466735"/>
            <a:ext cx="4720164" cy="99305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Двух разовое питание детей-инвалидов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      Дети </a:t>
            </a:r>
            <a:r>
              <a:rPr lang="ru-RU" sz="1600" b="1" dirty="0" smtClean="0">
                <a:solidFill>
                  <a:schemeClr val="tx1"/>
                </a:solidFill>
              </a:rPr>
              <a:t>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169 рублей                                                  </a:t>
            </a:r>
            <a:r>
              <a:rPr lang="ru-RU" sz="1600" b="1" dirty="0">
                <a:solidFill>
                  <a:schemeClr val="tx1"/>
                </a:solidFill>
              </a:rPr>
              <a:t>Дети 12 лет и старше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192 рубля 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5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094" y="264023"/>
            <a:ext cx="9341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Уважаемые </a:t>
            </a:r>
            <a:r>
              <a:rPr lang="ru-RU" sz="2400" b="1" dirty="0" smtClean="0">
                <a:solidFill>
                  <a:srgbClr val="002060"/>
                </a:solidFill>
              </a:rPr>
              <a:t>жители </a:t>
            </a: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Усть-Кутского</a:t>
            </a:r>
            <a:r>
              <a:rPr lang="ru-RU" sz="2400" b="1" dirty="0" smtClean="0">
                <a:solidFill>
                  <a:srgbClr val="002060"/>
                </a:solidFill>
              </a:rPr>
              <a:t> муниципального </a:t>
            </a:r>
            <a:r>
              <a:rPr lang="ru-RU" sz="2400" b="1" dirty="0">
                <a:solidFill>
                  <a:srgbClr val="002060"/>
                </a:solidFill>
              </a:rPr>
              <a:t>образования!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6153" y="1318964"/>
            <a:ext cx="92291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Bahnschrift Condensed" panose="020B0502040204020203" pitchFamily="34" charset="0"/>
              </a:rPr>
              <a:t>    </a:t>
            </a:r>
            <a:r>
              <a:rPr lang="ru-RU" b="1" dirty="0" smtClean="0">
                <a:latin typeface="Bahnschrift Condensed" panose="020B0502040204020203" pitchFamily="34" charset="0"/>
              </a:rPr>
              <a:t>       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«Бюджет для граждан»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это аналитический материал, доступный для широкого круга пользователей, в который включены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основанные на официальной информации об основных показателях социально-экономического развития, задачах и приоритетных направлениях бюджетной политики, источниках доходов бюджета и планируемых расходах бюджета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образования. 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Каждый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житель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должен иметь возможность узнать, сколько средств поступает в бюджет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образования, на что они расходуются и какие результаты при этом достигаются. Жители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должны быть уверены, что передаваемые ими в распоряжение муниципалитета средства приносят конкретные результаты как для общества в целом, так и для каждого человека. Надеюсь, что представленная информация будет полезна тем, кому небезразлично будущее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образования.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Схемы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диаграммы позволят Вам наглядно увидеть и понять структуру доходов и расходов бюджета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образования.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Мы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открыты для ваших замечаний и конструктивных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предложений 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приглашаем всех ознакомиться с представленным бюджетом.</a:t>
            </a:r>
          </a:p>
          <a:p>
            <a:pPr algn="just"/>
            <a:endParaRPr lang="ru-RU" dirty="0" smtClean="0">
              <a:latin typeface="Bahnschrift Condensed" panose="020B0502040204020203" pitchFamily="34" charset="0"/>
            </a:endParaRPr>
          </a:p>
          <a:p>
            <a:pPr algn="just"/>
            <a:endParaRPr lang="ru-RU" dirty="0">
              <a:latin typeface="Bahnschrift Condensed" panose="020B0502040204020203" pitchFamily="34" charset="0"/>
            </a:endParaRPr>
          </a:p>
          <a:p>
            <a:pPr algn="just"/>
            <a:r>
              <a:rPr lang="ru-RU" dirty="0" smtClean="0">
                <a:latin typeface="Bahnschrift Condensed" panose="020B0502040204020203" pitchFamily="34" charset="0"/>
              </a:rPr>
              <a:t>  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5" y="0"/>
            <a:ext cx="996396" cy="1293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00682" y="6119336"/>
            <a:ext cx="44285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уважением,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Мэр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С.Г. Анисимов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541252"/>
              </p:ext>
            </p:extLst>
          </p:nvPr>
        </p:nvGraphicFramePr>
        <p:xfrm>
          <a:off x="1118561" y="2418075"/>
          <a:ext cx="10102362" cy="36574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9426">
                  <a:extLst>
                    <a:ext uri="{9D8B030D-6E8A-4147-A177-3AD203B41FA5}">
                      <a16:colId xmlns:a16="http://schemas.microsoft.com/office/drawing/2014/main" val="2940667894"/>
                    </a:ext>
                  </a:extLst>
                </a:gridCol>
                <a:gridCol w="3179270">
                  <a:extLst>
                    <a:ext uri="{9D8B030D-6E8A-4147-A177-3AD203B41FA5}">
                      <a16:colId xmlns:a16="http://schemas.microsoft.com/office/drawing/2014/main" val="1557340328"/>
                    </a:ext>
                  </a:extLst>
                </a:gridCol>
                <a:gridCol w="2028677">
                  <a:extLst>
                    <a:ext uri="{9D8B030D-6E8A-4147-A177-3AD203B41FA5}">
                      <a16:colId xmlns:a16="http://schemas.microsoft.com/office/drawing/2014/main" val="1208171398"/>
                    </a:ext>
                  </a:extLst>
                </a:gridCol>
                <a:gridCol w="1789378">
                  <a:extLst>
                    <a:ext uri="{9D8B030D-6E8A-4147-A177-3AD203B41FA5}">
                      <a16:colId xmlns:a16="http://schemas.microsoft.com/office/drawing/2014/main" val="535903853"/>
                    </a:ext>
                  </a:extLst>
                </a:gridCol>
                <a:gridCol w="1695611">
                  <a:extLst>
                    <a:ext uri="{9D8B030D-6E8A-4147-A177-3AD203B41FA5}">
                      <a16:colId xmlns:a16="http://schemas.microsoft.com/office/drawing/2014/main" val="2696034693"/>
                    </a:ext>
                  </a:extLst>
                </a:gridCol>
              </a:tblGrid>
              <a:tr h="649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КЦСР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КЦСР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Ассигнования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Ассигнования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Ассигнования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extLst>
                  <a:ext uri="{0D108BD9-81ED-4DB2-BD59-A6C34878D82A}">
                    <a16:rowId xmlns:a16="http://schemas.microsoft.com/office/drawing/2014/main" val="1607514832"/>
                  </a:ext>
                </a:extLst>
              </a:tr>
              <a:tr h="51698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 0 P4 00000 Региональный проект «Укрепление общественного здоровья (Иркутская область)»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016137"/>
                  </a:ext>
                </a:extLst>
              </a:tr>
              <a:tr h="66280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Усть-Кутском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муниципальном образовании"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654548"/>
                  </a:ext>
                </a:extLst>
              </a:tr>
              <a:tr h="1828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795P422100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Усть-Кутском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муниципальном образовании"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extLst>
                  <a:ext uri="{0D108BD9-81ED-4DB2-BD59-A6C34878D82A}">
                    <a16:rowId xmlns:a16="http://schemas.microsoft.com/office/drawing/2014/main" val="229994686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337187" y="546069"/>
            <a:ext cx="9665110" cy="12335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Указов Президента РФ от 07.05.2018 г. № 204 «О национальных целях и стратегических задачах развития Российской Федерации на период до 2024 года», от 21.07.2020 г № 474 «О национальных целях развития Российской Федерации на период до 2030 года» </a:t>
            </a:r>
          </a:p>
        </p:txBody>
      </p:sp>
    </p:spTree>
    <p:extLst>
      <p:ext uri="{BB962C8B-B14F-4D97-AF65-F5344CB8AC3E}">
        <p14:creationId xmlns:p14="http://schemas.microsoft.com/office/powerpoint/2010/main" val="153310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4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188639"/>
            <a:ext cx="8737032" cy="822475"/>
          </a:xfrm>
          <a:solidFill>
            <a:srgbClr val="CC99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Направление расходов бюджета в сравнении с общим объемом расходов, запланированных на </a:t>
            </a: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13918102"/>
              </p:ext>
            </p:extLst>
          </p:nvPr>
        </p:nvGraphicFramePr>
        <p:xfrm>
          <a:off x="438150" y="1340769"/>
          <a:ext cx="11144249" cy="5328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273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10800000" flipV="1">
            <a:off x="1009648" y="215338"/>
            <a:ext cx="9705975" cy="782938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с 2021 года по 2024 год (тыс. рублей)</a:t>
            </a:r>
            <a:endParaRPr lang="ru-RU" sz="2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607743838"/>
              </p:ext>
            </p:extLst>
          </p:nvPr>
        </p:nvGraphicFramePr>
        <p:xfrm>
          <a:off x="95044" y="2713704"/>
          <a:ext cx="12018297" cy="4532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9200" y="3490452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76747" y="3490452"/>
            <a:ext cx="185829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2 776 758.1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98606" y="2925097"/>
            <a:ext cx="174522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3 432 423.4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50477" y="1848464"/>
            <a:ext cx="1907459" cy="865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4 817 798.0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69626" y="2256504"/>
            <a:ext cx="200577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4 327 662.1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21202988">
            <a:off x="1284566" y="1610926"/>
            <a:ext cx="8332579" cy="1616220"/>
          </a:xfrm>
          <a:custGeom>
            <a:avLst/>
            <a:gdLst>
              <a:gd name="connsiteX0" fmla="*/ 0 w 7387114"/>
              <a:gd name="connsiteY0" fmla="*/ 216308 h 943898"/>
              <a:gd name="connsiteX1" fmla="*/ 6394058 w 7387114"/>
              <a:gd name="connsiteY1" fmla="*/ 216308 h 943898"/>
              <a:gd name="connsiteX2" fmla="*/ 6394058 w 7387114"/>
              <a:gd name="connsiteY2" fmla="*/ 0 h 943898"/>
              <a:gd name="connsiteX3" fmla="*/ 7387114 w 7387114"/>
              <a:gd name="connsiteY3" fmla="*/ 471949 h 943898"/>
              <a:gd name="connsiteX4" fmla="*/ 6394058 w 7387114"/>
              <a:gd name="connsiteY4" fmla="*/ 943898 h 943898"/>
              <a:gd name="connsiteX5" fmla="*/ 6394058 w 7387114"/>
              <a:gd name="connsiteY5" fmla="*/ 727590 h 943898"/>
              <a:gd name="connsiteX6" fmla="*/ 0 w 7387114"/>
              <a:gd name="connsiteY6" fmla="*/ 727590 h 943898"/>
              <a:gd name="connsiteX7" fmla="*/ 0 w 7387114"/>
              <a:gd name="connsiteY7" fmla="*/ 216308 h 943898"/>
              <a:gd name="connsiteX0" fmla="*/ 892488 w 8279602"/>
              <a:gd name="connsiteY0" fmla="*/ 216308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892488 w 8279602"/>
              <a:gd name="connsiteY7" fmla="*/ 216308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650425"/>
              <a:gd name="connsiteY0" fmla="*/ 1126412 h 1168460"/>
              <a:gd name="connsiteX1" fmla="*/ 7286546 w 8650425"/>
              <a:gd name="connsiteY1" fmla="*/ 216308 h 1168460"/>
              <a:gd name="connsiteX2" fmla="*/ 7286546 w 8650425"/>
              <a:gd name="connsiteY2" fmla="*/ 0 h 1168460"/>
              <a:gd name="connsiteX3" fmla="*/ 8650425 w 8650425"/>
              <a:gd name="connsiteY3" fmla="*/ 1029671 h 1168460"/>
              <a:gd name="connsiteX4" fmla="*/ 7286546 w 8650425"/>
              <a:gd name="connsiteY4" fmla="*/ 943898 h 1168460"/>
              <a:gd name="connsiteX5" fmla="*/ 7286546 w 8650425"/>
              <a:gd name="connsiteY5" fmla="*/ 727590 h 1168460"/>
              <a:gd name="connsiteX6" fmla="*/ 0 w 8650425"/>
              <a:gd name="connsiteY6" fmla="*/ 1168460 h 1168460"/>
              <a:gd name="connsiteX7" fmla="*/ 34651 w 8650425"/>
              <a:gd name="connsiteY7" fmla="*/ 1126412 h 1168460"/>
              <a:gd name="connsiteX0" fmla="*/ 0 w 8650465"/>
              <a:gd name="connsiteY0" fmla="*/ 1340148 h 1340148"/>
              <a:gd name="connsiteX1" fmla="*/ 7286586 w 8650465"/>
              <a:gd name="connsiteY1" fmla="*/ 216308 h 1340148"/>
              <a:gd name="connsiteX2" fmla="*/ 7286586 w 8650465"/>
              <a:gd name="connsiteY2" fmla="*/ 0 h 1340148"/>
              <a:gd name="connsiteX3" fmla="*/ 8650465 w 8650465"/>
              <a:gd name="connsiteY3" fmla="*/ 1029671 h 1340148"/>
              <a:gd name="connsiteX4" fmla="*/ 7286586 w 8650465"/>
              <a:gd name="connsiteY4" fmla="*/ 943898 h 1340148"/>
              <a:gd name="connsiteX5" fmla="*/ 7286586 w 8650465"/>
              <a:gd name="connsiteY5" fmla="*/ 727590 h 1340148"/>
              <a:gd name="connsiteX6" fmla="*/ 40 w 8650465"/>
              <a:gd name="connsiteY6" fmla="*/ 1168460 h 1340148"/>
              <a:gd name="connsiteX7" fmla="*/ 0 w 8650465"/>
              <a:gd name="connsiteY7" fmla="*/ 1340148 h 1340148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295190"/>
              <a:gd name="connsiteY0" fmla="*/ 1160948 h 1184160"/>
              <a:gd name="connsiteX1" fmla="*/ 7295493 w 8295190"/>
              <a:gd name="connsiteY1" fmla="*/ 216308 h 1184160"/>
              <a:gd name="connsiteX2" fmla="*/ 7295493 w 8295190"/>
              <a:gd name="connsiteY2" fmla="*/ 0 h 1184160"/>
              <a:gd name="connsiteX3" fmla="*/ 8295190 w 8295190"/>
              <a:gd name="connsiteY3" fmla="*/ 670683 h 1184160"/>
              <a:gd name="connsiteX4" fmla="*/ 7295493 w 8295190"/>
              <a:gd name="connsiteY4" fmla="*/ 943898 h 1184160"/>
              <a:gd name="connsiteX5" fmla="*/ 7295493 w 8295190"/>
              <a:gd name="connsiteY5" fmla="*/ 727590 h 1184160"/>
              <a:gd name="connsiteX6" fmla="*/ 8947 w 8295190"/>
              <a:gd name="connsiteY6" fmla="*/ 1168460 h 1184160"/>
              <a:gd name="connsiteX7" fmla="*/ 0 w 8295190"/>
              <a:gd name="connsiteY7" fmla="*/ 1160948 h 1184160"/>
              <a:gd name="connsiteX0" fmla="*/ 0 w 8295190"/>
              <a:gd name="connsiteY0" fmla="*/ 1160948 h 1184160"/>
              <a:gd name="connsiteX1" fmla="*/ 7295493 w 8295190"/>
              <a:gd name="connsiteY1" fmla="*/ 216308 h 1184160"/>
              <a:gd name="connsiteX2" fmla="*/ 7295493 w 8295190"/>
              <a:gd name="connsiteY2" fmla="*/ 0 h 1184160"/>
              <a:gd name="connsiteX3" fmla="*/ 8295190 w 8295190"/>
              <a:gd name="connsiteY3" fmla="*/ 670683 h 1184160"/>
              <a:gd name="connsiteX4" fmla="*/ 7304830 w 8295190"/>
              <a:gd name="connsiteY4" fmla="*/ 1034065 h 1184160"/>
              <a:gd name="connsiteX5" fmla="*/ 7295493 w 8295190"/>
              <a:gd name="connsiteY5" fmla="*/ 727590 h 1184160"/>
              <a:gd name="connsiteX6" fmla="*/ 8947 w 8295190"/>
              <a:gd name="connsiteY6" fmla="*/ 1168460 h 1184160"/>
              <a:gd name="connsiteX7" fmla="*/ 0 w 8295190"/>
              <a:gd name="connsiteY7" fmla="*/ 1160948 h 1184160"/>
              <a:gd name="connsiteX0" fmla="*/ 0 w 8295190"/>
              <a:gd name="connsiteY0" fmla="*/ 1126959 h 1150171"/>
              <a:gd name="connsiteX1" fmla="*/ 7295493 w 8295190"/>
              <a:gd name="connsiteY1" fmla="*/ 182319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455160 w 8295190"/>
              <a:gd name="connsiteY5" fmla="*/ 682428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631236 w 8295190"/>
              <a:gd name="connsiteY1" fmla="*/ 359841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455160 w 8295190"/>
              <a:gd name="connsiteY5" fmla="*/ 682428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631236 w 8295190"/>
              <a:gd name="connsiteY1" fmla="*/ 359841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526926 w 8295190"/>
              <a:gd name="connsiteY5" fmla="*/ 661056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427393"/>
              <a:gd name="connsiteY0" fmla="*/ 1126959 h 1150171"/>
              <a:gd name="connsiteX1" fmla="*/ 7631236 w 8427393"/>
              <a:gd name="connsiteY1" fmla="*/ 359841 h 1150171"/>
              <a:gd name="connsiteX2" fmla="*/ 7588495 w 8427393"/>
              <a:gd name="connsiteY2" fmla="*/ 0 h 1150171"/>
              <a:gd name="connsiteX3" fmla="*/ 8427393 w 8427393"/>
              <a:gd name="connsiteY3" fmla="*/ 691622 h 1150171"/>
              <a:gd name="connsiteX4" fmla="*/ 7304830 w 8427393"/>
              <a:gd name="connsiteY4" fmla="*/ 1000076 h 1150171"/>
              <a:gd name="connsiteX5" fmla="*/ 7526926 w 8427393"/>
              <a:gd name="connsiteY5" fmla="*/ 661056 h 1150171"/>
              <a:gd name="connsiteX6" fmla="*/ 4922505 w 8427393"/>
              <a:gd name="connsiteY6" fmla="*/ 659611 h 1150171"/>
              <a:gd name="connsiteX7" fmla="*/ 8947 w 8427393"/>
              <a:gd name="connsiteY7" fmla="*/ 1134471 h 1150171"/>
              <a:gd name="connsiteX8" fmla="*/ 0 w 8427393"/>
              <a:gd name="connsiteY8" fmla="*/ 1126959 h 1150171"/>
              <a:gd name="connsiteX0" fmla="*/ 107396 w 8418447"/>
              <a:gd name="connsiteY0" fmla="*/ 1318623 h 1318623"/>
              <a:gd name="connsiteX1" fmla="*/ 7622290 w 8418447"/>
              <a:gd name="connsiteY1" fmla="*/ 359841 h 1318623"/>
              <a:gd name="connsiteX2" fmla="*/ 7579549 w 8418447"/>
              <a:gd name="connsiteY2" fmla="*/ 0 h 1318623"/>
              <a:gd name="connsiteX3" fmla="*/ 8418447 w 8418447"/>
              <a:gd name="connsiteY3" fmla="*/ 691622 h 1318623"/>
              <a:gd name="connsiteX4" fmla="*/ 7295884 w 8418447"/>
              <a:gd name="connsiteY4" fmla="*/ 1000076 h 1318623"/>
              <a:gd name="connsiteX5" fmla="*/ 7517980 w 8418447"/>
              <a:gd name="connsiteY5" fmla="*/ 661056 h 1318623"/>
              <a:gd name="connsiteX6" fmla="*/ 4913559 w 8418447"/>
              <a:gd name="connsiteY6" fmla="*/ 659611 h 1318623"/>
              <a:gd name="connsiteX7" fmla="*/ 1 w 8418447"/>
              <a:gd name="connsiteY7" fmla="*/ 1134471 h 1318623"/>
              <a:gd name="connsiteX8" fmla="*/ 107396 w 8418447"/>
              <a:gd name="connsiteY8" fmla="*/ 1318623 h 1318623"/>
              <a:gd name="connsiteX0" fmla="*/ 0 w 8311051"/>
              <a:gd name="connsiteY0" fmla="*/ 1318623 h 1326596"/>
              <a:gd name="connsiteX1" fmla="*/ 7514894 w 8311051"/>
              <a:gd name="connsiteY1" fmla="*/ 359841 h 1326596"/>
              <a:gd name="connsiteX2" fmla="*/ 7472153 w 8311051"/>
              <a:gd name="connsiteY2" fmla="*/ 0 h 1326596"/>
              <a:gd name="connsiteX3" fmla="*/ 8311051 w 8311051"/>
              <a:gd name="connsiteY3" fmla="*/ 691622 h 1326596"/>
              <a:gd name="connsiteX4" fmla="*/ 7188488 w 8311051"/>
              <a:gd name="connsiteY4" fmla="*/ 1000076 h 1326596"/>
              <a:gd name="connsiteX5" fmla="*/ 7410584 w 8311051"/>
              <a:gd name="connsiteY5" fmla="*/ 661056 h 1326596"/>
              <a:gd name="connsiteX6" fmla="*/ 4806163 w 8311051"/>
              <a:gd name="connsiteY6" fmla="*/ 659611 h 1326596"/>
              <a:gd name="connsiteX7" fmla="*/ 30745 w 8311051"/>
              <a:gd name="connsiteY7" fmla="*/ 1308866 h 1326596"/>
              <a:gd name="connsiteX8" fmla="*/ 0 w 8311051"/>
              <a:gd name="connsiteY8" fmla="*/ 1318623 h 1326596"/>
              <a:gd name="connsiteX0" fmla="*/ 0 w 8311051"/>
              <a:gd name="connsiteY0" fmla="*/ 1318623 h 1522587"/>
              <a:gd name="connsiteX1" fmla="*/ 7514894 w 8311051"/>
              <a:gd name="connsiteY1" fmla="*/ 359841 h 1522587"/>
              <a:gd name="connsiteX2" fmla="*/ 7472153 w 8311051"/>
              <a:gd name="connsiteY2" fmla="*/ 0 h 1522587"/>
              <a:gd name="connsiteX3" fmla="*/ 8311051 w 8311051"/>
              <a:gd name="connsiteY3" fmla="*/ 691622 h 1522587"/>
              <a:gd name="connsiteX4" fmla="*/ 7188488 w 8311051"/>
              <a:gd name="connsiteY4" fmla="*/ 1000076 h 1522587"/>
              <a:gd name="connsiteX5" fmla="*/ 7410584 w 8311051"/>
              <a:gd name="connsiteY5" fmla="*/ 661056 h 1522587"/>
              <a:gd name="connsiteX6" fmla="*/ 4806163 w 8311051"/>
              <a:gd name="connsiteY6" fmla="*/ 659611 h 1522587"/>
              <a:gd name="connsiteX7" fmla="*/ 105753 w 8311051"/>
              <a:gd name="connsiteY7" fmla="*/ 1515531 h 1522587"/>
              <a:gd name="connsiteX8" fmla="*/ 0 w 8311051"/>
              <a:gd name="connsiteY8" fmla="*/ 1318623 h 1522587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25491 w 8230379"/>
              <a:gd name="connsiteY6" fmla="*/ 659611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25491 w 8230379"/>
              <a:gd name="connsiteY6" fmla="*/ 659611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10763 w 8230379"/>
              <a:gd name="connsiteY6" fmla="*/ 786578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332579"/>
              <a:gd name="connsiteY0" fmla="*/ 1504190 h 1530845"/>
              <a:gd name="connsiteX1" fmla="*/ 7536422 w 8332579"/>
              <a:gd name="connsiteY1" fmla="*/ 359841 h 1530845"/>
              <a:gd name="connsiteX2" fmla="*/ 7493681 w 8332579"/>
              <a:gd name="connsiteY2" fmla="*/ 0 h 1530845"/>
              <a:gd name="connsiteX3" fmla="*/ 8332579 w 8332579"/>
              <a:gd name="connsiteY3" fmla="*/ 691622 h 1530845"/>
              <a:gd name="connsiteX4" fmla="*/ 7210016 w 8332579"/>
              <a:gd name="connsiteY4" fmla="*/ 1000076 h 1530845"/>
              <a:gd name="connsiteX5" fmla="*/ 7432112 w 8332579"/>
              <a:gd name="connsiteY5" fmla="*/ 661056 h 1530845"/>
              <a:gd name="connsiteX6" fmla="*/ 4812963 w 8332579"/>
              <a:gd name="connsiteY6" fmla="*/ 786578 h 1530845"/>
              <a:gd name="connsiteX7" fmla="*/ 127281 w 8332579"/>
              <a:gd name="connsiteY7" fmla="*/ 1515531 h 1530845"/>
              <a:gd name="connsiteX8" fmla="*/ 0 w 8332579"/>
              <a:gd name="connsiteY8" fmla="*/ 1504190 h 1530845"/>
              <a:gd name="connsiteX0" fmla="*/ 0 w 8332579"/>
              <a:gd name="connsiteY0" fmla="*/ 1504190 h 1540352"/>
              <a:gd name="connsiteX1" fmla="*/ 7536422 w 8332579"/>
              <a:gd name="connsiteY1" fmla="*/ 359841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536422 w 8332579"/>
              <a:gd name="connsiteY1" fmla="*/ 359841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0119 w 8332579"/>
              <a:gd name="connsiteY5" fmla="*/ 848889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85479 w 8332579"/>
              <a:gd name="connsiteY1" fmla="*/ 116375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85479 w 8332579"/>
              <a:gd name="connsiteY1" fmla="*/ 116375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333155 w 8332579"/>
              <a:gd name="connsiteY4" fmla="*/ 1133139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80058 h 1616220"/>
              <a:gd name="connsiteX1" fmla="*/ 7485479 w 8332579"/>
              <a:gd name="connsiteY1" fmla="*/ 192243 h 1616220"/>
              <a:gd name="connsiteX2" fmla="*/ 7522278 w 8332579"/>
              <a:gd name="connsiteY2" fmla="*/ 0 h 1616220"/>
              <a:gd name="connsiteX3" fmla="*/ 8332579 w 8332579"/>
              <a:gd name="connsiteY3" fmla="*/ 767490 h 1616220"/>
              <a:gd name="connsiteX4" fmla="*/ 7333155 w 8332579"/>
              <a:gd name="connsiteY4" fmla="*/ 1209007 h 1616220"/>
              <a:gd name="connsiteX5" fmla="*/ 7421055 w 8332579"/>
              <a:gd name="connsiteY5" fmla="*/ 1002892 h 1616220"/>
              <a:gd name="connsiteX6" fmla="*/ 4812963 w 8332579"/>
              <a:gd name="connsiteY6" fmla="*/ 862446 h 1616220"/>
              <a:gd name="connsiteX7" fmla="*/ 46881 w 8332579"/>
              <a:gd name="connsiteY7" fmla="*/ 1601868 h 1616220"/>
              <a:gd name="connsiteX8" fmla="*/ 0 w 8332579"/>
              <a:gd name="connsiteY8" fmla="*/ 1580058 h 1616220"/>
              <a:gd name="connsiteX0" fmla="*/ 0 w 8332579"/>
              <a:gd name="connsiteY0" fmla="*/ 1580058 h 1616220"/>
              <a:gd name="connsiteX1" fmla="*/ 7485479 w 8332579"/>
              <a:gd name="connsiteY1" fmla="*/ 192243 h 1616220"/>
              <a:gd name="connsiteX2" fmla="*/ 7522278 w 8332579"/>
              <a:gd name="connsiteY2" fmla="*/ 0 h 1616220"/>
              <a:gd name="connsiteX3" fmla="*/ 8332579 w 8332579"/>
              <a:gd name="connsiteY3" fmla="*/ 767490 h 1616220"/>
              <a:gd name="connsiteX4" fmla="*/ 7333155 w 8332579"/>
              <a:gd name="connsiteY4" fmla="*/ 1209007 h 1616220"/>
              <a:gd name="connsiteX5" fmla="*/ 7421055 w 8332579"/>
              <a:gd name="connsiteY5" fmla="*/ 1002892 h 1616220"/>
              <a:gd name="connsiteX6" fmla="*/ 4808432 w 8332579"/>
              <a:gd name="connsiteY6" fmla="*/ 901513 h 1616220"/>
              <a:gd name="connsiteX7" fmla="*/ 46881 w 8332579"/>
              <a:gd name="connsiteY7" fmla="*/ 1601868 h 1616220"/>
              <a:gd name="connsiteX8" fmla="*/ 0 w 8332579"/>
              <a:gd name="connsiteY8" fmla="*/ 1580058 h 161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2579" h="1616220">
                <a:moveTo>
                  <a:pt x="0" y="1580058"/>
                </a:moveTo>
                <a:cubicBezTo>
                  <a:pt x="3651662" y="192503"/>
                  <a:pt x="4861400" y="144984"/>
                  <a:pt x="7485479" y="192243"/>
                </a:cubicBezTo>
                <a:lnTo>
                  <a:pt x="7522278" y="0"/>
                </a:lnTo>
                <a:lnTo>
                  <a:pt x="8332579" y="767490"/>
                </a:lnTo>
                <a:lnTo>
                  <a:pt x="7333155" y="1209007"/>
                </a:lnTo>
                <a:lnTo>
                  <a:pt x="7421055" y="1002892"/>
                </a:lnTo>
                <a:lnTo>
                  <a:pt x="4808432" y="901513"/>
                </a:lnTo>
                <a:cubicBezTo>
                  <a:pt x="3181909" y="962133"/>
                  <a:pt x="1767128" y="1245277"/>
                  <a:pt x="46881" y="1601868"/>
                </a:cubicBezTo>
                <a:cubicBezTo>
                  <a:pt x="46868" y="1659097"/>
                  <a:pt x="13" y="1522829"/>
                  <a:pt x="0" y="1580058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 rot="21290743">
            <a:off x="6017340" y="1467766"/>
            <a:ext cx="2910348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+2 041 039.9(+73.5%)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32197067"/>
              </p:ext>
            </p:extLst>
          </p:nvPr>
        </p:nvGraphicFramePr>
        <p:xfrm>
          <a:off x="-152400" y="670783"/>
          <a:ext cx="12201525" cy="693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685926" y="142874"/>
            <a:ext cx="8677274" cy="527909"/>
          </a:xfrm>
          <a:prstGeom prst="rect">
            <a:avLst/>
          </a:prstGeom>
          <a:solidFill>
            <a:srgbClr val="FFCCFF"/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685983" rtl="0" eaLnBrk="1" fontAlgn="auto" latinLnBrk="0" hangingPunct="1">
              <a:lnSpc>
                <a:spcPct val="90000"/>
              </a:lnSpc>
              <a:spcBef>
                <a:spcPts val="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Структура расходов бюджета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в 2024 году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7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2575" y="115888"/>
            <a:ext cx="9410700" cy="594670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b="1" dirty="0" err="1">
                <a:solidFill>
                  <a:schemeClr val="tx1"/>
                </a:solidFill>
              </a:rPr>
              <a:t>Усть-Кутского</a:t>
            </a:r>
            <a:r>
              <a:rPr lang="ru-RU" sz="1600" b="1" dirty="0"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на 20</a:t>
            </a:r>
            <a:r>
              <a:rPr lang="en-US" sz="1600" b="1" dirty="0" smtClean="0">
                <a:solidFill>
                  <a:schemeClr val="tx1"/>
                </a:solidFill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</a:rPr>
              <a:t>4 -2026 годы </a:t>
            </a:r>
            <a:r>
              <a:rPr lang="ru-RU" sz="1600" b="1" dirty="0">
                <a:solidFill>
                  <a:schemeClr val="tx1"/>
                </a:solidFill>
              </a:rPr>
              <a:t>по функциональной структуре (тыс. руб.)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787560"/>
              </p:ext>
            </p:extLst>
          </p:nvPr>
        </p:nvGraphicFramePr>
        <p:xfrm>
          <a:off x="298938" y="1301990"/>
          <a:ext cx="5875719" cy="5166558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272223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97853504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3423558882"/>
                    </a:ext>
                  </a:extLst>
                </a:gridCol>
              </a:tblGrid>
              <a:tr h="32462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7135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6 589.9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6 494.9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6 589.9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8897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12 852.8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13 020.0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13 203.6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10051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субъектов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Федерации, местных администраций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126 894.9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173 218.6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173 606.5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586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145.8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3934694"/>
                  </a:ext>
                </a:extLst>
              </a:tr>
              <a:tr h="7135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39 324.8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64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155.7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64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729.0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6959871"/>
                  </a:ext>
                </a:extLst>
              </a:tr>
              <a:tr h="3828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проведение выборов и референдумов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8 540.3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0544175"/>
                  </a:ext>
                </a:extLst>
              </a:tr>
              <a:tr h="265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10 000.0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10 000.0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10 000.0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897294"/>
                  </a:ext>
                </a:extLst>
              </a:tr>
              <a:tr h="265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167 968.5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144 778.1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145 495.4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513865"/>
                  </a:ext>
                </a:extLst>
              </a:tr>
              <a:tr h="258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363 633.3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420 </a:t>
                      </a: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210.7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413 </a:t>
                      </a: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770.2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73344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541991322"/>
              </p:ext>
            </p:extLst>
          </p:nvPr>
        </p:nvGraphicFramePr>
        <p:xfrm>
          <a:off x="5741376" y="1110493"/>
          <a:ext cx="6093069" cy="4637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635782" y="1442799"/>
            <a:ext cx="230425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  <a:endParaRPr lang="ru-RU" altLang="ru-RU" sz="1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8256" y="1385444"/>
            <a:ext cx="1359526" cy="985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817" y="3429000"/>
            <a:ext cx="1329043" cy="1042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4733" y="5548503"/>
            <a:ext cx="1979712" cy="1309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271" y="5688968"/>
            <a:ext cx="1869412" cy="1169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55982" y="815794"/>
            <a:ext cx="4741701" cy="380959"/>
          </a:xfrm>
          <a:prstGeom prst="roundRect">
            <a:avLst/>
          </a:prstGeom>
          <a:solidFill>
            <a:srgbClr val="99FFCC"/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Общегосударственные вопросы</a:t>
            </a:r>
          </a:p>
          <a:p>
            <a:pPr algn="ctr"/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37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752" y="44624"/>
            <a:ext cx="8686800" cy="1080120"/>
          </a:xfrm>
          <a:solidFill>
            <a:srgbClr val="FF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органов местного самоуправления поселений (тыс. руб.)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81738283"/>
              </p:ext>
            </p:extLst>
          </p:nvPr>
        </p:nvGraphicFramePr>
        <p:xfrm>
          <a:off x="415725" y="1339849"/>
          <a:ext cx="11480999" cy="484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Выноска со стрелкой вверх 4"/>
          <p:cNvSpPr/>
          <p:nvPr/>
        </p:nvSpPr>
        <p:spPr>
          <a:xfrm>
            <a:off x="415725" y="4319587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7 700,0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7 700,0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7 700,0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Выноска со стрелкой вверх 5"/>
          <p:cNvSpPr/>
          <p:nvPr/>
        </p:nvSpPr>
        <p:spPr>
          <a:xfrm>
            <a:off x="2933401" y="4319586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7 650,0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7 650,0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7 650,0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носка со стрелкой вверх 6"/>
          <p:cNvSpPr/>
          <p:nvPr/>
        </p:nvSpPr>
        <p:spPr>
          <a:xfrm>
            <a:off x="5435401" y="4319588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5 200,0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5 200,0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5 200,0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7686376" y="4319588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1 000,0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1 000,0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1 000,0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10188376" y="4319586"/>
            <a:ext cx="1870274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11 800,0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11 800,0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11 800,0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99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73696" y="183233"/>
            <a:ext cx="8872962" cy="603523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по переданным областным государственным полномочиям 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 202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– 202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6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годы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(тыс. руб.)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6096000" y="908720"/>
          <a:ext cx="446449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299491763"/>
              </p:ext>
            </p:extLst>
          </p:nvPr>
        </p:nvGraphicFramePr>
        <p:xfrm>
          <a:off x="676275" y="980728"/>
          <a:ext cx="10972799" cy="5410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6980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01688" y="87480"/>
            <a:ext cx="8686800" cy="533209"/>
          </a:xfr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6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202</a:t>
            </a:r>
            <a:r>
              <a:rPr lang="en-US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- 202</a:t>
            </a:r>
            <a:r>
              <a:rPr lang="en-US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6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годы 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по функциональной структуре  (тыс. руб.)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209800" y="756482"/>
            <a:ext cx="7676456" cy="5332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безопасность  и правоохранительная деятельность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615374"/>
              </p:ext>
            </p:extLst>
          </p:nvPr>
        </p:nvGraphicFramePr>
        <p:xfrm>
          <a:off x="503861" y="1605248"/>
          <a:ext cx="7210416" cy="2164431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538416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21733120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527767119"/>
                    </a:ext>
                  </a:extLst>
                </a:gridCol>
              </a:tblGrid>
              <a:tr h="434214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kumimoji="0" lang="en-US" alt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kumimoji="0" lang="en-US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kumimoji="0" lang="en-US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8284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17 643.1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17 668.6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16 307.0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656705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555.0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</a:t>
                      </a: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5716" marR="5716" marT="5718" marB="0" anchor="ctr" horzOverflow="overflow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4508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18 198.1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17 668.6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16 307.0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618" y="1605248"/>
            <a:ext cx="2872407" cy="15970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91" y="4610074"/>
            <a:ext cx="3096344" cy="1847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4688" t="48957" r="57910" b="9583"/>
          <a:stretch/>
        </p:blipFill>
        <p:spPr>
          <a:xfrm>
            <a:off x="8062218" y="3429000"/>
            <a:ext cx="3648075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909" y="4610074"/>
            <a:ext cx="3335009" cy="18478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991101" y="89707"/>
            <a:ext cx="5010149" cy="405593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Национальная экономика (тыс. руб.)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1761" y="2712501"/>
            <a:ext cx="4176464" cy="1055608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на осуществление регулярных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пассажирских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перевозок пассажиров и багажа 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автомобильным транспортом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регулируемым тарифам</a:t>
            </a:r>
            <a:endParaRPr lang="ru-RU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79" y="3887432"/>
            <a:ext cx="3821829" cy="2810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053755" y="6194582"/>
            <a:ext cx="1944216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8 389,2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7348" y="3887432"/>
            <a:ext cx="2685011" cy="5461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Маршруты</a:t>
            </a:r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ru-RU" sz="1100" b="1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Усть-Кут- п. Казарки</a:t>
            </a:r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»</a:t>
            </a:r>
          </a:p>
          <a:p>
            <a:pPr algn="ctr"/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 – с. Каймоново»</a:t>
            </a:r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99" y="89707"/>
            <a:ext cx="3862328" cy="2127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881543"/>
              </p:ext>
            </p:extLst>
          </p:nvPr>
        </p:nvGraphicFramePr>
        <p:xfrm>
          <a:off x="4991101" y="618182"/>
          <a:ext cx="5657234" cy="229545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563610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2314488475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3250951808"/>
                    </a:ext>
                  </a:extLst>
                </a:gridCol>
              </a:tblGrid>
              <a:tr h="46123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4264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3 878.0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840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9 949.2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8 389.2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8 389.2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4264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8 575.5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8 794.3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7 678.1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4485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15 725.1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12 989.8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13 028.4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  <a:tr h="2291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38 127.8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30 173.3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29 095.7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4549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3533" t="13688" r="6251" b="6008"/>
          <a:stretch/>
        </p:blipFill>
        <p:spPr>
          <a:xfrm>
            <a:off x="5364858" y="4174232"/>
            <a:ext cx="3895726" cy="2524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7941584" y="3036515"/>
            <a:ext cx="4045899" cy="2009061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Субсидирование на осуществление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регулярных пассажирских перевозок внутренним водным транспортом по согласованным маршрутам между административным центром г. Усть-Кут и труднодоступными населенными пунктами в границах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</a:t>
            </a:r>
            <a:endParaRPr lang="ru-RU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25069" y="6259157"/>
            <a:ext cx="1944216" cy="439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560</a:t>
            </a:r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,0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/>
          <a:srcRect l="18451"/>
          <a:stretch/>
        </p:blipFill>
        <p:spPr>
          <a:xfrm>
            <a:off x="3417276" y="2103141"/>
            <a:ext cx="3036202" cy="1761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069" y="3620603"/>
            <a:ext cx="4532978" cy="2989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614805" y="190826"/>
            <a:ext cx="4304456" cy="440706"/>
          </a:xfrm>
          <a:prstGeom prst="round2DiagRect">
            <a:avLst/>
          </a:prstGeom>
          <a:solidFill>
            <a:srgbClr val="FFFF99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038606"/>
              </p:ext>
            </p:extLst>
          </p:nvPr>
        </p:nvGraphicFramePr>
        <p:xfrm>
          <a:off x="344128" y="844782"/>
          <a:ext cx="4807975" cy="1298049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23190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2989172281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3006737867"/>
                    </a:ext>
                  </a:extLst>
                </a:gridCol>
              </a:tblGrid>
              <a:tr h="32797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62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181.0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188.2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195.8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623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1 000.0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1 040.0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1 081.6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525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590.0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614.9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614.9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188980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1 771.0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1 843.1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1 892.3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6832058" y="190826"/>
            <a:ext cx="3757188" cy="440706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 (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038556"/>
              </p:ext>
            </p:extLst>
          </p:nvPr>
        </p:nvGraphicFramePr>
        <p:xfrm>
          <a:off x="6561948" y="870856"/>
          <a:ext cx="4892632" cy="1027599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95705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2874274884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763076409"/>
                    </a:ext>
                  </a:extLst>
                </a:gridCol>
              </a:tblGrid>
              <a:tr h="45284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74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среды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217 926.9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226 229.0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234 867.2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7207985" y="2064774"/>
            <a:ext cx="3613122" cy="2642466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предотвращению и (или) снижению негативного воздействия хозяйственной и иной деятельности на окружающую среду, сохранению и восстановлению природной среды, рациональному использованию и воспроизводству природных ресурсов, обеспечению экологической безопасности за счет платы за негативное воздействие на окружающую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среду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208 670.1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216 972.2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225 610.4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7491047" y="5115230"/>
            <a:ext cx="3330060" cy="1423222"/>
          </a:xfrm>
          <a:prstGeom prst="round2DiagRect">
            <a:avLst/>
          </a:prstGeom>
          <a:solidFill>
            <a:srgbClr val="CC99FF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Переданные полномочия 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областных государственных полномочий в сфере обращения с безнадзорными собаками 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кошками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9 256.8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9 256.8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9 256.8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Выгнутая влево стрелка 24"/>
          <p:cNvSpPr/>
          <p:nvPr/>
        </p:nvSpPr>
        <p:spPr>
          <a:xfrm>
            <a:off x="6453478" y="1787695"/>
            <a:ext cx="770384" cy="1967860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право стрелка 25"/>
          <p:cNvSpPr/>
          <p:nvPr/>
        </p:nvSpPr>
        <p:spPr>
          <a:xfrm>
            <a:off x="11039224" y="1898456"/>
            <a:ext cx="922408" cy="429744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https://proprikol.ru/wp-content/uploads/2020/07/kartinki-zhkh-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6" y="2703043"/>
            <a:ext cx="3609677" cy="2717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AF747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6366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430305" y="1122258"/>
            <a:ext cx="10013577" cy="551162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поступающие в бюджет денежные средства, за исключением средств, являющихся в соответствии с </a:t>
            </a:r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Бюджетным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Кодексом источниками финансирования дефицита бюджета;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выплачиваемые из бюджета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превышение расходов бюджета над его доходами;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ПРОФИЦИТ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превышение доходов бюджета над его расходами;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средства, которые поступают в бюджет безвозмездно (денежные средства, поступающие из вышестоящего бюджета, а также безвозмездные перечисления от физических и юридических лиц); 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МЕЖБЮДЖЕТНЫЕ ТРАНСФЕРТЫ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средства, предоставляемые одним бюджетом бюджетной системы Российской Федерации другому бюджету бюджетной системы Российской Федерации;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КОНСОЛИДИРОВАННЫЙ БЮДЖЕТ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свод бюджетов бюджетной системы на соответствующей территории (без учета межбюджетных трансфертов между этими бюджетами);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ДОЛГ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обязательства, возникающие из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Российской Федерации, принятые на себя муниципальным образованием;</a:t>
            </a:r>
          </a:p>
          <a:p>
            <a:pPr algn="just">
              <a:spcAft>
                <a:spcPts val="800"/>
              </a:spcAft>
            </a:pPr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МУНИЦИПАЛЬНАЯ ПРОГРАММА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 эффективное достижение целей и решение задач социально-экономического развития муниципального образования.</a:t>
            </a:r>
          </a:p>
          <a:p>
            <a:endParaRPr lang="ru-RU" dirty="0"/>
          </a:p>
        </p:txBody>
      </p:sp>
      <p:sp>
        <p:nvSpPr>
          <p:cNvPr id="3" name="Заголовок 4"/>
          <p:cNvSpPr txBox="1">
            <a:spLocks/>
          </p:cNvSpPr>
          <p:nvPr/>
        </p:nvSpPr>
        <p:spPr>
          <a:xfrm>
            <a:off x="1489811" y="294601"/>
            <a:ext cx="766439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ТЕРМИНЫ </a:t>
            </a:r>
            <a:endParaRPr lang="ru-RU" sz="2000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16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174008475"/>
              </p:ext>
            </p:extLst>
          </p:nvPr>
        </p:nvGraphicFramePr>
        <p:xfrm>
          <a:off x="6141517" y="3401404"/>
          <a:ext cx="5912678" cy="3383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6" y="3380864"/>
            <a:ext cx="1980728" cy="1216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35" y="771125"/>
            <a:ext cx="1759818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643" y="670869"/>
            <a:ext cx="1837999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13678"/>
          <a:stretch/>
        </p:blipFill>
        <p:spPr>
          <a:xfrm>
            <a:off x="7512927" y="1383193"/>
            <a:ext cx="2976395" cy="1463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14883" t="24317" r="5116"/>
          <a:stretch/>
        </p:blipFill>
        <p:spPr>
          <a:xfrm>
            <a:off x="2851438" y="3343837"/>
            <a:ext cx="2159607" cy="1290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532" y="4866624"/>
            <a:ext cx="4308152" cy="1818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3107668" y="188640"/>
            <a:ext cx="5976664" cy="440706"/>
          </a:xfrm>
          <a:prstGeom prst="round2Diag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 Р А З О В А Н И Е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909243"/>
              </p:ext>
            </p:extLst>
          </p:nvPr>
        </p:nvGraphicFramePr>
        <p:xfrm>
          <a:off x="422029" y="873758"/>
          <a:ext cx="5532828" cy="236627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79826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120221144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1857068824"/>
                    </a:ext>
                  </a:extLst>
                </a:gridCol>
              </a:tblGrid>
              <a:tr h="28792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3 530 957.7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2 410 </a:t>
                      </a: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953.4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2 437 </a:t>
                      </a: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813.9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847 574.8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789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849.0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802 634.6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2 377 203.6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1 266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760.9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1 271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696.5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370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181 824.4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183 487.0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186 552.5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5515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2 258.6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2 202.8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1 830.4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6 458.2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4 387.8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4 564.3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370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115 638.1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164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265.9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170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535.6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7765120" y="3039036"/>
            <a:ext cx="2638424" cy="42764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6725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663" t="13368" r="7160" b="11681"/>
          <a:stretch/>
        </p:blipFill>
        <p:spPr>
          <a:xfrm>
            <a:off x="8118023" y="26599"/>
            <a:ext cx="2916062" cy="1688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98746" y="125109"/>
            <a:ext cx="6660740" cy="509401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64876"/>
              </p:ext>
            </p:extLst>
          </p:nvPr>
        </p:nvGraphicFramePr>
        <p:xfrm>
          <a:off x="847095" y="757281"/>
          <a:ext cx="5383350" cy="127504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089566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2438327402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1007212376"/>
                    </a:ext>
                  </a:extLst>
                </a:gridCol>
              </a:tblGrid>
              <a:tr h="33338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465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129 215.2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132 825.8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142 126.7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462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61 318.9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747.1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105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154.1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190 534.1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234 </a:t>
                      </a: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572.9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247 280.8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589169246"/>
              </p:ext>
            </p:extLst>
          </p:nvPr>
        </p:nvGraphicFramePr>
        <p:xfrm>
          <a:off x="6437607" y="1543664"/>
          <a:ext cx="5840361" cy="5339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839" t="15883" r="25320" b="4679"/>
          <a:stretch/>
        </p:blipFill>
        <p:spPr>
          <a:xfrm>
            <a:off x="1557827" y="2251662"/>
            <a:ext cx="3785419" cy="1961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8151"/>
          <a:stretch/>
        </p:blipFill>
        <p:spPr>
          <a:xfrm>
            <a:off x="254468" y="4493302"/>
            <a:ext cx="2606719" cy="2364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687" t="9686" r="-687" b="24448"/>
          <a:stretch/>
        </p:blipFill>
        <p:spPr>
          <a:xfrm>
            <a:off x="3916289" y="4385054"/>
            <a:ext cx="2433746" cy="2472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6437607" y="1394805"/>
            <a:ext cx="2638424" cy="39901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3722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655" y="44623"/>
            <a:ext cx="9983585" cy="1335289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</a:t>
            </a: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учреждений 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культуры, находящихся в ведении органов местного самоуправления поселений и (или) оплату коммунальных услуг муниципальных учреждений </a:t>
            </a: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тыс. руб.)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66912769"/>
              </p:ext>
            </p:extLst>
          </p:nvPr>
        </p:nvGraphicFramePr>
        <p:xfrm>
          <a:off x="415726" y="1680754"/>
          <a:ext cx="11427932" cy="4500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Выноска со стрелкой вверх 4"/>
          <p:cNvSpPr/>
          <p:nvPr/>
        </p:nvSpPr>
        <p:spPr>
          <a:xfrm>
            <a:off x="344076" y="4459083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4 300,0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4 300,0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4 300,0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носка со стрелкой вверх 6"/>
          <p:cNvSpPr/>
          <p:nvPr/>
        </p:nvSpPr>
        <p:spPr>
          <a:xfrm>
            <a:off x="5114666" y="4459081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1 000,0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1 000,0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1 000,0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7519188" y="4459080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5 400,0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5 400,0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5 400,0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9928772" y="4459084"/>
            <a:ext cx="1870274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850,0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850,0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850,0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Выноска со стрелкой вверх 9"/>
          <p:cNvSpPr/>
          <p:nvPr/>
        </p:nvSpPr>
        <p:spPr>
          <a:xfrm>
            <a:off x="2729371" y="4459082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3 100,0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3 100,0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3 100,0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8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"/>
          <a:stretch/>
        </p:blipFill>
        <p:spPr>
          <a:xfrm>
            <a:off x="2436679" y="842727"/>
            <a:ext cx="2915816" cy="2345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22281" r="2750" b="2121"/>
          <a:stretch/>
        </p:blipFill>
        <p:spPr>
          <a:xfrm>
            <a:off x="2604955" y="4223656"/>
            <a:ext cx="3653074" cy="24018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615756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здравоохранения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6" y="2252438"/>
            <a:ext cx="2913219" cy="2372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879205"/>
              </p:ext>
            </p:extLst>
          </p:nvPr>
        </p:nvGraphicFramePr>
        <p:xfrm>
          <a:off x="6561948" y="992776"/>
          <a:ext cx="4892632" cy="106244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95705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2874274884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763076409"/>
                    </a:ext>
                  </a:extLst>
                </a:gridCol>
              </a:tblGrid>
              <a:tr h="464365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980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856617" y="4223657"/>
            <a:ext cx="3100252" cy="2090057"/>
          </a:xfrm>
          <a:prstGeom prst="round2Diag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образовании«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450.0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852160" y="2491266"/>
            <a:ext cx="2968176" cy="1880437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«Профилактика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значимых заболеваний в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образовании»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60.0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7297784" y="2046513"/>
            <a:ext cx="182880" cy="44475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9949544" y="2055223"/>
            <a:ext cx="187234" cy="216843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1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149597" y="103066"/>
            <a:ext cx="7272807" cy="471740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  ПОЛИТИКА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896268"/>
              </p:ext>
            </p:extLst>
          </p:nvPr>
        </p:nvGraphicFramePr>
        <p:xfrm>
          <a:off x="1991546" y="836712"/>
          <a:ext cx="7178580" cy="164959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38552">
                  <a:extLst>
                    <a:ext uri="{9D8B030D-6E8A-4147-A177-3AD203B41FA5}">
                      <a16:colId xmlns:a16="http://schemas.microsoft.com/office/drawing/2014/main" val="3199836205"/>
                    </a:ext>
                  </a:extLst>
                </a:gridCol>
                <a:gridCol w="1405330">
                  <a:extLst>
                    <a:ext uri="{9D8B030D-6E8A-4147-A177-3AD203B41FA5}">
                      <a16:colId xmlns:a16="http://schemas.microsoft.com/office/drawing/2014/main" val="431352644"/>
                    </a:ext>
                  </a:extLst>
                </a:gridCol>
                <a:gridCol w="1367349">
                  <a:extLst>
                    <a:ext uri="{9D8B030D-6E8A-4147-A177-3AD203B41FA5}">
                      <a16:colId xmlns:a16="http://schemas.microsoft.com/office/drawing/2014/main" val="234591052"/>
                    </a:ext>
                  </a:extLst>
                </a:gridCol>
                <a:gridCol w="1367349">
                  <a:extLst>
                    <a:ext uri="{9D8B030D-6E8A-4147-A177-3AD203B41FA5}">
                      <a16:colId xmlns:a16="http://schemas.microsoft.com/office/drawing/2014/main" val="1617980145"/>
                    </a:ext>
                  </a:extLst>
                </a:gridCol>
              </a:tblGrid>
              <a:tr h="26995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64223"/>
                  </a:ext>
                </a:extLst>
              </a:tr>
              <a:tr h="2587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7 805.7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8 171.4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8 171.4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3890784"/>
                  </a:ext>
                </a:extLst>
              </a:tr>
              <a:tr h="2833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8 890.0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3 190.0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2 630.0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0419182"/>
                  </a:ext>
                </a:extLst>
              </a:tr>
              <a:tr h="1955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20 676.3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19 466.8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19 748.2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7991204"/>
                  </a:ext>
                </a:extLst>
              </a:tr>
              <a:tr h="3796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17 499.5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15 302.9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17 224.3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4227909"/>
                  </a:ext>
                </a:extLst>
              </a:tr>
              <a:tr h="2579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54 871.5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46 131.1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47 773.9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652119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76626969"/>
              </p:ext>
            </p:extLst>
          </p:nvPr>
        </p:nvGraphicFramePr>
        <p:xfrm>
          <a:off x="4650376" y="2748215"/>
          <a:ext cx="7074337" cy="3879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36" y="3117181"/>
            <a:ext cx="4270318" cy="33624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6868332" y="2718169"/>
            <a:ext cx="2638424" cy="39901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122137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113905" y="230656"/>
            <a:ext cx="10274531" cy="592304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подразделу «Социальное обеспечение населения» (тыс. руб.)</a:t>
            </a:r>
          </a:p>
          <a:p>
            <a:pPr algn="ctr"/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9196" y="4331573"/>
            <a:ext cx="3378235" cy="1595401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«Привлечение медицинских кадров в медицинские организации, расположенные на территории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065" y="3692074"/>
            <a:ext cx="3447371" cy="23679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/>
          <a:srcRect t="4227" b="13086"/>
          <a:stretch/>
        </p:blipFill>
        <p:spPr>
          <a:xfrm>
            <a:off x="733681" y="1321725"/>
            <a:ext cx="3723379" cy="2169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Прямоугольник 22"/>
          <p:cNvSpPr/>
          <p:nvPr/>
        </p:nvSpPr>
        <p:spPr>
          <a:xfrm>
            <a:off x="7583618" y="1651490"/>
            <a:ext cx="3515816" cy="1507345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«Поддержка социально ориентированных некоммерческих организаций и гражданских инициатив в Усть-Кутском муниципальном образовании»</a:t>
            </a:r>
          </a:p>
        </p:txBody>
      </p:sp>
      <p:sp>
        <p:nvSpPr>
          <p:cNvPr id="17" name="Выноска со стрелками влево/вправо 16"/>
          <p:cNvSpPr/>
          <p:nvPr/>
        </p:nvSpPr>
        <p:spPr>
          <a:xfrm>
            <a:off x="4680065" y="1933063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2 000.0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2 000.0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2 000.0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Выноска со стрелками влево/вправо 19"/>
          <p:cNvSpPr/>
          <p:nvPr/>
        </p:nvSpPr>
        <p:spPr>
          <a:xfrm>
            <a:off x="4757290" y="4422812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5 700.0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1866" y="4032069"/>
            <a:ext cx="3641576" cy="1663338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«Старшему поколению – активное долголетие на территории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463" y="3508141"/>
            <a:ext cx="4902275" cy="2711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Дуга 6"/>
          <p:cNvSpPr/>
          <p:nvPr/>
        </p:nvSpPr>
        <p:spPr>
          <a:xfrm>
            <a:off x="5375920" y="1124744"/>
            <a:ext cx="914400" cy="914400"/>
          </a:xfrm>
          <a:prstGeom prst="arc">
            <a:avLst>
              <a:gd name="adj1" fmla="val 21437962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201819" y="5387892"/>
            <a:ext cx="4508443" cy="135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03451" y="888486"/>
            <a:ext cx="3434300" cy="190239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педагогическими кадрами муниципальных образовательных организаций Усть-Кутского муниципального образования»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82" y="888486"/>
            <a:ext cx="4188622" cy="2333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Выноска со стрелками влево/вправо 10"/>
          <p:cNvSpPr/>
          <p:nvPr/>
        </p:nvSpPr>
        <p:spPr>
          <a:xfrm>
            <a:off x="4890786" y="1521863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630.0</a:t>
            </a:r>
            <a:endParaRPr lang="ru-RU" sz="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630.0</a:t>
            </a:r>
            <a:endParaRPr lang="ru-RU" sz="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930.0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ами влево/вправо 11"/>
          <p:cNvSpPr/>
          <p:nvPr/>
        </p:nvSpPr>
        <p:spPr>
          <a:xfrm>
            <a:off x="4264758" y="4448809"/>
            <a:ext cx="2826328" cy="829855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560.0</a:t>
            </a:r>
            <a:endParaRPr lang="ru-RU" sz="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560.0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4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2201" r="2125" b="13604"/>
          <a:stretch/>
        </p:blipFill>
        <p:spPr>
          <a:xfrm>
            <a:off x="-245806" y="-61620"/>
            <a:ext cx="12437806" cy="6912078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60108926"/>
              </p:ext>
            </p:extLst>
          </p:nvPr>
        </p:nvGraphicFramePr>
        <p:xfrm>
          <a:off x="332247" y="5391787"/>
          <a:ext cx="1114049" cy="1300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-245806" y="4321980"/>
            <a:ext cx="2808312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7-11 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лет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37059" y="4363270"/>
            <a:ext cx="2861700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12 лет и старше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500617830"/>
              </p:ext>
            </p:extLst>
          </p:nvPr>
        </p:nvGraphicFramePr>
        <p:xfrm>
          <a:off x="2756605" y="5309526"/>
          <a:ext cx="4490862" cy="117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Овал 3"/>
          <p:cNvSpPr/>
          <p:nvPr/>
        </p:nvSpPr>
        <p:spPr>
          <a:xfrm>
            <a:off x="1158231" y="1859282"/>
            <a:ext cx="2537543" cy="1303071"/>
          </a:xfrm>
          <a:prstGeom prst="ellipse">
            <a:avLst/>
          </a:prstGeom>
          <a:solidFill>
            <a:srgbClr val="DF87D2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2024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12 151.3</a:t>
            </a:r>
            <a:endParaRPr lang="ru-RU" sz="130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2025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12 151.3</a:t>
            </a:r>
            <a:endParaRPr lang="ru-RU" sz="130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2026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12 151.3</a:t>
            </a:r>
            <a:endParaRPr lang="ru-RU" sz="13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187268" y="1899083"/>
            <a:ext cx="2672188" cy="1233845"/>
          </a:xfrm>
          <a:prstGeom prst="ellipse">
            <a:avLst/>
          </a:prstGeom>
          <a:solidFill>
            <a:srgbClr val="00B0F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2024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– 2 949.1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2025 год – 3 068.0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2026 год – 3 191.5</a:t>
            </a:r>
            <a:endParaRPr lang="ru-RU" sz="13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49669" y="1167102"/>
            <a:ext cx="1482993" cy="504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Областной бюджет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742362" y="1203323"/>
            <a:ext cx="1261006" cy="589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Местный бюджет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 rot="10800000" flipV="1">
            <a:off x="2096803" y="20363"/>
            <a:ext cx="8136904" cy="755172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на обеспечение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бесплатным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питанием отдельных категорий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(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ьная выноска 1"/>
          <p:cNvSpPr/>
          <p:nvPr/>
        </p:nvSpPr>
        <p:spPr>
          <a:xfrm>
            <a:off x="1043694" y="3444167"/>
            <a:ext cx="3425822" cy="595999"/>
          </a:xfrm>
          <a:prstGeom prst="wedgeEllipseCallout">
            <a:avLst>
              <a:gd name="adj1" fmla="val -39616"/>
              <a:gd name="adj2" fmla="val -5967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для детей из многодетных и малоимущих семей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>
            <a:off x="8128001" y="3450985"/>
            <a:ext cx="3632200" cy="1041399"/>
          </a:xfrm>
          <a:prstGeom prst="wedgeEllipseCallout">
            <a:avLst>
              <a:gd name="adj1" fmla="val 39306"/>
              <a:gd name="adj2" fmla="val -55562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для одного ребенка один из родителей которых призван на военную службу по мобилизации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 rot="718348">
            <a:off x="638392" y="421310"/>
            <a:ext cx="1048057" cy="3170535"/>
          </a:xfrm>
          <a:prstGeom prst="curvedRightArrow">
            <a:avLst>
              <a:gd name="adj1" fmla="val 23291"/>
              <a:gd name="adj2" fmla="val 50000"/>
              <a:gd name="adj3" fmla="val 55574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Выгнутая вправо стрелка 14"/>
          <p:cNvSpPr/>
          <p:nvPr/>
        </p:nvSpPr>
        <p:spPr>
          <a:xfrm rot="20365784">
            <a:off x="10818583" y="47849"/>
            <a:ext cx="1224656" cy="3551490"/>
          </a:xfrm>
          <a:prstGeom prst="curvedLeftArrow">
            <a:avLst>
              <a:gd name="adj1" fmla="val 16410"/>
              <a:gd name="adj2" fmla="val 50000"/>
              <a:gd name="adj3" fmla="val 48620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3981412769"/>
              </p:ext>
            </p:extLst>
          </p:nvPr>
        </p:nvGraphicFramePr>
        <p:xfrm>
          <a:off x="7857068" y="4951067"/>
          <a:ext cx="4222398" cy="1238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0" name="Стрелка вверх 19"/>
          <p:cNvSpPr/>
          <p:nvPr/>
        </p:nvSpPr>
        <p:spPr>
          <a:xfrm rot="14683968">
            <a:off x="1077604" y="3770086"/>
            <a:ext cx="161256" cy="7325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6837896">
            <a:off x="4577358" y="3649905"/>
            <a:ext cx="135290" cy="9936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617136" y="5043724"/>
            <a:ext cx="491748" cy="20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4719341" y="5026833"/>
            <a:ext cx="389353" cy="176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9781263" y="4604088"/>
            <a:ext cx="427787" cy="20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6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b="17026"/>
          <a:stretch/>
        </p:blipFill>
        <p:spPr>
          <a:xfrm>
            <a:off x="0" y="2325673"/>
            <a:ext cx="12192000" cy="4539894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 rot="10800000" flipV="1">
            <a:off x="367494" y="771809"/>
            <a:ext cx="3439980" cy="1546297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обучающихся с ограниченными возможностями здоровья в муниципальных общеобразовательных организациях в Иркутской области</a:t>
            </a:r>
          </a:p>
          <a:p>
            <a:pPr algn="ctr"/>
            <a:endParaRPr lang="ru-RU" sz="11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 rot="10800000" flipV="1">
            <a:off x="4706708" y="2114886"/>
            <a:ext cx="2653169" cy="1470477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детей-инвалидов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2 456.6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2 456.6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2 456.6</a:t>
            </a:r>
            <a:endParaRPr lang="ru-RU" sz="16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 rot="10800000" flipV="1">
            <a:off x="8148225" y="771809"/>
            <a:ext cx="3828357" cy="2708809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питанием обучающихся, пребывающих на полном государственном обеспечении в организациях социального обслуживания, находящихся в ведении Иркутской области, посещающих муниципальные общеобразовательные организации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325.6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325.6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325.6</a:t>
            </a:r>
          </a:p>
          <a:p>
            <a:pPr algn="ctr"/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3161689" y="499444"/>
            <a:ext cx="279829" cy="32064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5889277" y="478880"/>
            <a:ext cx="288032" cy="155706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8481052" y="611095"/>
            <a:ext cx="288032" cy="16071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2" name="Выноска со стрелкой вверх 21"/>
          <p:cNvSpPr/>
          <p:nvPr/>
        </p:nvSpPr>
        <p:spPr>
          <a:xfrm>
            <a:off x="367493" y="2325673"/>
            <a:ext cx="1466416" cy="1546296"/>
          </a:xfrm>
          <a:prstGeom prst="up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областного бюджета         </a:t>
            </a: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год – 10 037.3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8 094.6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9 689.4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Выноска со стрелкой вверх 22"/>
          <p:cNvSpPr/>
          <p:nvPr/>
        </p:nvSpPr>
        <p:spPr>
          <a:xfrm>
            <a:off x="2330245" y="2325673"/>
            <a:ext cx="1474580" cy="1546296"/>
          </a:xfrm>
          <a:prstGeom prst="upArrowCallout">
            <a:avLst>
              <a:gd name="adj1" fmla="val 27158"/>
              <a:gd name="adj2" fmla="val 25000"/>
              <a:gd name="adj3" fmla="val 25000"/>
              <a:gd name="adj4" fmla="val 64977"/>
            </a:avLst>
          </a:prstGeom>
          <a:solidFill>
            <a:srgbClr val="C1FB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местного бюджета   </a:t>
            </a:r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1 911.9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1 658.0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1 984.6</a:t>
            </a:r>
            <a:endParaRPr lang="ru-RU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833909" y="20271"/>
            <a:ext cx="8686800" cy="533209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600" dirty="0" err="1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питание в общеобразовательных организациях (тыс. руб.)</a:t>
            </a:r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28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/>
          </p:nvPr>
        </p:nvGraphicFramePr>
        <p:xfrm>
          <a:off x="5488385" y="908720"/>
          <a:ext cx="5184576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35772758"/>
              </p:ext>
            </p:extLst>
          </p:nvPr>
        </p:nvGraphicFramePr>
        <p:xfrm>
          <a:off x="0" y="541309"/>
          <a:ext cx="12192000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776747" y="159487"/>
            <a:ext cx="10156723" cy="533209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b="1" dirty="0" err="1" smtClean="0">
                <a:ln w="0">
                  <a:noFill/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муниципального образования</a:t>
            </a:r>
            <a:b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</a:b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на питание в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дошкольных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образовательных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организациях </a:t>
            </a: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(тыс. руб.)</a:t>
            </a:r>
            <a:endParaRPr lang="ru-RU" sz="1600" b="1" dirty="0">
              <a:ln w="0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 rot="4321533" flipH="1">
            <a:off x="4831412" y="110592"/>
            <a:ext cx="103394" cy="5109750"/>
          </a:xfrm>
          <a:prstGeom prst="downArrow">
            <a:avLst>
              <a:gd name="adj1" fmla="val 50000"/>
              <a:gd name="adj2" fmla="val 166621"/>
            </a:avLst>
          </a:prstGeom>
          <a:solidFill>
            <a:srgbClr val="00206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BUDJ3\Desktop\Новая папка (3)\26894_6092c54193c200e37f3d8ab5a6584844 - копия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83" y="908720"/>
            <a:ext cx="3791130" cy="2212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3101283" y="5841290"/>
            <a:ext cx="1345022" cy="4456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  60 детей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750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33" y="242048"/>
            <a:ext cx="9210205" cy="6615952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44705" y="79541"/>
            <a:ext cx="8130988" cy="969329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CCFF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anchor="ctr"/>
          <a:lstStyle/>
          <a:p>
            <a:pPr algn="ctr"/>
            <a:r>
              <a:rPr lang="ru-RU" b="1" cap="all" dirty="0">
                <a:latin typeface="Times New Roman" pitchFamily="18" charset="0"/>
                <a:cs typeface="Times New Roman" pitchFamily="18" charset="0"/>
              </a:rPr>
              <a:t>Структура </a:t>
            </a:r>
            <a:br>
              <a:rPr lang="ru-RU" b="1" cap="all" dirty="0"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>
                <a:latin typeface="Times New Roman" pitchFamily="18" charset="0"/>
                <a:cs typeface="Times New Roman" pitchFamily="18" charset="0"/>
              </a:rPr>
              <a:t>консолидированного </a:t>
            </a:r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 algn="ctr"/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 smtClean="0"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 муниципального образования</a:t>
            </a:r>
            <a:endParaRPr lang="ru-RU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2286000" y="1617522"/>
            <a:ext cx="7010399" cy="7401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муниципального образования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787744" y="2926369"/>
            <a:ext cx="3214710" cy="1262297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</a:p>
          <a:p>
            <a:pPr algn="ctr"/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6901708" y="3152820"/>
            <a:ext cx="3744913" cy="939568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городских поселений (3)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сельских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поселений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(4)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7378562" y="4848947"/>
            <a:ext cx="2547093" cy="1529369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сельских 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поселений (далее - СП):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Ручейское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Нийское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Верхнемарковское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Подымахинское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1400" dirty="0">
              <a:solidFill>
                <a:srgbClr val="0066FF"/>
              </a:solidFill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2657461" y="4887491"/>
            <a:ext cx="2438975" cy="1452283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lvl="0"/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Бюджеты </a:t>
            </a:r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городских </a:t>
            </a:r>
          </a:p>
          <a:p>
            <a:pPr lvl="0"/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поселений </a:t>
            </a:r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(далее - </a:t>
            </a:r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): 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ГП,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ГП, 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Звезднинское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6006353" y="2357717"/>
            <a:ext cx="2268071" cy="7951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657461" y="2332504"/>
            <a:ext cx="1932468" cy="5686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867835" y="4092388"/>
            <a:ext cx="3574389" cy="756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8652108" y="4092388"/>
            <a:ext cx="0" cy="756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6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t="16001" r="6415" b="35700"/>
          <a:stretch/>
        </p:blipFill>
        <p:spPr>
          <a:xfrm>
            <a:off x="8016021" y="377549"/>
            <a:ext cx="3351768" cy="1732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DF87D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 КУЛЬТУРА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990191"/>
              </p:ext>
            </p:extLst>
          </p:nvPr>
        </p:nvGraphicFramePr>
        <p:xfrm>
          <a:off x="906001" y="778242"/>
          <a:ext cx="6212553" cy="76779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410842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205421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298145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298145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9089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3769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221 607.3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156 028.7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160 935.7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289134252"/>
              </p:ext>
            </p:extLst>
          </p:nvPr>
        </p:nvGraphicFramePr>
        <p:xfrm>
          <a:off x="6567946" y="2460994"/>
          <a:ext cx="5171769" cy="4291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1956">
            <a:off x="123324" y="2056886"/>
            <a:ext cx="2909276" cy="2176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15034" r="4077" b="9391"/>
          <a:stretch/>
        </p:blipFill>
        <p:spPr>
          <a:xfrm>
            <a:off x="749784" y="4606884"/>
            <a:ext cx="2888152" cy="21173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5" r="5141" b="16738"/>
          <a:stretch/>
        </p:blipFill>
        <p:spPr>
          <a:xfrm rot="21244721">
            <a:off x="3400526" y="2055874"/>
            <a:ext cx="3170458" cy="1686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9FFCC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t="15678" r="16703" b="8790"/>
          <a:stretch/>
        </p:blipFill>
        <p:spPr>
          <a:xfrm rot="20447862">
            <a:off x="4093308" y="4047693"/>
            <a:ext cx="2250244" cy="2241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C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Скругленный прямоугольник 11"/>
          <p:cNvSpPr/>
          <p:nvPr/>
        </p:nvSpPr>
        <p:spPr>
          <a:xfrm>
            <a:off x="8016021" y="2366712"/>
            <a:ext cx="2638424" cy="399012"/>
          </a:xfrm>
          <a:prstGeom prst="round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13751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44001" y="80575"/>
            <a:ext cx="5250463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 МАССОВОЙ   ИНФОРМАЦИИ 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1420">
            <a:off x="3659128" y="826774"/>
            <a:ext cx="1929832" cy="27490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052">
            <a:off x="525205" y="1000382"/>
            <a:ext cx="1868686" cy="25841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15400" r="16527" b="20201"/>
          <a:stretch/>
        </p:blipFill>
        <p:spPr>
          <a:xfrm>
            <a:off x="1262663" y="2153483"/>
            <a:ext cx="3553986" cy="18791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Выноска со стрелкой вверх 1"/>
          <p:cNvSpPr/>
          <p:nvPr/>
        </p:nvSpPr>
        <p:spPr>
          <a:xfrm>
            <a:off x="1163783" y="4097867"/>
            <a:ext cx="3476308" cy="2178242"/>
          </a:xfrm>
          <a:prstGeom prst="upArrowCallout">
            <a:avLst/>
          </a:prstGeom>
          <a:solidFill>
            <a:srgbClr val="FFFF99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13 040.1</a:t>
            </a:r>
          </a:p>
          <a:p>
            <a:pPr algn="ctr"/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13 040.1</a:t>
            </a:r>
          </a:p>
          <a:p>
            <a:pPr algn="ctr"/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13 040.1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6" t="68643" r="5525" b="1446"/>
          <a:stretch/>
        </p:blipFill>
        <p:spPr>
          <a:xfrm>
            <a:off x="8043396" y="217068"/>
            <a:ext cx="2070129" cy="182048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5946648" y="2328615"/>
            <a:ext cx="5250463" cy="666311"/>
          </a:xfrm>
          <a:prstGeom prst="round2Diag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ГОСУДАРСТВЕННОГО (МУНИЦИПАЛЬНОГО) ДОЛГА (тыс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20295" r="51876" b="51297"/>
          <a:stretch/>
        </p:blipFill>
        <p:spPr>
          <a:xfrm>
            <a:off x="7008860" y="5071197"/>
            <a:ext cx="3665913" cy="1729047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6185222" y="3272520"/>
            <a:ext cx="1487425" cy="91062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1 000.0</a:t>
            </a:r>
          </a:p>
        </p:txBody>
      </p:sp>
      <p:sp>
        <p:nvSpPr>
          <p:cNvPr id="12" name="Овал 11"/>
          <p:cNvSpPr/>
          <p:nvPr/>
        </p:nvSpPr>
        <p:spPr>
          <a:xfrm>
            <a:off x="8043396" y="3285985"/>
            <a:ext cx="1499615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10 000.0</a:t>
            </a:r>
          </a:p>
        </p:txBody>
      </p:sp>
      <p:sp>
        <p:nvSpPr>
          <p:cNvPr id="13" name="Овал 12"/>
          <p:cNvSpPr/>
          <p:nvPr/>
        </p:nvSpPr>
        <p:spPr>
          <a:xfrm>
            <a:off x="9825780" y="3268746"/>
            <a:ext cx="1487842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12 000.0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29015" y="4264103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53807" y="4276620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113583" y="4264102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</a:p>
        </p:txBody>
      </p:sp>
    </p:spTree>
    <p:extLst>
      <p:ext uri="{BB962C8B-B14F-4D97-AF65-F5344CB8AC3E}">
        <p14:creationId xmlns:p14="http://schemas.microsoft.com/office/powerpoint/2010/main" val="27970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143" t="-165" r="4286" b="8571"/>
          <a:stretch/>
        </p:blipFill>
        <p:spPr>
          <a:xfrm>
            <a:off x="0" y="-68826"/>
            <a:ext cx="122903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495600" y="116632"/>
            <a:ext cx="7488832" cy="864096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поселений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2" name="Выноска со стрелкой вверх 1"/>
          <p:cNvSpPr/>
          <p:nvPr/>
        </p:nvSpPr>
        <p:spPr>
          <a:xfrm>
            <a:off x="1700981" y="1317522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165 620.2</a:t>
            </a:r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5104390" y="1317521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174 858.8</a:t>
            </a:r>
          </a:p>
        </p:txBody>
      </p:sp>
      <p:sp>
        <p:nvSpPr>
          <p:cNvPr id="13" name="Выноска со стрелкой вверх 12"/>
          <p:cNvSpPr/>
          <p:nvPr/>
        </p:nvSpPr>
        <p:spPr>
          <a:xfrm>
            <a:off x="8367251" y="1317521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187 414.0</a:t>
            </a:r>
          </a:p>
        </p:txBody>
      </p:sp>
    </p:spTree>
    <p:extLst>
      <p:ext uri="{BB962C8B-B14F-4D97-AF65-F5344CB8AC3E}">
        <p14:creationId xmlns:p14="http://schemas.microsoft.com/office/powerpoint/2010/main" val="114022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-19393" y="50716"/>
            <a:ext cx="12111644" cy="366295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НА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2024-2026 ГОДЫ</a:t>
            </a: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16377" y="432421"/>
            <a:ext cx="2047700" cy="1743633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социально ориентированных некоммерческих организаций и гражданских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– 2 000.0</a:t>
            </a:r>
            <a:endPara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2 000.0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2 000.0</a:t>
            </a:r>
            <a:endPara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2079" y="527132"/>
            <a:ext cx="1753985" cy="1251066"/>
          </a:xfrm>
          <a:prstGeom prst="round2DiagRect">
            <a:avLst/>
          </a:prstGeom>
          <a:solidFill>
            <a:srgbClr val="FFFF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профилактика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правонарушений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410.0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874066" y="505511"/>
            <a:ext cx="1878677" cy="1257300"/>
          </a:xfrm>
          <a:prstGeom prst="round2Diag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Старшему поколению-активное долголетие </a:t>
            </a:r>
            <a:endParaRPr lang="en-US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560.0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560.0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7688224" y="550706"/>
            <a:ext cx="1878677" cy="856212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Вектор детства, семьи,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материнства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1 480.0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752743" y="468619"/>
            <a:ext cx="1878677" cy="1251066"/>
          </a:xfrm>
          <a:prstGeom prst="round2Diag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развитию малого и среднего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2 030.0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9814556" y="519690"/>
            <a:ext cx="1878677" cy="1251066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населения и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УКМО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915.2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361.6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6329" y="2230425"/>
            <a:ext cx="1878677" cy="125106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социально значимых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заболеваний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5 760.0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988148" y="1817182"/>
            <a:ext cx="2043547" cy="1593273"/>
          </a:xfrm>
          <a:prstGeom prst="round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 развитие муниципальных дошкольных образовательных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48 222.9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33 206.7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18 265.1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861763" y="1822877"/>
            <a:ext cx="1972888" cy="1438102"/>
          </a:xfrm>
          <a:prstGeom prst="roundRect">
            <a:avLst/>
          </a:prstGeom>
          <a:solidFill>
            <a:srgbClr val="66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летнего отдыха, оздоровления и занятости детей и подростков </a:t>
            </a: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30 778.7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14 963.8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15 497.6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809547" y="1838139"/>
            <a:ext cx="1972888" cy="1566947"/>
          </a:xfrm>
          <a:prstGeom prst="roundRect">
            <a:avLst/>
          </a:prstGeom>
          <a:solidFill>
            <a:srgbClr val="FFCC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организации питания в муниципальных образовательных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63 958.3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52 830.8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54 616.9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649247" y="1478198"/>
            <a:ext cx="2126331" cy="162065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пожарной безопасности на объектах образовательных организаций </a:t>
            </a: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8 166.4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570.3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570.3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661113" y="1801772"/>
            <a:ext cx="2431138" cy="1624095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педагогическими кадрами муниципальных образовательных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10 230.0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10 230.0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10 230.0</a:t>
            </a:r>
          </a:p>
        </p:txBody>
      </p:sp>
      <p:sp>
        <p:nvSpPr>
          <p:cNvPr id="20" name="Прямоугольник с двумя усеченными соседними углами 19"/>
          <p:cNvSpPr/>
          <p:nvPr/>
        </p:nvSpPr>
        <p:spPr>
          <a:xfrm>
            <a:off x="-49323" y="3552526"/>
            <a:ext cx="2224357" cy="1564156"/>
          </a:xfrm>
          <a:prstGeom prst="snip2Same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 развитие муниципальных общеобразовательных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1 147 274.6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61 105.5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83 781.9</a:t>
            </a:r>
          </a:p>
        </p:txBody>
      </p:sp>
      <p:sp>
        <p:nvSpPr>
          <p:cNvPr id="21" name="Прямоугольник с двумя усеченными соседними углами 20"/>
          <p:cNvSpPr/>
          <p:nvPr/>
        </p:nvSpPr>
        <p:spPr>
          <a:xfrm>
            <a:off x="4054688" y="3335367"/>
            <a:ext cx="1972888" cy="1055716"/>
          </a:xfrm>
          <a:prstGeom prst="snip2Same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5 368.9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5 724.0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12 584.1</a:t>
            </a:r>
          </a:p>
        </p:txBody>
      </p:sp>
      <p:sp>
        <p:nvSpPr>
          <p:cNvPr id="22" name="Прямоугольник с двумя усеченными соседними углами 21"/>
          <p:cNvSpPr/>
          <p:nvPr/>
        </p:nvSpPr>
        <p:spPr>
          <a:xfrm>
            <a:off x="2095373" y="3389738"/>
            <a:ext cx="1972888" cy="1517421"/>
          </a:xfrm>
          <a:prstGeom prst="snip2SameRect">
            <a:avLst/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дополнительного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79 362.1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79 033.8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79 032.0</a:t>
            </a:r>
          </a:p>
        </p:txBody>
      </p:sp>
      <p:sp>
        <p:nvSpPr>
          <p:cNvPr id="23" name="Прямоугольник с двумя усеченными соседними углами 22"/>
          <p:cNvSpPr/>
          <p:nvPr/>
        </p:nvSpPr>
        <p:spPr>
          <a:xfrm>
            <a:off x="6025070" y="3458796"/>
            <a:ext cx="1972888" cy="1053641"/>
          </a:xfrm>
          <a:prstGeom prst="snip2Same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</a:t>
            </a:r>
            <a:endParaRPr lang="en-US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274 867.5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212 277.4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218 962.5</a:t>
            </a:r>
          </a:p>
        </p:txBody>
      </p:sp>
      <p:sp>
        <p:nvSpPr>
          <p:cNvPr id="24" name="Прямоугольник с двумя усеченными соседними углами 23"/>
          <p:cNvSpPr/>
          <p:nvPr/>
        </p:nvSpPr>
        <p:spPr>
          <a:xfrm>
            <a:off x="7826276" y="3108075"/>
            <a:ext cx="1972888" cy="1485899"/>
          </a:xfrm>
          <a:prstGeom prst="snip2SameRect">
            <a:avLst/>
          </a:prstGeom>
          <a:solidFill>
            <a:srgbClr val="FFFF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Доступная среда для инвалидов и других маломобильных групп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155.0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50.0</a:t>
            </a:r>
          </a:p>
        </p:txBody>
      </p:sp>
      <p:sp>
        <p:nvSpPr>
          <p:cNvPr id="25" name="Прямоугольник с двумя усеченными соседними углами 24"/>
          <p:cNvSpPr/>
          <p:nvPr/>
        </p:nvSpPr>
        <p:spPr>
          <a:xfrm>
            <a:off x="9970847" y="3389738"/>
            <a:ext cx="1972888" cy="1330036"/>
          </a:xfrm>
          <a:prstGeom prst="snip2Same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безопасности дорожного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1 633.7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5 583.7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1 093.0</a:t>
            </a:r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10119363" y="4712028"/>
            <a:ext cx="1972888" cy="1319646"/>
          </a:xfrm>
          <a:prstGeom prst="round2Diag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экстремизма и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терроризма</a:t>
            </a:r>
          </a:p>
          <a:p>
            <a:pPr algn="ctr"/>
            <a:endPara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4 159.2</a:t>
            </a: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6050557" y="4566147"/>
            <a:ext cx="1972888" cy="1319646"/>
          </a:xfrm>
          <a:prstGeom prst="round2Diag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 и повышение энергетической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3 057.5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2 655.5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2 655.5</a:t>
            </a:r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-49322" y="5096697"/>
            <a:ext cx="2075841" cy="1673650"/>
          </a:xfrm>
          <a:prstGeom prst="round2Diag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Построение, развитие и внедрение аппаратно-программного комплекса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«Безопасный город»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1526.8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1 526.8</a:t>
            </a:r>
          </a:p>
        </p:txBody>
      </p:sp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2095373" y="4961530"/>
            <a:ext cx="1972888" cy="1123354"/>
          </a:xfrm>
          <a:prstGeom prst="round2DiagRec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2 240.5</a:t>
            </a: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4059812" y="4465471"/>
            <a:ext cx="2067922" cy="1625226"/>
          </a:xfrm>
          <a:prstGeom prst="round2Diag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хозяйства и поддержка развития рынков сельскохозяйственной продукции, сырья и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</a:t>
            </a:r>
          </a:p>
          <a:p>
            <a:pPr algn="ctr"/>
            <a:endParaRPr lang="ru-RU" sz="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5 438.0</a:t>
            </a:r>
          </a:p>
        </p:txBody>
      </p:sp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7956671" y="4592522"/>
            <a:ext cx="2162692" cy="1501579"/>
          </a:xfrm>
          <a:prstGeom prst="round2DiagRect">
            <a:avLst/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 мотивации граждан к ведению здорового образа жизни, включая здоровое питание и отказ от вредных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привычек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450.0</a:t>
            </a:r>
          </a:p>
        </p:txBody>
      </p:sp>
      <p:sp>
        <p:nvSpPr>
          <p:cNvPr id="12" name="Овал 11"/>
          <p:cNvSpPr/>
          <p:nvPr/>
        </p:nvSpPr>
        <p:spPr>
          <a:xfrm>
            <a:off x="1760283" y="5885793"/>
            <a:ext cx="3108960" cy="96991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муниципальных программ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041239" y="5983538"/>
            <a:ext cx="1990696" cy="91440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2024 год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1 700 045.3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7121196" y="6031674"/>
            <a:ext cx="2050558" cy="91440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482 679.9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9418320" y="5983538"/>
            <a:ext cx="2128057" cy="91440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</a:t>
            </a:r>
          </a:p>
          <a:p>
            <a:pPr algn="ctr"/>
            <a:r>
              <a:rPr 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499 339.0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47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61650" y="308641"/>
            <a:ext cx="9598025" cy="768350"/>
          </a:xfrm>
          <a:prstGeom prst="rect">
            <a:avLst/>
          </a:prstGeo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4265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1661650" y="1437387"/>
            <a:ext cx="9410903" cy="38411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КОМИТЕТ ПО ФИНАНСОВОЙ </a:t>
            </a:r>
          </a:p>
          <a:p>
            <a:pPr algn="ctr">
              <a:buNone/>
            </a:pP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ПОЛИТИКЕ И БЮДЖЕТУ </a:t>
            </a:r>
          </a:p>
          <a:p>
            <a:pPr algn="ctr">
              <a:buNone/>
            </a:pP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АДМИНИСТРАЦИИ </a:t>
            </a:r>
            <a:r>
              <a:rPr lang="en-US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УСТЬ-КУТСКОГО</a:t>
            </a:r>
            <a:endParaRPr lang="ru-RU" sz="3199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endParaRPr lang="en-US" sz="3199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Адрес: Иркутская область, г. Усть-Кут, ул. Халтурина д. 52</a:t>
            </a:r>
          </a:p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8(3952) 43-51-81 доб. 202</a:t>
            </a:r>
            <a:endParaRPr lang="ru-RU" sz="2666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E-mail:</a:t>
            </a:r>
            <a:r>
              <a:rPr lang="ru-RU" sz="2666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fin11@govirk</a:t>
            </a:r>
            <a:r>
              <a:rPr lang="ru-RU" sz="2666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666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ru-RU" sz="2666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44685" y="4816917"/>
            <a:ext cx="5031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–сайт: </a:t>
            </a:r>
            <a:r>
              <a:rPr lang="en-US" sz="24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www.admin-ukmo.ru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93626" y="5682735"/>
            <a:ext cx="71134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44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7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45000"/>
                <a:lumOff val="55000"/>
              </a:schemeClr>
            </a:gs>
            <a:gs pos="5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90209983"/>
              </p:ext>
            </p:extLst>
          </p:nvPr>
        </p:nvGraphicFramePr>
        <p:xfrm>
          <a:off x="-64004" y="1106293"/>
          <a:ext cx="10962727" cy="5558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240895" y="93707"/>
            <a:ext cx="8352928" cy="5913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Материалы, используемые  для формирования бюджета</a:t>
            </a:r>
            <a:endParaRPr lang="ru-RU" sz="2800" b="1" dirty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0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Kadyseva\Desktop\Новая папка (2)\Новая папка (2)\cant-find-the-perfect-clip-art-22070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7715" r="8355" b="14347"/>
          <a:stretch/>
        </p:blipFill>
        <p:spPr bwMode="auto">
          <a:xfrm>
            <a:off x="192281" y="381919"/>
            <a:ext cx="6804264" cy="6476081"/>
          </a:xfrm>
          <a:prstGeom prst="rect">
            <a:avLst/>
          </a:prstGeom>
          <a:noFill/>
          <a:effectLst>
            <a:outerShdw blurRad="215900" dist="38100" dir="2100000" sx="103000" sy="103000" algn="tl" rotWithShape="0">
              <a:schemeClr val="bg1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5379" y="59186"/>
            <a:ext cx="999823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ru-RU" sz="2666" cap="all" dirty="0">
                <a:ln w="900" cmpd="sng">
                  <a:solidFill>
                    <a:srgbClr val="3333CC">
                      <a:alpha val="55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Бюджетный процесс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 rot="321600">
            <a:off x="937578" y="1039506"/>
            <a:ext cx="4925002" cy="5777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33" b="1" dirty="0">
                <a:solidFill>
                  <a:srgbClr val="0000FF"/>
                </a:solidFill>
              </a:rPr>
              <a:t>Участники бюджетного процесса</a:t>
            </a:r>
          </a:p>
          <a:p>
            <a:pPr algn="ctr"/>
            <a:r>
              <a:rPr lang="ru-RU" sz="1733" b="1" dirty="0" err="1" smtClean="0">
                <a:solidFill>
                  <a:srgbClr val="0000FF"/>
                </a:solidFill>
              </a:rPr>
              <a:t>Усть-Кутского</a:t>
            </a:r>
            <a:r>
              <a:rPr lang="ru-RU" sz="1733" b="1" dirty="0" smtClean="0">
                <a:solidFill>
                  <a:srgbClr val="0000FF"/>
                </a:solidFill>
              </a:rPr>
              <a:t> муниципального образования</a:t>
            </a:r>
            <a:endParaRPr lang="ru-RU" sz="1733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314003">
            <a:off x="277375" y="1754659"/>
            <a:ext cx="5373360" cy="4418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Мэр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Дума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Администрация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Комитет по финансовой политике и бюджету Администрации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Контрольно-счетный орган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Главные распорядители бюджетных средств;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Распорядители бюджетных средств;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Главные администраторы доходов 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Администраторы доходов 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Администраторы источников финансирования источников 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Получатели бюджетных средств.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9098" y="667584"/>
            <a:ext cx="4094515" cy="6665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866" cap="all" dirty="0">
                <a:ln w="0">
                  <a:solidFill>
                    <a:srgbClr val="7030A0"/>
                  </a:solidFill>
                </a:ln>
                <a:effectLst>
                  <a:reflection blurRad="139700" stA="30000" endPos="31000" dist="508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Этапы бюджетного процесса: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33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2"/>
            <a:ext cx="3554903" cy="27336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09" y="3429002"/>
            <a:ext cx="3021667" cy="1905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38" t="4999" r="22690" b="17501"/>
          <a:stretch/>
        </p:blipFill>
        <p:spPr bwMode="auto">
          <a:xfrm>
            <a:off x="8476535" y="2095904"/>
            <a:ext cx="1954172" cy="14763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9" t="14499" r="26471" b="27501"/>
          <a:stretch/>
        </p:blipFill>
        <p:spPr bwMode="auto">
          <a:xfrm>
            <a:off x="10190518" y="2191124"/>
            <a:ext cx="1536226" cy="11049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0354147" y="1429354"/>
            <a:ext cx="1802481" cy="711912"/>
          </a:xfrm>
          <a:prstGeom prst="roundRect">
            <a:avLst/>
          </a:prstGeom>
          <a:pattFill prst="smCheck">
            <a:fgClr>
              <a:srgbClr val="FFFF99"/>
            </a:fgClr>
            <a:bgClr>
              <a:schemeClr val="bg1"/>
            </a:bgClr>
          </a:patt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СОСТАВЛЕНИЕ ПРОЕКТА БЮДЖЕТА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572106" y="1619798"/>
            <a:ext cx="2091829" cy="827964"/>
          </a:xfrm>
          <a:prstGeom prst="roundRect">
            <a:avLst/>
          </a:prstGeom>
          <a:pattFill prst="smCheck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33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РАССМОТРЕНИЕ И УТВЕРЖДЕНИЕ БЮДЖЕТА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190515" y="5238205"/>
            <a:ext cx="1904426" cy="571328"/>
          </a:xfrm>
          <a:prstGeom prst="roundRect">
            <a:avLst/>
          </a:prstGeom>
          <a:pattFill prst="smCheck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9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ИСПОЛНЕНИЕ БЮДЖЕТА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191221" y="5904755"/>
            <a:ext cx="3618409" cy="743505"/>
          </a:xfrm>
          <a:prstGeom prst="roundRect">
            <a:avLst/>
          </a:prstGeom>
          <a:pattFill prst="smCheck">
            <a:fgClr>
              <a:srgbClr val="FFE8D1"/>
            </a:fgClr>
            <a:bgClr>
              <a:schemeClr val="bg1"/>
            </a:bgClr>
          </a:pattFill>
          <a:ln>
            <a:solidFill>
              <a:srgbClr val="B40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9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ФОРМИРОВАНИЕ И УТВЕРЖДЕНИЕ БЮДЖЕТНОЙ ОТЧЕТНОСТИ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0515" y="2476787"/>
            <a:ext cx="1428319" cy="60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3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Выгнутая вверх стрелка 10"/>
          <p:cNvSpPr/>
          <p:nvPr/>
        </p:nvSpPr>
        <p:spPr>
          <a:xfrm rot="20243737" flipH="1">
            <a:off x="9057267" y="1747321"/>
            <a:ext cx="1217436" cy="292248"/>
          </a:xfrm>
          <a:prstGeom prst="curvedDownArrow">
            <a:avLst>
              <a:gd name="adj1" fmla="val 25000"/>
              <a:gd name="adj2" fmla="val 50000"/>
              <a:gd name="adj3" fmla="val 6335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4" name="Выгнутая вверх стрелка 23"/>
          <p:cNvSpPr/>
          <p:nvPr/>
        </p:nvSpPr>
        <p:spPr>
          <a:xfrm rot="13208455" flipH="1">
            <a:off x="8713024" y="3691783"/>
            <a:ext cx="1217436" cy="292248"/>
          </a:xfrm>
          <a:prstGeom prst="curvedDownArrow">
            <a:avLst>
              <a:gd name="adj1" fmla="val 25000"/>
              <a:gd name="adj2" fmla="val 50000"/>
              <a:gd name="adj3" fmla="val 651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5" name="Выгнутая вверх стрелка 24"/>
          <p:cNvSpPr/>
          <p:nvPr/>
        </p:nvSpPr>
        <p:spPr>
          <a:xfrm rot="8735575">
            <a:off x="9779868" y="6129741"/>
            <a:ext cx="1217436" cy="271588"/>
          </a:xfrm>
          <a:prstGeom prst="curvedDownArrow">
            <a:avLst>
              <a:gd name="adj1" fmla="val 25000"/>
              <a:gd name="adj2" fmla="val 50000"/>
              <a:gd name="adj3" fmla="val 728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476182" y="4008615"/>
            <a:ext cx="1142654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5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59810" y="4381214"/>
            <a:ext cx="1116722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5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1028" name="Picture 4" descr="C:\Users\Kadyseva\Desktop\для слайдов\CLIPART_OF_15179_SM_2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" y="0"/>
            <a:ext cx="1899042" cy="94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9143081" y="2572008"/>
            <a:ext cx="714356" cy="60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32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1024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инус 3"/>
          <p:cNvSpPr/>
          <p:nvPr/>
        </p:nvSpPr>
        <p:spPr>
          <a:xfrm>
            <a:off x="2306213" y="2219406"/>
            <a:ext cx="570596" cy="377284"/>
          </a:xfrm>
          <a:prstGeom prst="mathMinus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dirty="0"/>
          </a:p>
        </p:txBody>
      </p:sp>
      <p:sp>
        <p:nvSpPr>
          <p:cNvPr id="5" name="TextBox 4"/>
          <p:cNvSpPr txBox="1"/>
          <p:nvPr/>
        </p:nvSpPr>
        <p:spPr>
          <a:xfrm>
            <a:off x="663835" y="2175806"/>
            <a:ext cx="948721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33206" y="2195268"/>
            <a:ext cx="1028102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5290664" y="1058292"/>
            <a:ext cx="1439560" cy="699027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b="1" dirty="0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5389212" y="2932134"/>
            <a:ext cx="1503367" cy="651182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dirty="0"/>
          </a:p>
        </p:txBody>
      </p:sp>
      <p:pic>
        <p:nvPicPr>
          <p:cNvPr id="1031" name="Picture 7" descr="C:\Users\econ11\Desktop\Для презентации\14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r="-1814"/>
          <a:stretch/>
        </p:blipFill>
        <p:spPr bwMode="auto">
          <a:xfrm>
            <a:off x="7090863" y="2577991"/>
            <a:ext cx="1187941" cy="1585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2" name="Picture 8" descr="C:\Users\econ11\Desktop\Для презентации\7263635-3d-small-people-saving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0349"/>
          <a:stretch/>
        </p:blipFill>
        <p:spPr bwMode="auto">
          <a:xfrm>
            <a:off x="7090862" y="788017"/>
            <a:ext cx="1169375" cy="1493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TextBox 9"/>
          <p:cNvSpPr txBox="1"/>
          <p:nvPr/>
        </p:nvSpPr>
        <p:spPr>
          <a:xfrm>
            <a:off x="5470233" y="3008836"/>
            <a:ext cx="1259990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79438" y="1205057"/>
            <a:ext cx="1281120" cy="36920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655784" y="2728699"/>
            <a:ext cx="2562117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превышении расходов над доходами  принимается решение об источниках покрытия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(например, использовать имеющиеся накопления, остатки, взять в долг).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27806" y="954804"/>
            <a:ext cx="246613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dirty="0">
                <a:latin typeface="Times New Roman" pitchFamily="18" charset="0"/>
              </a:rPr>
              <a:t>При превышении доходов над расходами принимается решение, как их использовать (например, накапливать резервы, остатки, погашать долг).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1156" y="4959746"/>
            <a:ext cx="11037820" cy="1322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altLang="ru-RU" sz="1599" dirty="0">
                <a:latin typeface="Times New Roman" pitchFamily="18" charset="0"/>
              </a:rPr>
              <a:t>Долговыми обязательствами, входящими в структуру муниципального долга </a:t>
            </a:r>
            <a:r>
              <a:rPr lang="ru-RU" altLang="ru-RU" sz="1599" dirty="0" err="1" smtClean="0">
                <a:latin typeface="Times New Roman" pitchFamily="18" charset="0"/>
              </a:rPr>
              <a:t>Усть-Кутского</a:t>
            </a:r>
            <a:r>
              <a:rPr lang="ru-RU" altLang="ru-RU" sz="1599" dirty="0" smtClean="0">
                <a:latin typeface="Times New Roman" pitchFamily="18" charset="0"/>
              </a:rPr>
              <a:t> муниципального образования, являются </a:t>
            </a:r>
            <a:r>
              <a:rPr lang="ru-RU" altLang="ru-RU" sz="1599" dirty="0">
                <a:latin typeface="Times New Roman" pitchFamily="18" charset="0"/>
              </a:rPr>
              <a:t>бюджетные кредиты из областного бюджета и кредиты, полученные от кредитных организаций. Учет и регистрация муниципальных долговых обязательств осуществляется в</a:t>
            </a:r>
            <a:r>
              <a:rPr lang="ru-RU" altLang="ru-RU" sz="1599" b="1" dirty="0">
                <a:latin typeface="Times New Roman" pitchFamily="18" charset="0"/>
              </a:rPr>
              <a:t> </a:t>
            </a:r>
            <a:r>
              <a:rPr lang="ru-RU" altLang="ru-RU" sz="1599" b="1" i="1" dirty="0">
                <a:latin typeface="Times New Roman" pitchFamily="18" charset="0"/>
              </a:rPr>
              <a:t>муниципальной долговой книге. </a:t>
            </a:r>
            <a:r>
              <a:rPr lang="ru-RU" altLang="ru-RU" sz="1599" dirty="0">
                <a:latin typeface="Times New Roman" pitchFamily="18" charset="0"/>
              </a:rPr>
              <a:t>В муниципальную долговую книгу вносятся сведения об объеме долговых обязательств по видам этих обязательств, дате их возникновения и исполнения полностью или частично, формах обеспечения обязательств.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0149" y="4435864"/>
            <a:ext cx="2516266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169657" y="120436"/>
            <a:ext cx="9700681" cy="872078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бюджета </a:t>
            </a:r>
            <a:r>
              <a:rPr lang="ru-RU" sz="25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5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</a:t>
            </a:r>
            <a:endParaRPr lang="ru-RU" sz="25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9" y="809211"/>
            <a:ext cx="1641161" cy="13039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" t="8685" r="8684" b="7653"/>
          <a:stretch/>
        </p:blipFill>
        <p:spPr>
          <a:xfrm>
            <a:off x="473945" y="2631510"/>
            <a:ext cx="1600335" cy="15224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r="316" b="11224"/>
          <a:stretch/>
        </p:blipFill>
        <p:spPr>
          <a:xfrm>
            <a:off x="3224871" y="788119"/>
            <a:ext cx="1705152" cy="13266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t="703" r="17421" b="-703"/>
          <a:stretch/>
        </p:blipFill>
        <p:spPr>
          <a:xfrm>
            <a:off x="3224871" y="2792667"/>
            <a:ext cx="1964262" cy="1341119"/>
          </a:xfrm>
          <a:prstGeom prst="rect">
            <a:avLst/>
          </a:prstGeom>
        </p:spPr>
      </p:pic>
      <p:sp>
        <p:nvSpPr>
          <p:cNvPr id="2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206038" y="6595926"/>
            <a:ext cx="461961" cy="2620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11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37165356"/>
              </p:ext>
            </p:extLst>
          </p:nvPr>
        </p:nvGraphicFramePr>
        <p:xfrm>
          <a:off x="429870" y="657706"/>
          <a:ext cx="10069522" cy="182968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488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2989">
                  <a:extLst>
                    <a:ext uri="{9D8B030D-6E8A-4147-A177-3AD203B41FA5}">
                      <a16:colId xmlns:a16="http://schemas.microsoft.com/office/drawing/2014/main" val="647598734"/>
                    </a:ext>
                  </a:extLst>
                </a:gridCol>
                <a:gridCol w="1801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0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6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6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006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всего, в т.ч.: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462 871,5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4 598 853,6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4 201 543,7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4 383 455,1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5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налоговые и неналоговые 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2 296 475,5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2 349 801,7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2 518 571,5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2 694 426,8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03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безвозмездные поступления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166 396,0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2 249 051,9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1 682 972,2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1 689 028,3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91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всего, в т.ч.: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4 327 662,1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4 817 798,0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4 211 709,7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4 392 190,8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46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(+), д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ефицит (-)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-135 209,4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-218 944,4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-10 166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-8 735,7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524639" y="78970"/>
            <a:ext cx="8121369" cy="461537"/>
          </a:xfrm>
          <a:prstGeom prst="rect">
            <a:avLst/>
          </a:prstGeo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399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(тыс. руб.)</a:t>
            </a:r>
            <a:endParaRPr lang="ru-RU" sz="2399" dirty="0"/>
          </a:p>
        </p:txBody>
      </p:sp>
      <p:pic>
        <p:nvPicPr>
          <p:cNvPr id="8" name="Рисунок 7" descr="https://im0-tub-ru.yandex.net/i?id=f04911bbde7fc926d1c6210df740ad50&amp;n=33&amp;w=174&amp;h=15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008" y="5028755"/>
            <a:ext cx="2150941" cy="171855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 descr="https://im0-tub-ru.yandex.net/i?id=bc4943e64881fb99e420626a177c7700&amp;n=33&amp;w=225&amp;h=15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961" y="293428"/>
            <a:ext cx="1535292" cy="119471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758328801"/>
              </p:ext>
            </p:extLst>
          </p:nvPr>
        </p:nvGraphicFramePr>
        <p:xfrm>
          <a:off x="0" y="4179367"/>
          <a:ext cx="3826664" cy="2437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23531" y="3529818"/>
            <a:ext cx="1970116" cy="27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904948282"/>
              </p:ext>
            </p:extLst>
          </p:nvPr>
        </p:nvGraphicFramePr>
        <p:xfrm>
          <a:off x="3865472" y="3007078"/>
          <a:ext cx="3371273" cy="2238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4700173" y="2686256"/>
            <a:ext cx="1371600" cy="248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83264191"/>
              </p:ext>
            </p:extLst>
          </p:nvPr>
        </p:nvGraphicFramePr>
        <p:xfrm>
          <a:off x="4591665" y="5157011"/>
          <a:ext cx="4601495" cy="1590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255463082"/>
              </p:ext>
            </p:extLst>
          </p:nvPr>
        </p:nvGraphicFramePr>
        <p:xfrm>
          <a:off x="7755563" y="2686255"/>
          <a:ext cx="3630044" cy="2470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351212" y="4065362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462 871,5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03315" y="4020654"/>
            <a:ext cx="737419" cy="317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598 853,6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542" y="4074940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201 543,7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55770" y="4042944"/>
            <a:ext cx="737419" cy="272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383 455,1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45974" y="2974438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4 327 662.1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813689" y="2948584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4 817 798.0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89916" y="3074060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4 211 709.7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396439" y="3036496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4 392 190.8</a:t>
            </a:r>
          </a:p>
        </p:txBody>
      </p:sp>
    </p:spTree>
    <p:extLst>
      <p:ext uri="{BB962C8B-B14F-4D97-AF65-F5344CB8AC3E}">
        <p14:creationId xmlns:p14="http://schemas.microsoft.com/office/powerpoint/2010/main" val="155510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00" t="1388" r="900"/>
          <a:stretch/>
        </p:blipFill>
        <p:spPr>
          <a:xfrm>
            <a:off x="0" y="0"/>
            <a:ext cx="9363075" cy="67627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0899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2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solidFill>
          <a:schemeClr val="accent4">
            <a:lumMod val="75000"/>
          </a:schemeClr>
        </a:solidFill>
        <a:ln>
          <a:solidFill>
            <a:schemeClr val="accent6">
              <a:lumMod val="25000"/>
            </a:schemeClr>
          </a:solidFill>
        </a:ln>
        <a:scene3d>
          <a:camera prst="obliqueBottomLeft"/>
          <a:lightRig rig="threePt" dir="t"/>
        </a:scene3d>
      </a:spPr>
      <a:bodyPr rtlCol="0" anchor="ctr"/>
      <a:lstStyle>
        <a:defPPr algn="ctr">
          <a:defRPr sz="1600" b="1" dirty="0" smtClean="0">
            <a:solidFill>
              <a:schemeClr val="accent6">
                <a:lumMod val="1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5024</TotalTime>
  <Words>4188</Words>
  <Application>Microsoft Office PowerPoint</Application>
  <PresentationFormat>Широкоэкранный</PresentationFormat>
  <Paragraphs>998</Paragraphs>
  <Slides>44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57" baseType="lpstr">
      <vt:lpstr>Arial</vt:lpstr>
      <vt:lpstr>Arial Black</vt:lpstr>
      <vt:lpstr>Bahnschrift Condensed</vt:lpstr>
      <vt:lpstr>Bahnschrift SemiBold Condensed</vt:lpstr>
      <vt:lpstr>Bahnschrift SemiBold SemiConden</vt:lpstr>
      <vt:lpstr>Batang</vt:lpstr>
      <vt:lpstr>Calibri</vt:lpstr>
      <vt:lpstr>Times New Roman</vt:lpstr>
      <vt:lpstr>Trebuchet MS</vt:lpstr>
      <vt:lpstr>Wingdings</vt:lpstr>
      <vt:lpstr>Wingdings 3</vt:lpstr>
      <vt:lpstr>Аспект</vt:lpstr>
      <vt:lpstr>2_Аспект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бюджета Усть-Кутского муниципального образования</vt:lpstr>
      <vt:lpstr>Презентация PowerPoint</vt:lpstr>
      <vt:lpstr>Презентация PowerPoint</vt:lpstr>
      <vt:lpstr>Основные показатели социально-экономического развития района</vt:lpstr>
      <vt:lpstr>ПОКАЗАТЕЛИ ПОСТУПЛЕНИЯ ДОХОДОВ В РАЙОННЫЙ БЮДЖЕТ  В 2022-2026 ГОДАХ (тыс. руб.)</vt:lpstr>
      <vt:lpstr>Презентация PowerPoint</vt:lpstr>
      <vt:lpstr>Налоговые доходы бюджета  на 2022 - 2026 годы, тыс.руб.</vt:lpstr>
      <vt:lpstr>Презентация PowerPoint</vt:lpstr>
      <vt:lpstr>Презентация PowerPoint</vt:lpstr>
      <vt:lpstr>Расходы 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Направление расходов бюджета в сравнении с общим объемом расходов, запланированных на 2024 год</vt:lpstr>
      <vt:lpstr>Презентация PowerPoint</vt:lpstr>
      <vt:lpstr>Презентация PowerPoint</vt:lpstr>
      <vt:lpstr>Распределение расходов бюджета Усть-Кутского муниципального образования  на 2024 -2026 годы по функциональной структуре (тыс. руб.)</vt:lpstr>
      <vt:lpstr>Межбюджетные трансферты на выплату заработной платы с начислениями на неё работникам органов местного самоуправления поселений (тыс. руб.)</vt:lpstr>
      <vt:lpstr>Распределение расходов бюджета Усть-Кутского муниципального образования  по переданным областным государственным полномочиям на 2024 – 2026 годы (тыс. руб.)    </vt:lpstr>
      <vt:lpstr>Распределение расходов бюджета Усть-Кутского муниципального образования  на 2024 - 2026 годы по функциональной структуре 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Межбюджетные трансферты на выплату заработной платы с начислениями на неё работникам учреждений культуры, находящихся в ведении органов местного самоуправления поселений и (или) оплату коммунальных услуг муниципальных учреждений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КОНТАКТНАЯ ИНФОРМАЦИЯ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Андрейко Л.А.</dc:creator>
  <cp:lastModifiedBy>Катанаева Е.А.</cp:lastModifiedBy>
  <cp:revision>313</cp:revision>
  <cp:lastPrinted>2023-12-27T03:15:38Z</cp:lastPrinted>
  <dcterms:created xsi:type="dcterms:W3CDTF">2022-11-16T04:51:42Z</dcterms:created>
  <dcterms:modified xsi:type="dcterms:W3CDTF">2023-12-27T04:41:44Z</dcterms:modified>
</cp:coreProperties>
</file>