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5.xml" ContentType="application/vnd.openxmlformats-officedocument.drawingml.chart+xml"/>
  <Override PartName="/ppt/drawings/drawing2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3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24.xml" ContentType="application/vnd.openxmlformats-officedocument.drawingml.chart+xml"/>
  <Override PartName="/ppt/drawings/drawing4.xml" ContentType="application/vnd.openxmlformats-officedocument.drawingml.chartshapes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7.xml" ContentType="application/vnd.openxmlformats-officedocument.drawingml.chart+xml"/>
  <Override PartName="/ppt/drawings/drawing5.xml" ContentType="application/vnd.openxmlformats-officedocument.drawingml.chartshapes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drawings/drawing6.xml" ContentType="application/vnd.openxmlformats-officedocument.drawingml.chartshapes+xml"/>
  <Override PartName="/ppt/charts/chart30.xml" ContentType="application/vnd.openxmlformats-officedocument.drawingml.chart+xml"/>
  <Override PartName="/ppt/drawings/drawing7.xml" ContentType="application/vnd.openxmlformats-officedocument.drawingml.chartshapes+xml"/>
  <Override PartName="/ppt/charts/chart3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297" r:id="rId11"/>
    <p:sldId id="298" r:id="rId12"/>
    <p:sldId id="321" r:id="rId13"/>
    <p:sldId id="296" r:id="rId14"/>
    <p:sldId id="299" r:id="rId15"/>
    <p:sldId id="300" r:id="rId16"/>
    <p:sldId id="301" r:id="rId17"/>
    <p:sldId id="302" r:id="rId18"/>
    <p:sldId id="320" r:id="rId19"/>
    <p:sldId id="323" r:id="rId20"/>
    <p:sldId id="324" r:id="rId21"/>
    <p:sldId id="285" r:id="rId22"/>
    <p:sldId id="325" r:id="rId23"/>
    <p:sldId id="286" r:id="rId24"/>
    <p:sldId id="326" r:id="rId25"/>
    <p:sldId id="307" r:id="rId26"/>
    <p:sldId id="287" r:id="rId27"/>
    <p:sldId id="290" r:id="rId28"/>
    <p:sldId id="328" r:id="rId29"/>
    <p:sldId id="291" r:id="rId30"/>
    <p:sldId id="310" r:id="rId31"/>
    <p:sldId id="329" r:id="rId32"/>
    <p:sldId id="292" r:id="rId33"/>
    <p:sldId id="293" r:id="rId34"/>
    <p:sldId id="294" r:id="rId35"/>
    <p:sldId id="295" r:id="rId3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9B9F7"/>
    <a:srgbClr val="636D9D"/>
    <a:srgbClr val="A02085"/>
    <a:srgbClr val="FA9F26"/>
    <a:srgbClr val="FFCB25"/>
    <a:srgbClr val="37CBE9"/>
    <a:srgbClr val="EC34E3"/>
    <a:srgbClr val="E937BA"/>
    <a:srgbClr val="823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127.3</c:v>
                </c:pt>
                <c:pt idx="1">
                  <c:v>166.3</c:v>
                </c:pt>
                <c:pt idx="2">
                  <c:v>185.1</c:v>
                </c:pt>
                <c:pt idx="3">
                  <c:v>183.1</c:v>
                </c:pt>
                <c:pt idx="4">
                  <c:v>162.5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BC-474E-8882-2BA5666E6A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6596608"/>
        <c:axId val="126598144"/>
        <c:axId val="0"/>
      </c:bar3DChart>
      <c:catAx>
        <c:axId val="126596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26598144"/>
        <c:crosses val="autoZero"/>
        <c:auto val="1"/>
        <c:lblAlgn val="ctr"/>
        <c:lblOffset val="100"/>
        <c:noMultiLvlLbl val="0"/>
      </c:catAx>
      <c:valAx>
        <c:axId val="12659814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26596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17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076417435099803E-2"/>
          <c:y val="5.8055026591507429E-2"/>
          <c:w val="0.84266562974484316"/>
          <c:h val="0.747468306413067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B277-4A04-B520-6FA6844079D1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B277-4A04-B520-6FA6844079D1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B277-4A04-B520-6FA6844079D1}"/>
              </c:ext>
            </c:extLst>
          </c:dPt>
          <c:dPt>
            <c:idx val="5"/>
            <c:bubble3D val="0"/>
            <c:spPr>
              <a:solidFill>
                <a:srgbClr val="FF00FF"/>
              </a:solidFill>
            </c:spPr>
            <c:extLst>
              <c:ext xmlns:c16="http://schemas.microsoft.com/office/drawing/2014/chart" uri="{C3380CC4-5D6E-409C-BE32-E72D297353CC}">
                <c16:uniqueId val="{00000007-B277-4A04-B520-6FA6844079D1}"/>
              </c:ext>
            </c:extLst>
          </c:dPt>
          <c:dPt>
            <c:idx val="6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9-B277-4A04-B520-6FA6844079D1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B-B277-4A04-B520-6FA6844079D1}"/>
              </c:ext>
            </c:extLst>
          </c:dPt>
          <c:dPt>
            <c:idx val="10"/>
            <c:bubble3D val="0"/>
            <c:spPr>
              <a:solidFill>
                <a:srgbClr val="FF00FF"/>
              </a:solidFill>
            </c:spPr>
            <c:extLst>
              <c:ext xmlns:c16="http://schemas.microsoft.com/office/drawing/2014/chart" uri="{C3380CC4-5D6E-409C-BE32-E72D297353CC}">
                <c16:uniqueId val="{0000000D-B277-4A04-B520-6FA6844079D1}"/>
              </c:ext>
            </c:extLst>
          </c:dPt>
          <c:dLbls>
            <c:dLbl>
              <c:idx val="0"/>
              <c:layout>
                <c:manualLayout>
                  <c:x val="5.7376148020590302E-2"/>
                  <c:y val="7.0584865570492164E-2"/>
                </c:manualLayout>
              </c:layout>
              <c:tx>
                <c:rich>
                  <a:bodyPr/>
                  <a:lstStyle/>
                  <a:p>
                    <a:fld id="{FF5C9C48-9C12-42D3-9086-9B57ACEC94ED}" type="CATEGORYNAME">
                      <a:rPr lang="ru-RU" dirty="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6,</a:t>
                    </a:r>
                    <a:fld id="{CA88E9EE-C167-49D0-9F99-DF0DD797FA5F}" type="PERCENTAGE">
                      <a:rPr lang="ru-RU" baseline="0" smtClean="0"/>
                      <a:pPr/>
                      <a:t>[ПРОЦЕНТ]</a:t>
                    </a:fld>
                    <a:endParaRPr lang="ru-RU" baseline="0" dirty="0" smtClean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277-4A04-B520-6FA6844079D1}"/>
                </c:ext>
              </c:extLst>
            </c:dLbl>
            <c:dLbl>
              <c:idx val="1"/>
              <c:layout>
                <c:manualLayout>
                  <c:x val="3.9467142539717809E-2"/>
                  <c:y val="0.19538176313742917"/>
                </c:manualLayout>
              </c:layout>
              <c:tx>
                <c:rich>
                  <a:bodyPr/>
                  <a:lstStyle/>
                  <a:p>
                    <a:fld id="{1D729C47-0D71-4CEB-80CC-A2CB3D87F704}" type="CATEGORYNAME">
                      <a:rPr lang="ru-RU" dirty="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0,002%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277-4A04-B520-6FA6844079D1}"/>
                </c:ext>
              </c:extLst>
            </c:dLbl>
            <c:dLbl>
              <c:idx val="2"/>
              <c:layout>
                <c:manualLayout>
                  <c:x val="-0.12203736621856831"/>
                  <c:y val="0.11692589712254194"/>
                </c:manualLayout>
              </c:layout>
              <c:tx>
                <c:rich>
                  <a:bodyPr/>
                  <a:lstStyle/>
                  <a:p>
                    <a:fld id="{20F7392F-39C5-4F25-ABD3-BF4E64390013}" type="CATEGORYNAME">
                      <a:rPr lang="ru-RU" dirty="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B277-4A04-B520-6FA6844079D1}"/>
                </c:ext>
              </c:extLst>
            </c:dLbl>
            <c:dLbl>
              <c:idx val="3"/>
              <c:layout>
                <c:manualLayout>
                  <c:x val="-4.5941598178341522E-2"/>
                  <c:y val="-2.92091529125490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77-4A04-B520-6FA6844079D1}"/>
                </c:ext>
              </c:extLst>
            </c:dLbl>
            <c:dLbl>
              <c:idx val="4"/>
              <c:layout>
                <c:manualLayout>
                  <c:x val="-0.10251683868910681"/>
                  <c:y val="-0.5154789711712248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277-4A04-B520-6FA6844079D1}"/>
                </c:ext>
              </c:extLst>
            </c:dLbl>
            <c:dLbl>
              <c:idx val="5"/>
              <c:layout>
                <c:manualLayout>
                  <c:x val="3.303133436844867E-2"/>
                  <c:y val="-6.5149773331418456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fld id="{4EE2C09C-90EC-4962-94E0-C8FE7BB5A278}" type="CATEGORYNAME">
                      <a:rPr lang="ru-RU" smtClean="0"/>
                      <a:pPr>
                        <a:defRPr sz="1400" b="1"/>
                      </a:pPr>
                      <a:t>[ИМЯ КАТЕГОРИИ]</a:t>
                    </a:fld>
                    <a:endParaRPr lang="ru-RU" baseline="0" dirty="0"/>
                  </a:p>
                  <a:p>
                    <a:pPr>
                      <a:defRPr sz="1400" b="1"/>
                    </a:pPr>
                    <a:r>
                      <a:rPr lang="ru-RU" baseline="0" dirty="0" smtClean="0"/>
                      <a:t>72,3%</a:t>
                    </a:r>
                  </a:p>
                </c:rich>
              </c:tx>
              <c:numFmt formatCode="#,##0.00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277-4A04-B520-6FA6844079D1}"/>
                </c:ext>
              </c:extLst>
            </c:dLbl>
            <c:dLbl>
              <c:idx val="6"/>
              <c:layout>
                <c:manualLayout>
                  <c:x val="8.3761018423427203E-3"/>
                  <c:y val="-0.20660035063854698"/>
                </c:manualLayout>
              </c:layout>
              <c:tx>
                <c:rich>
                  <a:bodyPr/>
                  <a:lstStyle/>
                  <a:p>
                    <a:fld id="{8F28BE3F-91BA-4F02-AC55-42619E11D5B1}" type="CATEGORYNAME">
                      <a:rPr lang="ru-RU" dirty="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5,5%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277-4A04-B520-6FA6844079D1}"/>
                </c:ext>
              </c:extLst>
            </c:dLbl>
            <c:dLbl>
              <c:idx val="7"/>
              <c:layout>
                <c:manualLayout>
                  <c:x val="-1.051512088782681E-16"/>
                  <c:y val="1.523916041849000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277-4A04-B520-6FA6844079D1}"/>
                </c:ext>
              </c:extLst>
            </c:dLbl>
            <c:dLbl>
              <c:idx val="8"/>
              <c:layout>
                <c:manualLayout>
                  <c:x val="0.16151422990038156"/>
                  <c:y val="0.1174572616931452"/>
                </c:manualLayout>
              </c:layout>
              <c:tx>
                <c:rich>
                  <a:bodyPr/>
                  <a:lstStyle/>
                  <a:p>
                    <a:fld id="{BEC682A6-F548-41DA-AC2F-3145476AFE52}" type="CATEGORYNAME">
                      <a:rPr lang="ru-RU" dirty="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4,4%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277-4A04-B520-6FA6844079D1}"/>
                </c:ext>
              </c:extLst>
            </c:dLbl>
            <c:dLbl>
              <c:idx val="9"/>
              <c:layout>
                <c:manualLayout>
                  <c:x val="6.6278862533792546E-2"/>
                  <c:y val="0.21046689256749251"/>
                </c:manualLayout>
              </c:layout>
              <c:tx>
                <c:rich>
                  <a:bodyPr/>
                  <a:lstStyle/>
                  <a:p>
                    <a:fld id="{78F133F9-D74E-49D3-9098-362AD07373F4}" type="CATEGORYNAME">
                      <a:rPr lang="ru-RU" dirty="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3,3%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B277-4A04-B520-6FA6844079D1}"/>
                </c:ext>
              </c:extLst>
            </c:dLbl>
            <c:dLbl>
              <c:idx val="10"/>
              <c:layout>
                <c:manualLayout>
                  <c:x val="-0.124881841832389"/>
                  <c:y val="0.1724374375069436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277-4A04-B520-6FA6844079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МБТ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145615</c:v>
                </c:pt>
                <c:pt idx="1">
                  <c:v>37.1</c:v>
                </c:pt>
                <c:pt idx="2">
                  <c:v>6720.3</c:v>
                </c:pt>
                <c:pt idx="3">
                  <c:v>59924.4</c:v>
                </c:pt>
                <c:pt idx="4">
                  <c:v>46136.1</c:v>
                </c:pt>
                <c:pt idx="5">
                  <c:v>1569701.8</c:v>
                </c:pt>
                <c:pt idx="6">
                  <c:v>119416</c:v>
                </c:pt>
                <c:pt idx="7">
                  <c:v>50675.7</c:v>
                </c:pt>
                <c:pt idx="8">
                  <c:v>95483.6</c:v>
                </c:pt>
                <c:pt idx="9">
                  <c:v>72708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277-4A04-B520-6FA684407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96385160744184"/>
          <c:y val="2.7240762320156372E-2"/>
          <c:w val="0.67028577454029203"/>
          <c:h val="0.9455184753596872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34590</c:v>
                </c:pt>
                <c:pt idx="1">
                  <c:v>42126</c:v>
                </c:pt>
                <c:pt idx="2">
                  <c:v>66716</c:v>
                </c:pt>
                <c:pt idx="3">
                  <c:v>72708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DB-4C0A-8DB7-48510AEFC5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4.4328977108190164E-2"/>
                  <c:y val="-7.42955198710114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DB-4C0A-8DB7-48510AEFC560}"/>
                </c:ext>
              </c:extLst>
            </c:dLbl>
            <c:dLbl>
              <c:idx val="1"/>
              <c:layout>
                <c:manualLayout>
                  <c:x val="5.2132982491927125E-2"/>
                  <c:y val="8.290768392324985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DB-4C0A-8DB7-48510AEFC560}"/>
                </c:ext>
              </c:extLst>
            </c:dLbl>
            <c:dLbl>
              <c:idx val="2"/>
              <c:layout>
                <c:manualLayout>
                  <c:x val="1.8025888744602148E-2"/>
                  <c:y val="4.5222895461757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DB-4C0A-8DB7-48510AEFC56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1615</c:v>
                </c:pt>
                <c:pt idx="1">
                  <c:v>600</c:v>
                </c:pt>
                <c:pt idx="2">
                  <c:v>20163</c:v>
                </c:pt>
                <c:pt idx="3">
                  <c:v>100250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DB-4C0A-8DB7-48510AEFC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785856"/>
        <c:axId val="47787392"/>
      </c:barChart>
      <c:catAx>
        <c:axId val="477858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47787392"/>
        <c:crosses val="autoZero"/>
        <c:auto val="1"/>
        <c:lblAlgn val="ctr"/>
        <c:lblOffset val="100"/>
        <c:noMultiLvlLbl val="0"/>
      </c:catAx>
      <c:valAx>
        <c:axId val="47787392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477858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3773383103152468"/>
          <c:y val="0.42141346830409154"/>
          <c:w val="0.19576627187143145"/>
          <c:h val="0.193351379761223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0030104941258879"/>
          <c:y val="2.5527134411965923E-2"/>
          <c:w val="0.49969895058741121"/>
          <c:h val="0.948945731176068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D99B-43D6-9229-81C3ADF3B943}"/>
              </c:ext>
            </c:extLst>
          </c:dPt>
          <c:dLbls>
            <c:dLbl>
              <c:idx val="2"/>
              <c:layout>
                <c:manualLayout>
                  <c:x val="-7.7722061013936194E-2"/>
                  <c:y val="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9B-43D6-9229-81C3ADF3B9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accent6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Функционирование высшего должностного лица</c:v>
                </c:pt>
                <c:pt idx="1">
                  <c:v>Функционирование законодательных органов власти</c:v>
                </c:pt>
                <c:pt idx="2">
                  <c:v>Функционирование исполнитедьных органов власти</c:v>
                </c:pt>
                <c:pt idx="3">
                  <c:v>Судебная система</c:v>
                </c:pt>
                <c:pt idx="4">
                  <c:v>Обеспечение деятельности финансовых органов и органов финансового надзора</c:v>
                </c:pt>
                <c:pt idx="5">
                  <c:v>Обеспечение проведения выборов и референдумов</c:v>
                </c:pt>
                <c:pt idx="6">
                  <c:v>Резервный фонд</c:v>
                </c:pt>
                <c:pt idx="7">
                  <c:v>Другие общегосударственные вопросы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3639.5</c:v>
                </c:pt>
                <c:pt idx="1">
                  <c:v>6428.1</c:v>
                </c:pt>
                <c:pt idx="2">
                  <c:v>79187.8</c:v>
                </c:pt>
                <c:pt idx="3">
                  <c:v>175.1</c:v>
                </c:pt>
                <c:pt idx="4">
                  <c:v>30401.3</c:v>
                </c:pt>
                <c:pt idx="5">
                  <c:v>2378.4</c:v>
                </c:pt>
                <c:pt idx="6">
                  <c:v>4133</c:v>
                </c:pt>
                <c:pt idx="7">
                  <c:v>26168.799999999999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9B-43D6-9229-81C3ADF3B94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Функционирование высшего должностного лица</c:v>
                </c:pt>
                <c:pt idx="1">
                  <c:v>Функционирование законодательных органов власти</c:v>
                </c:pt>
                <c:pt idx="2">
                  <c:v>Функционирование исполнитедьных органов власти</c:v>
                </c:pt>
                <c:pt idx="3">
                  <c:v>Судебная система</c:v>
                </c:pt>
                <c:pt idx="4">
                  <c:v>Обеспечение деятельности финансовых органов и органов финансового надзора</c:v>
                </c:pt>
                <c:pt idx="5">
                  <c:v>Обеспечение проведения выборов и референдумов</c:v>
                </c:pt>
                <c:pt idx="6">
                  <c:v>Резервный фонд</c:v>
                </c:pt>
                <c:pt idx="7">
                  <c:v>Другие общегосударственные вопросы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3432.5</c:v>
                </c:pt>
                <c:pt idx="1">
                  <c:v>6255.1</c:v>
                </c:pt>
                <c:pt idx="2">
                  <c:v>77417</c:v>
                </c:pt>
                <c:pt idx="3">
                  <c:v>110</c:v>
                </c:pt>
                <c:pt idx="4">
                  <c:v>30269.8</c:v>
                </c:pt>
                <c:pt idx="5">
                  <c:v>2378.4</c:v>
                </c:pt>
                <c:pt idx="6">
                  <c:v>0</c:v>
                </c:pt>
                <c:pt idx="7">
                  <c:v>25752.1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9B-43D6-9229-81C3ADF3B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443712"/>
        <c:axId val="151660032"/>
      </c:barChart>
      <c:catAx>
        <c:axId val="1514437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51660032"/>
        <c:crosses val="autoZero"/>
        <c:auto val="1"/>
        <c:lblAlgn val="ctr"/>
        <c:lblOffset val="100"/>
        <c:noMultiLvlLbl val="0"/>
      </c:catAx>
      <c:valAx>
        <c:axId val="15166003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51443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r>
              <a:rPr lang="ru-RU" dirty="0" smtClean="0"/>
              <a:t>Источники</a:t>
            </a:r>
            <a:r>
              <a:rPr lang="en-US" dirty="0" smtClean="0"/>
              <a:t> (</a:t>
            </a:r>
            <a:r>
              <a:rPr lang="ru-RU" dirty="0" smtClean="0"/>
              <a:t>фактическое</a:t>
            </a:r>
            <a:r>
              <a:rPr lang="ru-RU" baseline="0" dirty="0" smtClean="0"/>
              <a:t> исполнение)</a:t>
            </a:r>
            <a:endParaRPr lang="ru-RU" dirty="0"/>
          </a:p>
        </c:rich>
      </c:tx>
      <c:overlay val="0"/>
    </c:title>
    <c:autoTitleDeleted val="0"/>
    <c:view3D>
      <c:rotX val="2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364400819263809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 (фактическое исполнение)</c:v>
                </c:pt>
              </c:strCache>
            </c:strRef>
          </c:tx>
          <c:explosion val="13"/>
          <c:dPt>
            <c:idx val="0"/>
            <c:bubble3D val="0"/>
            <c:explosion val="17"/>
            <c:spPr>
              <a:solidFill>
                <a:schemeClr val="accent6">
                  <a:lumMod val="9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376-46E7-8881-541B4E42C1A2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C376-46E7-8881-541B4E42C1A2}"/>
              </c:ext>
            </c:extLst>
          </c:dPt>
          <c:dLbls>
            <c:dLbl>
              <c:idx val="0"/>
              <c:layout>
                <c:manualLayout>
                  <c:x val="-4.2704977224752805E-2"/>
                  <c:y val="-2.2422736895291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76-46E7-8881-541B4E42C1A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125</a:t>
                    </a:r>
                    <a:r>
                      <a:rPr lang="en-US" baseline="0" dirty="0" smtClean="0"/>
                      <a:t> 334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76-46E7-8881-541B4E42C1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Средства областного бюджета</c:v>
                </c:pt>
                <c:pt idx="1">
                  <c:v>Средства местного бюджета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766.1</c:v>
                </c:pt>
                <c:pt idx="1">
                  <c:v>141659.6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76-46E7-8881-541B4E42C1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  <c:txPr>
        <a:bodyPr/>
        <a:lstStyle/>
        <a:p>
          <a:pPr>
            <a:defRPr sz="16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28531325615245"/>
          <c:y val="4.8842847561088171E-3"/>
          <c:w val="0.77842008686886865"/>
          <c:h val="0.946272867682803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6238271175813748"/>
                  <c:y val="-2.32064858290616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D3-41E3-BDAC-5E7C520D178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FD3-41E3-BDAC-5E7C520D17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Звезднинское МО</c:v>
                </c:pt>
                <c:pt idx="1">
                  <c:v>Янтальское МО</c:v>
                </c:pt>
                <c:pt idx="2">
                  <c:v>Нийское МО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3794.5</c:v>
                </c:pt>
                <c:pt idx="1">
                  <c:v>1009</c:v>
                </c:pt>
                <c:pt idx="2">
                  <c:v>1574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D3-41E3-BDAC-5E7C520D17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7"/>
        <c:overlap val="-8"/>
        <c:axId val="517222752"/>
        <c:axId val="582963360"/>
      </c:barChart>
      <c:catAx>
        <c:axId val="517222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2963360"/>
        <c:crosses val="autoZero"/>
        <c:auto val="1"/>
        <c:lblAlgn val="ctr"/>
        <c:lblOffset val="100"/>
        <c:noMultiLvlLbl val="0"/>
      </c:catAx>
      <c:valAx>
        <c:axId val="5829633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517222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1746616631073916"/>
          <c:y val="4.8011861846786796E-2"/>
          <c:w val="0.48253383368926084"/>
          <c:h val="0.89538512161214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1.3566868638527343E-2"/>
                  <c:y val="4.3217329400442924E-3"/>
                </c:manualLayout>
              </c:layout>
              <c:tx>
                <c:rich>
                  <a:bodyPr rot="-60000" anchor="ctr" anchorCtr="0"/>
                  <a:lstStyle/>
                  <a:p>
                    <a:pPr>
                      <a:defRPr sz="950" b="1"/>
                    </a:pPr>
                    <a:r>
                      <a:rPr lang="en-US" sz="950" dirty="0"/>
                      <a:t>25 </a:t>
                    </a:r>
                    <a:r>
                      <a:rPr lang="en-US" sz="950" dirty="0" smtClean="0"/>
                      <a:t>718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99-464F-995B-4DCB1B68AEC6}"/>
                </c:ext>
              </c:extLst>
            </c:dLbl>
            <c:dLbl>
              <c:idx val="3"/>
              <c:layout>
                <c:manualLayout>
                  <c:x val="-1.3783724885269157E-2"/>
                  <c:y val="-4.3217329400442924E-3"/>
                </c:manualLayout>
              </c:layout>
              <c:tx>
                <c:rich>
                  <a:bodyPr/>
                  <a:lstStyle/>
                  <a:p>
                    <a:r>
                      <a:rPr lang="en-US" sz="950" dirty="0"/>
                      <a:t>15 </a:t>
                    </a:r>
                    <a:r>
                      <a:rPr lang="en-US" sz="950" dirty="0" smtClean="0"/>
                      <a:t>017    </a:t>
                    </a:r>
                    <a:endParaRPr lang="en-US" sz="8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99-464F-995B-4DCB1B68AE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Сельское хозяйство</c:v>
                </c:pt>
                <c:pt idx="1">
                  <c:v>Транспорт</c:v>
                </c:pt>
                <c:pt idx="2">
                  <c:v>Дорожное хозяйство (дорожные фонды)</c:v>
                </c:pt>
                <c:pt idx="3">
                  <c:v>Другие вопросы в области национальной экономики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430</c:v>
                </c:pt>
                <c:pt idx="1">
                  <c:v>1576.6</c:v>
                </c:pt>
                <c:pt idx="2">
                  <c:v>59478.6</c:v>
                </c:pt>
                <c:pt idx="3">
                  <c:v>5789.4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99-464F-995B-4DCB1B68AE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sz="950"/>
                      <a:t>14 </a:t>
                    </a:r>
                    <a:r>
                      <a:rPr lang="en-US" sz="950" smtClean="0"/>
                      <a:t>870.3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99-464F-995B-4DCB1B68AE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Сельское хозяйство</c:v>
                </c:pt>
                <c:pt idx="1">
                  <c:v>Транспорт</c:v>
                </c:pt>
                <c:pt idx="2">
                  <c:v>Дорожное хозяйство (дорожные фонды)</c:v>
                </c:pt>
                <c:pt idx="3">
                  <c:v>Другие вопросы в области национальной экономики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428</c:v>
                </c:pt>
                <c:pt idx="1">
                  <c:v>1368.1</c:v>
                </c:pt>
                <c:pt idx="2">
                  <c:v>52725</c:v>
                </c:pt>
                <c:pt idx="3">
                  <c:v>14870.3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99-464F-995B-4DCB1B68AE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770880"/>
        <c:axId val="155772416"/>
      </c:barChart>
      <c:catAx>
        <c:axId val="1557708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55772416"/>
        <c:crosses val="autoZero"/>
        <c:auto val="1"/>
        <c:lblAlgn val="ctr"/>
        <c:lblOffset val="100"/>
        <c:noMultiLvlLbl val="0"/>
      </c:catAx>
      <c:valAx>
        <c:axId val="15577241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55770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144151941773911"/>
          <c:y val="0.11347218927626661"/>
          <c:w val="0.50855848058226094"/>
          <c:h val="0.860310753760092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.15285338666074139"/>
                  <c:y val="-9.53347525950570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E9-46DA-B447-F792B7B88CB4}"/>
                </c:ext>
              </c:extLst>
            </c:dLbl>
            <c:dLbl>
              <c:idx val="2"/>
              <c:layout>
                <c:manualLayout>
                  <c:x val="0.1087610635855275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E9-46DA-B447-F792B7B88C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Жилищное хозяйство</c:v>
                </c:pt>
                <c:pt idx="1">
                  <c:v>Коммунальное хозяйство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15101</c:v>
                </c:pt>
                <c:pt idx="1">
                  <c:v>31035.1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E9-46DA-B447-F792B7B88CB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Жилищное хозяйство</c:v>
                </c:pt>
                <c:pt idx="1">
                  <c:v>Коммунальное хозяйство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15101</c:v>
                </c:pt>
                <c:pt idx="1">
                  <c:v>31035.1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E9-46DA-B447-F792B7B88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843968"/>
        <c:axId val="155858048"/>
      </c:barChart>
      <c:catAx>
        <c:axId val="1558439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55858048"/>
        <c:crosses val="autoZero"/>
        <c:auto val="1"/>
        <c:lblAlgn val="ctr"/>
        <c:lblOffset val="100"/>
        <c:noMultiLvlLbl val="0"/>
      </c:catAx>
      <c:valAx>
        <c:axId val="15585804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55843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8466940099439123E-2"/>
                  <c:y val="1.2190473200240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19-49D7-BC61-8AAE956777A5}"/>
                </c:ext>
              </c:extLst>
            </c:dLbl>
            <c:dLbl>
              <c:idx val="1"/>
              <c:layout>
                <c:manualLayout>
                  <c:x val="-7.2729605072517712E-3"/>
                  <c:y val="5.11215340002479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19-49D7-BC61-8AAE956777A5}"/>
                </c:ext>
              </c:extLst>
            </c:dLbl>
            <c:dLbl>
              <c:idx val="2"/>
              <c:layout>
                <c:manualLayout>
                  <c:x val="5.713371440731937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19-49D7-BC61-8AAE956777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6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Защита населения и территории от чрезвычайных ситуаций природного и техногенного характера, гражданская оборона</c:v>
                </c:pt>
                <c:pt idx="1">
                  <c:v>Другие вопросы в области национальной безопасности и правоохранителной деятельности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6587.6</c:v>
                </c:pt>
                <c:pt idx="1">
                  <c:v>178.2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19-49D7-BC61-8AAE956777A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Защита населения и территории от чрезвычайных ситуаций природного и техногенного характера, гражданская оборона</c:v>
                </c:pt>
                <c:pt idx="1">
                  <c:v>Другие вопросы в области национальной безопасности и правоохранителной деятельности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6542.1</c:v>
                </c:pt>
                <c:pt idx="1">
                  <c:v>349.9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19-49D7-BC61-8AAE956777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052096"/>
        <c:axId val="156057984"/>
      </c:barChart>
      <c:catAx>
        <c:axId val="1560520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56057984"/>
        <c:crosses val="autoZero"/>
        <c:auto val="1"/>
        <c:lblAlgn val="ctr"/>
        <c:lblOffset val="100"/>
        <c:noMultiLvlLbl val="0"/>
      </c:catAx>
      <c:valAx>
        <c:axId val="15605798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56052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636D9D"/>
            </a:solidFill>
          </c:spPr>
          <c:invertIfNegative val="0"/>
          <c:dLbls>
            <c:dLbl>
              <c:idx val="4"/>
              <c:layout>
                <c:manualLayout>
                  <c:x val="-0.10819292720976859"/>
                  <c:y val="-2.51170017182403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36-4D7C-BF80-B747C4994F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Янтальское МО</c:v>
                </c:pt>
                <c:pt idx="1">
                  <c:v>Ручейское МО</c:v>
                </c:pt>
                <c:pt idx="2">
                  <c:v>Нийское МО</c:v>
                </c:pt>
                <c:pt idx="3">
                  <c:v>Подымахинское МО</c:v>
                </c:pt>
                <c:pt idx="4">
                  <c:v>Верхнемарковское МО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3714</c:v>
                </c:pt>
                <c:pt idx="1">
                  <c:v>3500.5</c:v>
                </c:pt>
                <c:pt idx="2">
                  <c:v>9078.4</c:v>
                </c:pt>
                <c:pt idx="3">
                  <c:v>645</c:v>
                </c:pt>
                <c:pt idx="4">
                  <c:v>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31-4A5C-B31A-413F244AB8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177344"/>
        <c:axId val="159179136"/>
      </c:barChart>
      <c:catAx>
        <c:axId val="1591773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59179136"/>
        <c:crosses val="autoZero"/>
        <c:auto val="1"/>
        <c:lblAlgn val="ctr"/>
        <c:lblOffset val="100"/>
        <c:noMultiLvlLbl val="0"/>
      </c:catAx>
      <c:valAx>
        <c:axId val="159179136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extTo"/>
        <c:crossAx val="159177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8122227690288716"/>
          <c:y val="0.10155835214086986"/>
          <c:w val="0.48544438976377952"/>
          <c:h val="0.859724387512170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0.12489354977177899"/>
                  <c:y val="-2.83464932486241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FF-4BCF-95C9-A206FE5E1407}"/>
                </c:ext>
              </c:extLst>
            </c:dLbl>
            <c:dLbl>
              <c:idx val="2"/>
              <c:layout>
                <c:manualLayout>
                  <c:x val="9.0445600310275667E-2"/>
                  <c:y val="-8.50394797458725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52-4D54-86D7-43B7A22F2CDB}"/>
                </c:ext>
              </c:extLst>
            </c:dLbl>
            <c:dLbl>
              <c:idx val="3"/>
              <c:layout>
                <c:manualLayout>
                  <c:x val="8.74999999999999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52-4D54-86D7-43B7A22F2CDB}"/>
                </c:ext>
              </c:extLst>
            </c:dLbl>
            <c:dLbl>
              <c:idx val="4"/>
              <c:layout>
                <c:manualLayout>
                  <c:x val="0.112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52-4D54-86D7-43B7A22F2C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Молодежная политика</c:v>
                </c:pt>
                <c:pt idx="4">
                  <c:v>Другие вопросы в области образования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548565.9</c:v>
                </c:pt>
                <c:pt idx="1">
                  <c:v>843058.6</c:v>
                </c:pt>
                <c:pt idx="2">
                  <c:v>96111.9</c:v>
                </c:pt>
                <c:pt idx="3">
                  <c:v>10741</c:v>
                </c:pt>
                <c:pt idx="4">
                  <c:v>93762.5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52-4D54-86D7-43B7A22F2CD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0.13146689449660948"/>
                  <c:y val="-1.039359412347596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FF-4BCF-95C9-A206FE5E14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Молодежная политика</c:v>
                </c:pt>
                <c:pt idx="4">
                  <c:v>Другие вопросы в области образования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540351.80000000005</c:v>
                </c:pt>
                <c:pt idx="1">
                  <c:v>831974.9</c:v>
                </c:pt>
                <c:pt idx="2">
                  <c:v>95372</c:v>
                </c:pt>
                <c:pt idx="3">
                  <c:v>10611.5</c:v>
                </c:pt>
                <c:pt idx="4">
                  <c:v>91391.6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52-4D54-86D7-43B7A22F2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488256"/>
        <c:axId val="155489792"/>
      </c:barChart>
      <c:catAx>
        <c:axId val="1554882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55489792"/>
        <c:crosses val="autoZero"/>
        <c:auto val="1"/>
        <c:lblAlgn val="ctr"/>
        <c:lblOffset val="100"/>
        <c:noMultiLvlLbl val="0"/>
      </c:catAx>
      <c:valAx>
        <c:axId val="15548979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55488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9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133.6</c:v>
                </c:pt>
                <c:pt idx="1">
                  <c:v>119.7</c:v>
                </c:pt>
                <c:pt idx="2">
                  <c:v>106.5</c:v>
                </c:pt>
                <c:pt idx="3">
                  <c:v>106.5</c:v>
                </c:pt>
                <c:pt idx="4">
                  <c:v>110.4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5B-4629-B524-FD4E8804C9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6708352"/>
        <c:axId val="126710144"/>
        <c:axId val="0"/>
      </c:bar3DChart>
      <c:catAx>
        <c:axId val="126708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6710144"/>
        <c:crosses val="autoZero"/>
        <c:auto val="1"/>
        <c:lblAlgn val="ctr"/>
        <c:lblOffset val="100"/>
        <c:noMultiLvlLbl val="0"/>
      </c:catAx>
      <c:valAx>
        <c:axId val="12671014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26708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dirty="0" smtClean="0"/>
              <a:t>Источники (фактическое исполнение)</a:t>
            </a:r>
            <a:endParaRPr lang="ru-RU" dirty="0"/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501342988034008E-2"/>
          <c:y val="0.135063868075015"/>
          <c:w val="0.78681535384957224"/>
          <c:h val="0.570519599331212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explosion val="25"/>
          <c:dPt>
            <c:idx val="0"/>
            <c:bubble3D val="0"/>
            <c:explosion val="28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024E-43A4-BAC0-5B283ACE4F9E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024E-43A4-BAC0-5B283ACE4F9E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024E-43A4-BAC0-5B283ACE4F9E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7-024E-43A4-BAC0-5B283ACE4F9E}"/>
              </c:ext>
            </c:extLst>
          </c:dPt>
          <c:dLbls>
            <c:dLbl>
              <c:idx val="2"/>
              <c:layout>
                <c:manualLayout>
                  <c:x val="-2.2622792728912475E-2"/>
                  <c:y val="-2.260760395000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4E-43A4-BAC0-5B283ACE4F9E}"/>
                </c:ext>
              </c:extLst>
            </c:dLbl>
            <c:dLbl>
              <c:idx val="3"/>
              <c:layout>
                <c:manualLayout>
                  <c:x val="6.7039221949195191E-2"/>
                  <c:y val="-4.0312620839912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4E-43A4-BAC0-5B283ACE4F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Средства областного бюджета</c:v>
                </c:pt>
                <c:pt idx="1">
                  <c:v>Средства местного бюджета</c:v>
                </c:pt>
                <c:pt idx="2">
                  <c:v>Доходы от оказания платных услуг</c:v>
                </c:pt>
                <c:pt idx="3">
                  <c:v>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1093194</c:v>
                </c:pt>
                <c:pt idx="1">
                  <c:v>419940</c:v>
                </c:pt>
                <c:pt idx="2">
                  <c:v>56186.9</c:v>
                </c:pt>
                <c:pt idx="3">
                  <c:v>388.9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24E-43A4-BAC0-5B283ACE4F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4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18875026957789004"/>
          <c:y val="0.71631787140249159"/>
          <c:w val="0.77293188828692239"/>
          <c:h val="0.28368212859750835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 И КИНЕМАТОГРАФИЯ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0.11236551528878823"/>
                  <c:y val="2.84495021337126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28-49C7-86F8-A1C874F36C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Другие вопросы в области культурыы и кинематографии</c:v>
                </c:pt>
                <c:pt idx="1">
                  <c:v>Культура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35440.400000000001</c:v>
                </c:pt>
                <c:pt idx="1">
                  <c:v>84725.8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CB-4145-97F0-8A5E725533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26 198.40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CB-4145-97F0-8A5E725533AA}"/>
                </c:ext>
              </c:extLst>
            </c:dLbl>
            <c:dLbl>
              <c:idx val="1"/>
              <c:layout>
                <c:manualLayout>
                  <c:x val="-0.10975236377044441"/>
                  <c:y val="-5.6899004267425583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48 788.70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CB-4145-97F0-8A5E725533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Другие вопросы в области культурыы и кинематографии</c:v>
                </c:pt>
                <c:pt idx="1">
                  <c:v>Культура</c:v>
                </c:pt>
              </c:strCache>
            </c:strRef>
          </c:cat>
          <c:val>
            <c:numRef>
              <c:f>Лист1!$C$2:$C$3</c:f>
              <c:numCache>
                <c:formatCode>0.00</c:formatCode>
                <c:ptCount val="2"/>
                <c:pt idx="0">
                  <c:v>26198.400000000001</c:v>
                </c:pt>
                <c:pt idx="1">
                  <c:v>84403.7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CB-4145-97F0-8A5E725533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987072"/>
        <c:axId val="167988608"/>
      </c:barChart>
      <c:catAx>
        <c:axId val="1679870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67988608"/>
        <c:crosses val="autoZero"/>
        <c:auto val="1"/>
        <c:lblAlgn val="ctr"/>
        <c:lblOffset val="100"/>
        <c:noMultiLvlLbl val="0"/>
      </c:catAx>
      <c:valAx>
        <c:axId val="16798860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67987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dirty="0" smtClean="0"/>
              <a:t>Источники (фактическое исполнение)</a:t>
            </a:r>
            <a:endParaRPr lang="ru-RU" dirty="0"/>
          </a:p>
        </c:rich>
      </c:tx>
      <c:layout>
        <c:manualLayout>
          <c:xMode val="edge"/>
          <c:yMode val="edge"/>
          <c:x val="0.18331970467333694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E21D-4F75-B2D4-05B7682716B1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E21D-4F75-B2D4-05B7682716B1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5-E21D-4F75-B2D4-05B7682716B1}"/>
              </c:ext>
            </c:extLst>
          </c:dPt>
          <c:dLbls>
            <c:dLbl>
              <c:idx val="0"/>
              <c:layout>
                <c:manualLayout>
                  <c:x val="9.5145678257971336E-2"/>
                  <c:y val="4.90204020540927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1D-4F75-B2D4-05B7682716B1}"/>
                </c:ext>
              </c:extLst>
            </c:dLbl>
            <c:dLbl>
              <c:idx val="2"/>
              <c:layout>
                <c:manualLayout>
                  <c:x val="-7.2596304658959457E-2"/>
                  <c:y val="-6.4190012838079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21D-4F75-B2D4-05B7682716B1}"/>
                </c:ext>
              </c:extLst>
            </c:dLbl>
            <c:dLbl>
              <c:idx val="3"/>
              <c:layout>
                <c:manualLayout>
                  <c:x val="0.10225987962121856"/>
                  <c:y val="-4.653900338234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1D-4F75-B2D4-05B7682716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Доходы от оказания платных услуг</c:v>
                </c:pt>
                <c:pt idx="1">
                  <c:v>Местный бюджет</c:v>
                </c:pt>
                <c:pt idx="2">
                  <c:v>Безвозмездные поступления</c:v>
                </c:pt>
                <c:pt idx="3">
                  <c:v>Областные средства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1747.3</c:v>
                </c:pt>
                <c:pt idx="1">
                  <c:v>110128.2</c:v>
                </c:pt>
                <c:pt idx="2">
                  <c:v>70</c:v>
                </c:pt>
                <c:pt idx="3">
                  <c:v>7470.5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21D-4F75-B2D4-05B7682716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1472234294228746"/>
          <c:y val="0.7086211100001234"/>
          <c:w val="0.79389810445898168"/>
          <c:h val="0.26443358145391255"/>
        </c:manualLayout>
      </c:layout>
      <c:overlay val="0"/>
      <c:txPr>
        <a:bodyPr/>
        <a:lstStyle/>
        <a:p>
          <a:pPr>
            <a:defRPr sz="14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28531325615245"/>
          <c:y val="4.8842847561088171E-3"/>
          <c:w val="0.77842008686886865"/>
          <c:h val="0.946272867682803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02585922919449E-16"/>
                  <c:y val="-2.32064858290616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D3-41E3-BDAC-5E7C520D178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FD3-41E3-BDAC-5E7C520D17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Звезднинское МО</c:v>
                </c:pt>
                <c:pt idx="1">
                  <c:v>Янтальское МО</c:v>
                </c:pt>
                <c:pt idx="2">
                  <c:v>Нийское МО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1245.4000000000001</c:v>
                </c:pt>
                <c:pt idx="1">
                  <c:v>1379</c:v>
                </c:pt>
                <c:pt idx="2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D3-41E3-BDAC-5E7C520D17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7"/>
        <c:overlap val="-8"/>
        <c:axId val="517222752"/>
        <c:axId val="582963360"/>
      </c:barChart>
      <c:catAx>
        <c:axId val="517222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2963360"/>
        <c:crosses val="autoZero"/>
        <c:auto val="1"/>
        <c:lblAlgn val="ctr"/>
        <c:lblOffset val="100"/>
        <c:noMultiLvlLbl val="0"/>
      </c:catAx>
      <c:valAx>
        <c:axId val="5829633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517222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2FB-46BD-AF73-DD8619B6FF0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2FB-46BD-AF73-DD8619B6FF0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42FB-46BD-AF73-DD8619B6FF0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42FB-46BD-AF73-DD8619B6FF02}"/>
              </c:ext>
            </c:extLst>
          </c:dPt>
          <c:dLbls>
            <c:dLbl>
              <c:idx val="0"/>
              <c:layout>
                <c:manualLayout>
                  <c:x val="1.738852177614068E-2"/>
                  <c:y val="-6.2675784561949254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FB-46BD-AF73-DD8619B6FF02}"/>
                </c:ext>
              </c:extLst>
            </c:dLbl>
            <c:dLbl>
              <c:idx val="1"/>
              <c:layout>
                <c:manualLayout>
                  <c:x val="9.936298157794674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FB-46BD-AF73-DD8619B6FF02}"/>
                </c:ext>
              </c:extLst>
            </c:dLbl>
            <c:dLbl>
              <c:idx val="3"/>
              <c:layout>
                <c:manualLayout>
                  <c:x val="1.4904447236692011E-2"/>
                  <c:y val="-2.3833243674679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FB-46BD-AF73-DD8619B6FF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Другие вопросы в области социальной политики</c:v>
                </c:pt>
                <c:pt idx="1">
                  <c:v>Охрана семьи и детсва</c:v>
                </c:pt>
                <c:pt idx="2">
                  <c:v>Социальное обеспечение населения</c:v>
                </c:pt>
                <c:pt idx="3">
                  <c:v>Пенсионное обеспечение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4657.6000000000004</c:v>
                </c:pt>
                <c:pt idx="1">
                  <c:v>9960.4</c:v>
                </c:pt>
                <c:pt idx="2">
                  <c:v>35108.199999999997</c:v>
                </c:pt>
                <c:pt idx="3">
                  <c:v>4534.2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FB-46BD-AF73-DD8619B6FF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Другие вопросы в области социальной политики</c:v>
                </c:pt>
                <c:pt idx="1">
                  <c:v>Охрана семьи и детсва</c:v>
                </c:pt>
                <c:pt idx="2">
                  <c:v>Социальное обеспечение населения</c:v>
                </c:pt>
                <c:pt idx="3">
                  <c:v>Пенсионное обеспечение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4474</c:v>
                </c:pt>
                <c:pt idx="1">
                  <c:v>9228.7999999999993</c:v>
                </c:pt>
                <c:pt idx="2">
                  <c:v>32438.7</c:v>
                </c:pt>
                <c:pt idx="3">
                  <c:v>4534.2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2FB-46BD-AF73-DD8619B6FF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423424"/>
        <c:axId val="168424960"/>
      </c:barChart>
      <c:catAx>
        <c:axId val="1684234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68424960"/>
        <c:crosses val="autoZero"/>
        <c:auto val="1"/>
        <c:lblAlgn val="ctr"/>
        <c:lblOffset val="100"/>
        <c:noMultiLvlLbl val="0"/>
      </c:catAx>
      <c:valAx>
        <c:axId val="16842496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6842342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dirty="0" smtClean="0"/>
              <a:t>Источники (фактическое исполнение)</a:t>
            </a:r>
            <a:endParaRPr lang="ru-RU" dirty="0"/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EA92-449B-8D07-06A7A90CCA0C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3-EA92-449B-8D07-06A7A90CCA0C}"/>
              </c:ext>
            </c:extLst>
          </c:dPt>
          <c:dLbls>
            <c:dLbl>
              <c:idx val="0"/>
              <c:layout>
                <c:manualLayout>
                  <c:x val="2.0896638954746506E-2"/>
                  <c:y val="-7.8200665612317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88559132842682"/>
                      <c:h val="7.20015718974168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A92-449B-8D07-06A7A90CCA0C}"/>
                </c:ext>
              </c:extLst>
            </c:dLbl>
            <c:dLbl>
              <c:idx val="1"/>
              <c:layout>
                <c:manualLayout>
                  <c:x val="0.20497358217028708"/>
                  <c:y val="-0.174074612624741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92-449B-8D07-06A7A90CCA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Средства местного бюджета</c:v>
                </c:pt>
                <c:pt idx="1">
                  <c:v>Средства областного бюджета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13138.1</c:v>
                </c:pt>
                <c:pt idx="1">
                  <c:v>37537.5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92-449B-8D07-06A7A90CCA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6968173845893261"/>
          <c:y val="0.73423418639758986"/>
          <c:w val="0.66063629542072744"/>
          <c:h val="0.26576581360241019"/>
        </c:manualLayout>
      </c:layout>
      <c:overlay val="0"/>
      <c:txPr>
        <a:bodyPr/>
        <a:lstStyle/>
        <a:p>
          <a:pPr>
            <a:defRPr sz="14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110947349936027E-2"/>
          <c:y val="1.3743061737728997E-2"/>
          <c:w val="0.5799811445681663"/>
          <c:h val="0.9093186976338848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Компенсация оплаты стоимости обучения, стипендия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0</c:v>
                </c:pt>
                <c:pt idx="1">
                  <c:v>104</c:v>
                </c:pt>
                <c:pt idx="2">
                  <c:v>94</c:v>
                </c:pt>
                <c:pt idx="3">
                  <c:v>0</c:v>
                </c:pt>
                <c:pt idx="4">
                  <c:v>105.6</c:v>
                </c:pt>
                <c:pt idx="5">
                  <c:v>105.6</c:v>
                </c:pt>
                <c:pt idx="6">
                  <c:v>376.4</c:v>
                </c:pt>
                <c:pt idx="7">
                  <c:v>115.4</c:v>
                </c:pt>
                <c:pt idx="8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29-4793-AC78-3BEE43D3E5C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Социальные выплаты за найм жилых помещений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1"/>
              <c:layout>
                <c:manualLayout>
                  <c:x val="1.8490329031541297E-2"/>
                  <c:y val="-5.726275724053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29-4793-AC78-3BEE43D3E5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Лист1!$C$2:$C$10</c:f>
              <c:numCache>
                <c:formatCode>#,##0.0</c:formatCode>
                <c:ptCount val="9"/>
                <c:pt idx="1">
                  <c:v>151.19999999999999</c:v>
                </c:pt>
                <c:pt idx="2">
                  <c:v>1025.3</c:v>
                </c:pt>
                <c:pt idx="3">
                  <c:v>706.2</c:v>
                </c:pt>
                <c:pt idx="4">
                  <c:v>905.8</c:v>
                </c:pt>
                <c:pt idx="5">
                  <c:v>1052.3</c:v>
                </c:pt>
                <c:pt idx="6">
                  <c:v>1600</c:v>
                </c:pt>
                <c:pt idx="7">
                  <c:v>2020.6</c:v>
                </c:pt>
                <c:pt idx="8">
                  <c:v>1640.7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29-4793-AC78-3BEE43D3E5C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Подъемные молодым специалистам</c:v>
                </c:pt>
              </c:strCache>
            </c:strRef>
          </c:tx>
          <c:spPr>
            <a:solidFill>
              <a:srgbClr val="09B9F7"/>
            </a:solidFill>
          </c:spPr>
          <c:invertIfNegative val="0"/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Лист1!$D$2:$D$10</c:f>
              <c:numCache>
                <c:formatCode>#,##0.0</c:formatCode>
                <c:ptCount val="9"/>
                <c:pt idx="0">
                  <c:v>120</c:v>
                </c:pt>
                <c:pt idx="1">
                  <c:v>500</c:v>
                </c:pt>
                <c:pt idx="2">
                  <c:v>0</c:v>
                </c:pt>
                <c:pt idx="3">
                  <c:v>0</c:v>
                </c:pt>
                <c:pt idx="4">
                  <c:v>100</c:v>
                </c:pt>
                <c:pt idx="5">
                  <c:v>400</c:v>
                </c:pt>
                <c:pt idx="6">
                  <c:v>600</c:v>
                </c:pt>
                <c:pt idx="7">
                  <c:v>200</c:v>
                </c:pt>
                <c:pt idx="8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29-4793-AC78-3BEE43D3E5C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Социальные выплаты на приобретение жилья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29-4793-AC78-3BEE43D3E5C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29-4793-AC78-3BEE43D3E5C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29-4793-AC78-3BEE43D3E5C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29-4793-AC78-3BEE43D3E5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Лист1!$E$2:$E$10</c:f>
              <c:numCache>
                <c:formatCode>#,##0.0</c:formatCode>
                <c:ptCount val="9"/>
                <c:pt idx="1">
                  <c:v>700</c:v>
                </c:pt>
                <c:pt idx="2">
                  <c:v>0</c:v>
                </c:pt>
                <c:pt idx="3">
                  <c:v>0</c:v>
                </c:pt>
                <c:pt idx="4">
                  <c:v>2200</c:v>
                </c:pt>
                <c:pt idx="5">
                  <c:v>0</c:v>
                </c:pt>
                <c:pt idx="6">
                  <c:v>0</c:v>
                </c:pt>
                <c:pt idx="7">
                  <c:v>600</c:v>
                </c:pt>
                <c:pt idx="8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629-4793-AC78-3BEE43D3E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1816448"/>
        <c:axId val="171817984"/>
      </c:barChart>
      <c:catAx>
        <c:axId val="1718164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71817984"/>
        <c:crosses val="autoZero"/>
        <c:auto val="1"/>
        <c:lblAlgn val="ctr"/>
        <c:lblOffset val="100"/>
        <c:noMultiLvlLbl val="0"/>
      </c:catAx>
      <c:valAx>
        <c:axId val="171817984"/>
        <c:scaling>
          <c:orientation val="minMax"/>
        </c:scaling>
        <c:delete val="0"/>
        <c:axPos val="b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1816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474748773433778"/>
          <c:y val="0.10389177537272196"/>
          <c:w val="0.32671851425110471"/>
          <c:h val="0.6616573627461307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692712662552461"/>
          <c:y val="2.9394882050142578E-2"/>
          <c:w val="0.58307287337447544"/>
          <c:h val="0.941210235899714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0.23159378594135388"/>
                  <c:y val="2.40503580410257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123</a:t>
                    </a:r>
                    <a:r>
                      <a:rPr lang="en-US" baseline="0" dirty="0" smtClean="0"/>
                      <a:t> 000,9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6380724747329"/>
                      <c:h val="0.104966451539054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15-4268-8D3D-9B40FE62D3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Физическая культура и спорт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123000.9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15-4268-8D3D-9B40FE62D3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15-4268-8D3D-9B40FE62D3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Физическая культура и спорт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95483.6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15-4268-8D3D-9B40FE62D3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767296"/>
        <c:axId val="171768832"/>
      </c:barChart>
      <c:catAx>
        <c:axId val="1717672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71768832"/>
        <c:crosses val="autoZero"/>
        <c:auto val="1"/>
        <c:lblAlgn val="ctr"/>
        <c:lblOffset val="100"/>
        <c:noMultiLvlLbl val="0"/>
      </c:catAx>
      <c:valAx>
        <c:axId val="17176883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71767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dirty="0" smtClean="0"/>
              <a:t>Источники (фактическое исполнение)</a:t>
            </a:r>
            <a:endParaRPr lang="ru-RU" dirty="0"/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38B6-45D8-9695-21EA6A689A76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38B6-45D8-9695-21EA6A689A76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5-38B6-45D8-9695-21EA6A689A76}"/>
              </c:ext>
            </c:extLst>
          </c:dPt>
          <c:dLbls>
            <c:dLbl>
              <c:idx val="0"/>
              <c:layout>
                <c:manualLayout>
                  <c:x val="4.5268082192256413E-2"/>
                  <c:y val="-5.0593477601587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B6-45D8-9695-21EA6A689A76}"/>
                </c:ext>
              </c:extLst>
            </c:dLbl>
            <c:dLbl>
              <c:idx val="1"/>
              <c:layout>
                <c:manualLayout>
                  <c:x val="1.2153380527163648E-2"/>
                  <c:y val="-0.175402245095890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B6-45D8-9695-21EA6A689A76}"/>
                </c:ext>
              </c:extLst>
            </c:dLbl>
            <c:dLbl>
              <c:idx val="2"/>
              <c:layout>
                <c:manualLayout>
                  <c:x val="0"/>
                  <c:y val="0.102240141485780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8B6-45D8-9695-21EA6A689A76}"/>
                </c:ext>
              </c:extLst>
            </c:dLbl>
            <c:dLbl>
              <c:idx val="3"/>
              <c:layout>
                <c:manualLayout>
                  <c:x val="8.1715855356349301E-2"/>
                  <c:y val="-0.103345311481907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B6-45D8-9695-21EA6A689A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Доходы от оказания платных услуг</c:v>
                </c:pt>
                <c:pt idx="1">
                  <c:v>Местный бюджет</c:v>
                </c:pt>
                <c:pt idx="2">
                  <c:v>Безвозмездные поступления</c:v>
                </c:pt>
                <c:pt idx="3">
                  <c:v>Областные средства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5502.3</c:v>
                </c:pt>
                <c:pt idx="1">
                  <c:v>70596</c:v>
                </c:pt>
                <c:pt idx="2">
                  <c:v>263.7</c:v>
                </c:pt>
                <c:pt idx="3">
                  <c:v>19121.400000000001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8B6-45D8-9695-21EA6A689A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4.3815227127541392E-2"/>
          <c:y val="0.69027915817161445"/>
          <c:w val="0.78835988709587834"/>
          <c:h val="0.29542062893912691"/>
        </c:manualLayout>
      </c:layout>
      <c:overlay val="0"/>
      <c:txPr>
        <a:bodyPr/>
        <a:lstStyle/>
        <a:p>
          <a:pPr>
            <a:defRPr sz="11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7318071744041323"/>
          <c:y val="7.3660116196239633E-2"/>
          <c:w val="0.48592185409350652"/>
          <c:h val="0.871872896475554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5560767000123979E-3"/>
                  <c:y val="-0.124203726972433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E9-48E8-8CE4-0269EDA2BB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Другие вопросы в области средств массовой информации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2892.2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E9-48E8-8CE4-0269EDA2BB1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Другие вопросы в области средств массовой информации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2892.2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E9-48E8-8CE4-0269EDA2BB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004480"/>
        <c:axId val="172006016"/>
      </c:barChart>
      <c:catAx>
        <c:axId val="1720044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72006016"/>
        <c:crosses val="autoZero"/>
        <c:auto val="1"/>
        <c:lblAlgn val="ctr"/>
        <c:lblOffset val="100"/>
        <c:noMultiLvlLbl val="0"/>
      </c:catAx>
      <c:valAx>
        <c:axId val="17200601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72004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11.8</c:v>
                </c:pt>
                <c:pt idx="1">
                  <c:v>12.4</c:v>
                </c:pt>
                <c:pt idx="2">
                  <c:v>13.2</c:v>
                </c:pt>
                <c:pt idx="3">
                  <c:v>13.9</c:v>
                </c:pt>
                <c:pt idx="4">
                  <c:v>14.6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FE-4920-80E7-1EA33FBF1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6742912"/>
        <c:axId val="126744448"/>
        <c:axId val="0"/>
      </c:bar3DChart>
      <c:catAx>
        <c:axId val="126742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6744448"/>
        <c:crosses val="autoZero"/>
        <c:auto val="1"/>
        <c:lblAlgn val="ctr"/>
        <c:lblOffset val="100"/>
        <c:noMultiLvlLbl val="0"/>
      </c:catAx>
      <c:valAx>
        <c:axId val="12674444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26742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794620096789628"/>
          <c:y val="8.5452164157034188E-2"/>
          <c:w val="0.58964080380883654"/>
          <c:h val="0.8772867177512357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Дотации на выравнивание бюджетной обеспеченности поселений 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72708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07-4A6A-BB08-6C4032888D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Межбюджетные трансферты2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4632646498239117E-2"/>
                  <c:y val="-2.3515905640114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C7-4D2B-A9B1-372AB50764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Дотации на выравнивание бюджетной обеспеченности поселений 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72708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07-4A6A-BB08-6C4032888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1918464"/>
        <c:axId val="171920000"/>
      </c:barChart>
      <c:catAx>
        <c:axId val="1719184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71920000"/>
        <c:crosses val="autoZero"/>
        <c:auto val="1"/>
        <c:lblAlgn val="ctr"/>
        <c:lblOffset val="100"/>
        <c:noMultiLvlLbl val="0"/>
      </c:catAx>
      <c:valAx>
        <c:axId val="17192000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71918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dirty="0" smtClean="0"/>
              <a:t>Источники (фактическое исполнение)</a:t>
            </a:r>
            <a:endParaRPr lang="ru-RU" dirty="0"/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CD58-4C5A-A627-C56CFB3F7AD7}"/>
              </c:ext>
            </c:extLst>
          </c:dPt>
          <c:dPt>
            <c:idx val="1"/>
            <c:bubble3D val="0"/>
            <c:spPr>
              <a:solidFill>
                <a:srgbClr val="FA9F26"/>
              </a:solidFill>
            </c:spPr>
            <c:extLst>
              <c:ext xmlns:c16="http://schemas.microsoft.com/office/drawing/2014/chart" uri="{C3380CC4-5D6E-409C-BE32-E72D297353CC}">
                <c16:uniqueId val="{00000003-CD58-4C5A-A627-C56CFB3F7AD7}"/>
              </c:ext>
            </c:extLst>
          </c:dPt>
          <c:dLbls>
            <c:dLbl>
              <c:idx val="0"/>
              <c:layout>
                <c:manualLayout>
                  <c:x val="-8.9541701855003486E-2"/>
                  <c:y val="-0.136671408490844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58-4C5A-A627-C56CFB3F7A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Областной бюджет</c:v>
                </c:pt>
                <c:pt idx="1">
                  <c:v>Местный бюджет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2093.5</c:v>
                </c:pt>
                <c:pt idx="1">
                  <c:v>70614.5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58-4C5A-A627-C56CFB3F7A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  <c:txPr>
        <a:bodyPr/>
        <a:lstStyle/>
        <a:p>
          <a:pPr>
            <a:defRPr sz="14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599860785337364E-2"/>
          <c:y val="0.12153400799062178"/>
          <c:w val="0.91440013921466268"/>
          <c:h val="0.7363340032058183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45.7</c:v>
                </c:pt>
                <c:pt idx="1">
                  <c:v>48</c:v>
                </c:pt>
                <c:pt idx="2">
                  <c:v>51.1</c:v>
                </c:pt>
                <c:pt idx="3">
                  <c:v>54.2</c:v>
                </c:pt>
                <c:pt idx="4">
                  <c:v>56.9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88-452F-8352-E5BCA0CF15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6764928"/>
        <c:axId val="126766464"/>
        <c:axId val="0"/>
      </c:bar3DChart>
      <c:catAx>
        <c:axId val="126764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6766464"/>
        <c:crosses val="autoZero"/>
        <c:auto val="1"/>
        <c:lblAlgn val="ctr"/>
        <c:lblOffset val="100"/>
        <c:noMultiLvlLbl val="0"/>
      </c:catAx>
      <c:valAx>
        <c:axId val="12676646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26764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53.7</c:v>
                </c:pt>
                <c:pt idx="1">
                  <c:v>53</c:v>
                </c:pt>
                <c:pt idx="2">
                  <c:v>52.3</c:v>
                </c:pt>
                <c:pt idx="3">
                  <c:v>51.4</c:v>
                </c:pt>
                <c:pt idx="4">
                  <c:v>50.7</c:v>
                </c:pt>
                <c:pt idx="5">
                  <c:v>50.1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5B-48FE-BFFC-D41B526904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827520"/>
        <c:axId val="126829312"/>
      </c:lineChart>
      <c:catAx>
        <c:axId val="126827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26829312"/>
        <c:crosses val="autoZero"/>
        <c:auto val="1"/>
        <c:lblAlgn val="ctr"/>
        <c:lblOffset val="100"/>
        <c:noMultiLvlLbl val="0"/>
      </c:catAx>
      <c:valAx>
        <c:axId val="12682931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268275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ru-RU" dirty="0" smtClean="0"/>
              <a:t>Инвестиции </a:t>
            </a:r>
            <a:r>
              <a:rPr lang="ru-RU" dirty="0"/>
              <a:t>в основной капитал </a:t>
            </a:r>
            <a:r>
              <a:rPr lang="ru-RU" sz="1100" dirty="0"/>
              <a:t>(млрд. руб.)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Инвистиции в основной капитал (млрд. руб.)</c:v>
                </c:pt>
              </c:strCache>
            </c:strRef>
          </c:tx>
          <c:marker>
            <c:spPr>
              <a:solidFill>
                <a:srgbClr val="E937BA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28.7</c:v>
                </c:pt>
                <c:pt idx="1">
                  <c:v>30.4</c:v>
                </c:pt>
                <c:pt idx="2">
                  <c:v>31.9</c:v>
                </c:pt>
                <c:pt idx="3">
                  <c:v>33.4</c:v>
                </c:pt>
                <c:pt idx="4">
                  <c:v>34.799999999999997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52-46FD-ABE6-A901802A94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647552"/>
        <c:axId val="128649088"/>
      </c:lineChart>
      <c:catAx>
        <c:axId val="12864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8649088"/>
        <c:crosses val="autoZero"/>
        <c:auto val="1"/>
        <c:lblAlgn val="ctr"/>
        <c:lblOffset val="100"/>
        <c:noMultiLvlLbl val="0"/>
      </c:catAx>
      <c:valAx>
        <c:axId val="12864908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28647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887225493463689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4.626079798055225E-2"/>
                  <c:y val="-4.2328630152205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7F4-44F2-9F2F-21F616F5C505}"/>
                </c:ext>
              </c:extLst>
            </c:dLbl>
            <c:dLbl>
              <c:idx val="1"/>
              <c:layout>
                <c:manualLayout>
                  <c:x val="2.8912998737845156E-3"/>
                  <c:y val="-2.5867496204125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7F4-44F2-9F2F-21F616F5C5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Первоначальные плановые показатели</c:v>
                </c:pt>
                <c:pt idx="1">
                  <c:v>Оканачательные плановые показатели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2"/>
                <c:pt idx="0">
                  <c:v>1832706</c:v>
                </c:pt>
                <c:pt idx="1">
                  <c:v>2182686.4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F4-44F2-9F2F-21F616F5C50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3369498106767736E-3"/>
                  <c:y val="-4.9383401844239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7F4-44F2-9F2F-21F616F5C505}"/>
                </c:ext>
              </c:extLst>
            </c:dLbl>
            <c:dLbl>
              <c:idx val="1"/>
              <c:layout>
                <c:manualLayout>
                  <c:x val="3.1804298611629672E-2"/>
                  <c:y val="-3.0570677332148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7F4-44F2-9F2F-21F616F5C5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Первоначальные плановые показатели</c:v>
                </c:pt>
                <c:pt idx="1">
                  <c:v>Оканачательные плановые показатели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2"/>
                <c:pt idx="0">
                  <c:v>1893285</c:v>
                </c:pt>
                <c:pt idx="1">
                  <c:v>2237993.1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F4-44F2-9F2F-21F616F5C5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8685952"/>
        <c:axId val="128687488"/>
        <c:axId val="0"/>
      </c:bar3DChart>
      <c:catAx>
        <c:axId val="128685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28687488"/>
        <c:crosses val="autoZero"/>
        <c:auto val="1"/>
        <c:lblAlgn val="ctr"/>
        <c:lblOffset val="100"/>
        <c:noMultiLvlLbl val="0"/>
      </c:catAx>
      <c:valAx>
        <c:axId val="12868748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286859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699690230497267E-2"/>
          <c:y val="0.21400548087249566"/>
          <c:w val="0.76571659521491064"/>
          <c:h val="0.69424971299485239"/>
        </c:manualLayout>
      </c:layout>
      <c:bar3DChart>
        <c:barDir val="col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446248352"/>
        <c:axId val="446247936"/>
        <c:axId val="0"/>
      </c:bar3DChart>
      <c:catAx>
        <c:axId val="446248352"/>
        <c:scaling>
          <c:orientation val="minMax"/>
        </c:scaling>
        <c:delete val="0"/>
        <c:axPos val="b"/>
        <c:majorTickMark val="out"/>
        <c:minorTickMark val="none"/>
        <c:tickLblPos val="nextTo"/>
        <c:crossAx val="446247936"/>
        <c:crosses val="autoZero"/>
        <c:auto val="1"/>
        <c:lblAlgn val="ctr"/>
        <c:lblOffset val="100"/>
        <c:noMultiLvlLbl val="0"/>
      </c:catAx>
      <c:valAx>
        <c:axId val="4462479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4624835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588574904918455E-2"/>
          <c:y val="8.6947560460062745E-2"/>
          <c:w val="0.96482285019016312"/>
          <c:h val="0.7654964253568012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 сфера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1399717.9</c:v>
                </c:pt>
                <c:pt idx="1">
                  <c:v>1510206.1</c:v>
                </c:pt>
                <c:pt idx="2">
                  <c:v>1835277.1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2C-4D7E-AD96-34BD49E91B3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175091.20000000001</c:v>
                </c:pt>
                <c:pt idx="1">
                  <c:v>247131.4</c:v>
                </c:pt>
                <c:pt idx="2">
                  <c:v>402716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2C-4D7E-AD96-34BD49E91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8678944"/>
        <c:axId val="161378624"/>
        <c:axId val="0"/>
      </c:bar3DChart>
      <c:catAx>
        <c:axId val="47867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1378624"/>
        <c:crosses val="autoZero"/>
        <c:auto val="1"/>
        <c:lblAlgn val="ctr"/>
        <c:lblOffset val="100"/>
        <c:noMultiLvlLbl val="0"/>
      </c:catAx>
      <c:valAx>
        <c:axId val="1613786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78678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6BEF90-092E-46AC-B0EB-8BA0AD5AD656}" type="doc">
      <dgm:prSet loTypeId="urn:microsoft.com/office/officeart/2005/8/layout/funnel1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4355011-74D9-4309-9787-B7237F1C39B4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</a:rPr>
            <a:t>Доходы от оказания платных услуг</a:t>
          </a:r>
          <a:r>
            <a:rPr lang="ru-RU" sz="1200" b="1" dirty="0" smtClean="0">
              <a:solidFill>
                <a:schemeClr val="tx1"/>
              </a:solidFill>
            </a:rPr>
            <a:t> </a:t>
          </a:r>
        </a:p>
        <a:p>
          <a:pPr algn="ctr"/>
          <a:r>
            <a:rPr lang="ru-RU" sz="1200" b="1" dirty="0" smtClean="0">
              <a:solidFill>
                <a:schemeClr val="tx1"/>
              </a:solidFill>
            </a:rPr>
            <a:t>66 337,9 (6,7%)</a:t>
          </a:r>
          <a:endParaRPr lang="ru-RU" sz="1200" b="1" dirty="0">
            <a:solidFill>
              <a:schemeClr val="tx1"/>
            </a:solidFill>
          </a:endParaRPr>
        </a:p>
      </dgm:t>
    </dgm:pt>
    <dgm:pt modelId="{4DAC3F9D-4DC8-495D-8BDD-21FF9EBEFDDE}" type="parTrans" cxnId="{37FEB43D-CEF5-4516-83AE-B177840B611B}">
      <dgm:prSet/>
      <dgm:spPr/>
      <dgm:t>
        <a:bodyPr/>
        <a:lstStyle/>
        <a:p>
          <a:endParaRPr lang="ru-RU"/>
        </a:p>
      </dgm:t>
    </dgm:pt>
    <dgm:pt modelId="{06243872-8C06-430C-8123-FEB732ECC63A}" type="sibTrans" cxnId="{37FEB43D-CEF5-4516-83AE-B177840B611B}">
      <dgm:prSet/>
      <dgm:spPr/>
      <dgm:t>
        <a:bodyPr/>
        <a:lstStyle/>
        <a:p>
          <a:endParaRPr lang="ru-RU"/>
        </a:p>
      </dgm:t>
    </dgm:pt>
    <dgm:pt modelId="{7A6047CB-67C0-43DC-B52D-79845B33318E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НДФЛ</a:t>
          </a:r>
        </a:p>
        <a:p>
          <a:r>
            <a:rPr lang="ru-RU" sz="1600" dirty="0" smtClean="0">
              <a:solidFill>
                <a:schemeClr val="tx1"/>
              </a:solidFill>
            </a:rPr>
            <a:t>742 385,6 </a:t>
          </a:r>
        </a:p>
        <a:p>
          <a:r>
            <a:rPr lang="ru-RU" sz="1600" dirty="0" smtClean="0">
              <a:solidFill>
                <a:schemeClr val="tx1"/>
              </a:solidFill>
            </a:rPr>
            <a:t>(75,3%) </a:t>
          </a:r>
        </a:p>
      </dgm:t>
    </dgm:pt>
    <dgm:pt modelId="{EF7DD866-88C6-4C3E-94AB-42666030DDEC}" type="parTrans" cxnId="{5F64E4E2-5F97-4C09-B728-D92874E262EB}">
      <dgm:prSet/>
      <dgm:spPr/>
      <dgm:t>
        <a:bodyPr/>
        <a:lstStyle/>
        <a:p>
          <a:endParaRPr lang="ru-RU"/>
        </a:p>
      </dgm:t>
    </dgm:pt>
    <dgm:pt modelId="{D6C21222-25E2-4A84-B7BF-6D610BD50AE2}" type="sibTrans" cxnId="{5F64E4E2-5F97-4C09-B728-D92874E262EB}">
      <dgm:prSet/>
      <dgm:spPr/>
      <dgm:t>
        <a:bodyPr/>
        <a:lstStyle/>
        <a:p>
          <a:endParaRPr lang="ru-RU"/>
        </a:p>
      </dgm:t>
    </dgm:pt>
    <dgm:pt modelId="{CF32AF59-9319-446B-A7A6-4856BAE687EC}">
      <dgm:prSet phldrT="[Текст]" custT="1"/>
      <dgm:spPr>
        <a:gradFill rotWithShape="0">
          <a:gsLst>
            <a:gs pos="0">
              <a:srgbClr val="92D050"/>
            </a:gs>
            <a:gs pos="76000">
              <a:schemeClr val="accent5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</a:gra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Налог с применением УСН</a:t>
          </a:r>
        </a:p>
        <a:p>
          <a:r>
            <a:rPr lang="ru-RU" sz="1400" b="1" dirty="0" smtClean="0">
              <a:solidFill>
                <a:schemeClr val="tx1"/>
              </a:solidFill>
            </a:rPr>
            <a:t>36 721,7 (3,7%)</a:t>
          </a:r>
          <a:endParaRPr lang="ru-RU" sz="1400" b="1" dirty="0">
            <a:solidFill>
              <a:schemeClr val="tx1"/>
            </a:solidFill>
          </a:endParaRPr>
        </a:p>
      </dgm:t>
    </dgm:pt>
    <dgm:pt modelId="{368A2CFA-C625-4D3B-B7ED-B92E36D12985}" type="parTrans" cxnId="{6BAF0C30-DE5E-4827-8EB2-CE5A18AF630A}">
      <dgm:prSet/>
      <dgm:spPr/>
      <dgm:t>
        <a:bodyPr/>
        <a:lstStyle/>
        <a:p>
          <a:endParaRPr lang="ru-RU"/>
        </a:p>
      </dgm:t>
    </dgm:pt>
    <dgm:pt modelId="{4A380931-527A-4859-AA15-C238BED5D149}" type="sibTrans" cxnId="{6BAF0C30-DE5E-4827-8EB2-CE5A18AF630A}">
      <dgm:prSet/>
      <dgm:spPr/>
      <dgm:t>
        <a:bodyPr/>
        <a:lstStyle/>
        <a:p>
          <a:endParaRPr lang="ru-RU"/>
        </a:p>
      </dgm:t>
    </dgm:pt>
    <dgm:pt modelId="{3AEEC9AF-076D-42B4-90E9-130E9530466A}">
      <dgm:prSet phldrT="[Текст]"/>
      <dgm:spPr/>
      <dgm:t>
        <a:bodyPr/>
        <a:lstStyle/>
        <a:p>
          <a:r>
            <a:rPr lang="ru-RU" dirty="0" smtClean="0"/>
            <a:t>986 069,2 тыс. руб.</a:t>
          </a:r>
          <a:endParaRPr lang="ru-RU" dirty="0"/>
        </a:p>
      </dgm:t>
    </dgm:pt>
    <dgm:pt modelId="{C104CCB4-7E6B-4E27-A5E4-965B1B4BE9D7}" type="parTrans" cxnId="{BCFD1AF6-74B5-406F-9CCD-612F2DCF10F0}">
      <dgm:prSet/>
      <dgm:spPr/>
      <dgm:t>
        <a:bodyPr/>
        <a:lstStyle/>
        <a:p>
          <a:endParaRPr lang="ru-RU"/>
        </a:p>
      </dgm:t>
    </dgm:pt>
    <dgm:pt modelId="{EAEFDF54-5138-4609-BBE6-55F0CB1EBA45}" type="sibTrans" cxnId="{BCFD1AF6-74B5-406F-9CCD-612F2DCF10F0}">
      <dgm:prSet/>
      <dgm:spPr/>
      <dgm:t>
        <a:bodyPr/>
        <a:lstStyle/>
        <a:p>
          <a:endParaRPr lang="ru-RU"/>
        </a:p>
      </dgm:t>
    </dgm:pt>
    <dgm:pt modelId="{1D3163FC-9930-4C9E-BC09-5497E83A3868}" type="pres">
      <dgm:prSet presAssocID="{AC6BEF90-092E-46AC-B0EB-8BA0AD5AD65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B2417A-6EFD-4F70-80DF-CB5B848E4E3D}" type="pres">
      <dgm:prSet presAssocID="{AC6BEF90-092E-46AC-B0EB-8BA0AD5AD656}" presName="ellipse" presStyleLbl="trBgShp" presStyleIdx="0" presStyleCnt="1" custScaleX="176776" custScaleY="85919" custLinFactNeighborX="-9925" custLinFactNeighborY="-21683"/>
      <dgm:spPr/>
    </dgm:pt>
    <dgm:pt modelId="{347E34F8-5294-4AFA-B4C0-B2D2ED04590F}" type="pres">
      <dgm:prSet presAssocID="{AC6BEF90-092E-46AC-B0EB-8BA0AD5AD656}" presName="arrow1" presStyleLbl="fgShp" presStyleIdx="0" presStyleCnt="1"/>
      <dgm:spPr/>
    </dgm:pt>
    <dgm:pt modelId="{F8E955FA-0D53-4018-A7C0-868D1A6B4EDB}" type="pres">
      <dgm:prSet presAssocID="{AC6BEF90-092E-46AC-B0EB-8BA0AD5AD656}" presName="rectangle" presStyleLbl="revTx" presStyleIdx="0" presStyleCnt="1" custScaleY="85457" custLinFactNeighborX="411" custLinFactNeighborY="26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25B76-7D4F-44F7-80CF-E7D37CA74504}" type="pres">
      <dgm:prSet presAssocID="{7A6047CB-67C0-43DC-B52D-79845B33318E}" presName="item1" presStyleLbl="node1" presStyleIdx="0" presStyleCnt="3" custLinFactY="-28104" custLinFactNeighborX="3830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5C39F-AE97-4D23-9CC6-6DFFE295521E}" type="pres">
      <dgm:prSet presAssocID="{CF32AF59-9319-446B-A7A6-4856BAE687EC}" presName="item2" presStyleLbl="node1" presStyleIdx="1" presStyleCnt="3" custLinFactNeighborX="-77071" custLinFactNeighborY="-40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B50AB3-BF9F-43E4-BFB7-F42EC79BF14E}" type="pres">
      <dgm:prSet presAssocID="{3AEEC9AF-076D-42B4-90E9-130E9530466A}" presName="item3" presStyleLbl="node1" presStyleIdx="2" presStyleCnt="3" custScaleX="101527" custScaleY="99132" custLinFactX="11104" custLinFactNeighborX="100000" custLinFactNeighborY="-24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08C50-45C2-4220-B8E3-CBA875EA9250}" type="pres">
      <dgm:prSet presAssocID="{AC6BEF90-092E-46AC-B0EB-8BA0AD5AD656}" presName="funnel" presStyleLbl="trAlignAcc1" presStyleIdx="0" presStyleCnt="1" custScaleX="163219" custScaleY="142857" custLinFactNeighborX="-1700" custLinFactNeighborY="10973"/>
      <dgm:spPr>
        <a:solidFill>
          <a:srgbClr val="FFC000">
            <a:alpha val="40000"/>
          </a:srgbClr>
        </a:solidFill>
      </dgm:spPr>
    </dgm:pt>
  </dgm:ptLst>
  <dgm:cxnLst>
    <dgm:cxn modelId="{BCFD1AF6-74B5-406F-9CCD-612F2DCF10F0}" srcId="{AC6BEF90-092E-46AC-B0EB-8BA0AD5AD656}" destId="{3AEEC9AF-076D-42B4-90E9-130E9530466A}" srcOrd="3" destOrd="0" parTransId="{C104CCB4-7E6B-4E27-A5E4-965B1B4BE9D7}" sibTransId="{EAEFDF54-5138-4609-BBE6-55F0CB1EBA45}"/>
    <dgm:cxn modelId="{0F974E1B-9425-4D23-A2E8-6C543BEAC25B}" type="presOf" srcId="{AC6BEF90-092E-46AC-B0EB-8BA0AD5AD656}" destId="{1D3163FC-9930-4C9E-BC09-5497E83A3868}" srcOrd="0" destOrd="0" presId="urn:microsoft.com/office/officeart/2005/8/layout/funnel1"/>
    <dgm:cxn modelId="{5F64E4E2-5F97-4C09-B728-D92874E262EB}" srcId="{AC6BEF90-092E-46AC-B0EB-8BA0AD5AD656}" destId="{7A6047CB-67C0-43DC-B52D-79845B33318E}" srcOrd="1" destOrd="0" parTransId="{EF7DD866-88C6-4C3E-94AB-42666030DDEC}" sibTransId="{D6C21222-25E2-4A84-B7BF-6D610BD50AE2}"/>
    <dgm:cxn modelId="{37FEB43D-CEF5-4516-83AE-B177840B611B}" srcId="{AC6BEF90-092E-46AC-B0EB-8BA0AD5AD656}" destId="{34355011-74D9-4309-9787-B7237F1C39B4}" srcOrd="0" destOrd="0" parTransId="{4DAC3F9D-4DC8-495D-8BDD-21FF9EBEFDDE}" sibTransId="{06243872-8C06-430C-8123-FEB732ECC63A}"/>
    <dgm:cxn modelId="{C7B8CD07-32E7-45F4-AA0F-C4308BA2DC9A}" type="presOf" srcId="{CF32AF59-9319-446B-A7A6-4856BAE687EC}" destId="{2D325B76-7D4F-44F7-80CF-E7D37CA74504}" srcOrd="0" destOrd="0" presId="urn:microsoft.com/office/officeart/2005/8/layout/funnel1"/>
    <dgm:cxn modelId="{57D36C90-6519-4BA5-BA6E-560D7AAFF18C}" type="presOf" srcId="{34355011-74D9-4309-9787-B7237F1C39B4}" destId="{B2B50AB3-BF9F-43E4-BFB7-F42EC79BF14E}" srcOrd="0" destOrd="0" presId="urn:microsoft.com/office/officeart/2005/8/layout/funnel1"/>
    <dgm:cxn modelId="{D9620EF8-32F4-4201-87D0-048FD16A0B6F}" type="presOf" srcId="{3AEEC9AF-076D-42B4-90E9-130E9530466A}" destId="{F8E955FA-0D53-4018-A7C0-868D1A6B4EDB}" srcOrd="0" destOrd="0" presId="urn:microsoft.com/office/officeart/2005/8/layout/funnel1"/>
    <dgm:cxn modelId="{6BAF0C30-DE5E-4827-8EB2-CE5A18AF630A}" srcId="{AC6BEF90-092E-46AC-B0EB-8BA0AD5AD656}" destId="{CF32AF59-9319-446B-A7A6-4856BAE687EC}" srcOrd="2" destOrd="0" parTransId="{368A2CFA-C625-4D3B-B7ED-B92E36D12985}" sibTransId="{4A380931-527A-4859-AA15-C238BED5D149}"/>
    <dgm:cxn modelId="{FA6E1589-E394-4D2C-A951-80A7AB6D71A7}" type="presOf" srcId="{7A6047CB-67C0-43DC-B52D-79845B33318E}" destId="{E635C39F-AE97-4D23-9CC6-6DFFE295521E}" srcOrd="0" destOrd="0" presId="urn:microsoft.com/office/officeart/2005/8/layout/funnel1"/>
    <dgm:cxn modelId="{7B003C0C-8624-4658-B04A-0DD2389975D9}" type="presParOf" srcId="{1D3163FC-9930-4C9E-BC09-5497E83A3868}" destId="{56B2417A-6EFD-4F70-80DF-CB5B848E4E3D}" srcOrd="0" destOrd="0" presId="urn:microsoft.com/office/officeart/2005/8/layout/funnel1"/>
    <dgm:cxn modelId="{6E5D5671-A450-4BF7-B792-F6442D6D69C2}" type="presParOf" srcId="{1D3163FC-9930-4C9E-BC09-5497E83A3868}" destId="{347E34F8-5294-4AFA-B4C0-B2D2ED04590F}" srcOrd="1" destOrd="0" presId="urn:microsoft.com/office/officeart/2005/8/layout/funnel1"/>
    <dgm:cxn modelId="{0F6CDE84-F47D-4E7A-BA99-C2604E406310}" type="presParOf" srcId="{1D3163FC-9930-4C9E-BC09-5497E83A3868}" destId="{F8E955FA-0D53-4018-A7C0-868D1A6B4EDB}" srcOrd="2" destOrd="0" presId="urn:microsoft.com/office/officeart/2005/8/layout/funnel1"/>
    <dgm:cxn modelId="{345FB2F2-1022-4262-914D-A09FDD9C7568}" type="presParOf" srcId="{1D3163FC-9930-4C9E-BC09-5497E83A3868}" destId="{2D325B76-7D4F-44F7-80CF-E7D37CA74504}" srcOrd="3" destOrd="0" presId="urn:microsoft.com/office/officeart/2005/8/layout/funnel1"/>
    <dgm:cxn modelId="{9E01EB6A-4682-4568-9C73-39238EE7FD14}" type="presParOf" srcId="{1D3163FC-9930-4C9E-BC09-5497E83A3868}" destId="{E635C39F-AE97-4D23-9CC6-6DFFE295521E}" srcOrd="4" destOrd="0" presId="urn:microsoft.com/office/officeart/2005/8/layout/funnel1"/>
    <dgm:cxn modelId="{FA8061DA-8C9D-4658-8283-CB706893D57F}" type="presParOf" srcId="{1D3163FC-9930-4C9E-BC09-5497E83A3868}" destId="{B2B50AB3-BF9F-43E4-BFB7-F42EC79BF14E}" srcOrd="5" destOrd="0" presId="urn:microsoft.com/office/officeart/2005/8/layout/funnel1"/>
    <dgm:cxn modelId="{8A54D304-C848-4D6E-8600-F5E00E971D74}" type="presParOf" srcId="{1D3163FC-9930-4C9E-BC09-5497E83A3868}" destId="{57608C50-45C2-4220-B8E3-CBA875EA925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B9BD4D-F1D6-4973-9D62-EA09DACE375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41E60C-6984-406F-A684-D4545ED67EA6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План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A8E3BDE-08F0-4172-8C8C-F334BDDA728D}" type="parTrans" cxnId="{33BBA81E-387C-4837-B45B-5850DB8E1296}">
      <dgm:prSet/>
      <dgm:spPr/>
      <dgm:t>
        <a:bodyPr/>
        <a:lstStyle/>
        <a:p>
          <a:endParaRPr lang="ru-RU"/>
        </a:p>
      </dgm:t>
    </dgm:pt>
    <dgm:pt modelId="{FEB5CA64-2FAA-4993-BF6C-86E5F09CAAC5}" type="sibTrans" cxnId="{33BBA81E-387C-4837-B45B-5850DB8E1296}">
      <dgm:prSet/>
      <dgm:spPr/>
      <dgm:t>
        <a:bodyPr/>
        <a:lstStyle/>
        <a:p>
          <a:endParaRPr lang="ru-RU"/>
        </a:p>
      </dgm:t>
    </dgm:pt>
    <dgm:pt modelId="{E04443B9-C955-4370-9E69-F771F7F57ED9}">
      <dgm:prSet phldrT="[Текст]" custT="1"/>
      <dgm:spPr/>
      <dgm:t>
        <a:bodyPr/>
        <a:lstStyle/>
        <a:p>
          <a:endParaRPr lang="ru-RU" sz="2800" dirty="0" smtClean="0"/>
        </a:p>
        <a:p>
          <a:r>
            <a:rPr lang="ru-RU" sz="3600" b="1" dirty="0" smtClean="0"/>
            <a:t>2 237 993,1</a:t>
          </a:r>
          <a:endParaRPr lang="ru-RU" sz="3600" b="1" dirty="0"/>
        </a:p>
      </dgm:t>
    </dgm:pt>
    <dgm:pt modelId="{305BE549-D6D2-4698-9D1A-20B49C7B153E}" type="parTrans" cxnId="{CA495C18-952E-4792-AC1D-731FEA45B5B1}">
      <dgm:prSet/>
      <dgm:spPr/>
      <dgm:t>
        <a:bodyPr/>
        <a:lstStyle/>
        <a:p>
          <a:endParaRPr lang="ru-RU"/>
        </a:p>
      </dgm:t>
    </dgm:pt>
    <dgm:pt modelId="{7579AD72-0B9C-4F3B-9445-98F1D9D58B46}" type="sibTrans" cxnId="{CA495C18-952E-4792-AC1D-731FEA45B5B1}">
      <dgm:prSet/>
      <dgm:spPr/>
      <dgm:t>
        <a:bodyPr/>
        <a:lstStyle/>
        <a:p>
          <a:endParaRPr lang="ru-RU"/>
        </a:p>
      </dgm:t>
    </dgm:pt>
    <dgm:pt modelId="{4BBDE8B9-63F6-4847-A4D9-6594D0FF8AAB}">
      <dgm:prSet phldrT="[Текст]"/>
      <dgm:spPr/>
      <dgm:t>
        <a:bodyPr/>
        <a:lstStyle/>
        <a:p>
          <a:endParaRPr lang="ru-RU" sz="2800" dirty="0"/>
        </a:p>
      </dgm:t>
    </dgm:pt>
    <dgm:pt modelId="{24528548-D397-4441-9EC3-B37527A8BE3A}" type="parTrans" cxnId="{0737055A-910E-427F-9CC3-507092916177}">
      <dgm:prSet/>
      <dgm:spPr/>
      <dgm:t>
        <a:bodyPr/>
        <a:lstStyle/>
        <a:p>
          <a:endParaRPr lang="ru-RU"/>
        </a:p>
      </dgm:t>
    </dgm:pt>
    <dgm:pt modelId="{E1613024-3CC6-4B3A-9B79-8B470AECD6BE}" type="sibTrans" cxnId="{0737055A-910E-427F-9CC3-507092916177}">
      <dgm:prSet/>
      <dgm:spPr/>
      <dgm:t>
        <a:bodyPr/>
        <a:lstStyle/>
        <a:p>
          <a:endParaRPr lang="ru-RU"/>
        </a:p>
      </dgm:t>
    </dgm:pt>
    <dgm:pt modelId="{5B1AA364-F02D-4D8E-A6E6-EC61478BF10C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Факт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B35DE8A-CF5E-4972-9493-D8F0DAAFBC6D}" type="parTrans" cxnId="{31C791E9-9C49-488C-9114-681F7B8FB979}">
      <dgm:prSet/>
      <dgm:spPr/>
      <dgm:t>
        <a:bodyPr/>
        <a:lstStyle/>
        <a:p>
          <a:endParaRPr lang="ru-RU"/>
        </a:p>
      </dgm:t>
    </dgm:pt>
    <dgm:pt modelId="{CA044441-0EB3-48F1-80CD-61CD38BE0B3B}" type="sibTrans" cxnId="{31C791E9-9C49-488C-9114-681F7B8FB979}">
      <dgm:prSet/>
      <dgm:spPr/>
      <dgm:t>
        <a:bodyPr/>
        <a:lstStyle/>
        <a:p>
          <a:endParaRPr lang="ru-RU"/>
        </a:p>
      </dgm:t>
    </dgm:pt>
    <dgm:pt modelId="{9725BFDF-7241-44E7-BAC6-9CA43D7F98EA}">
      <dgm:prSet phldrT="[Текст]" custT="1"/>
      <dgm:spPr/>
      <dgm:t>
        <a:bodyPr/>
        <a:lstStyle/>
        <a:p>
          <a:endParaRPr lang="ru-RU" sz="2800" b="1" dirty="0" smtClean="0"/>
        </a:p>
        <a:p>
          <a:r>
            <a:rPr lang="ru-RU" sz="3600" b="1" dirty="0" smtClean="0"/>
            <a:t>2 169 310,1</a:t>
          </a:r>
          <a:endParaRPr lang="ru-RU" sz="3600" b="1" dirty="0"/>
        </a:p>
      </dgm:t>
    </dgm:pt>
    <dgm:pt modelId="{F0B57A56-31D8-4431-91F3-659C1F8DD952}" type="parTrans" cxnId="{24FB9396-63A5-4EC7-A412-4F88C0927F10}">
      <dgm:prSet/>
      <dgm:spPr/>
      <dgm:t>
        <a:bodyPr/>
        <a:lstStyle/>
        <a:p>
          <a:endParaRPr lang="ru-RU"/>
        </a:p>
      </dgm:t>
    </dgm:pt>
    <dgm:pt modelId="{0CC3CC20-9568-415B-BBED-9D8F46A3DA58}" type="sibTrans" cxnId="{24FB9396-63A5-4EC7-A412-4F88C0927F10}">
      <dgm:prSet/>
      <dgm:spPr/>
      <dgm:t>
        <a:bodyPr/>
        <a:lstStyle/>
        <a:p>
          <a:endParaRPr lang="ru-RU"/>
        </a:p>
      </dgm:t>
    </dgm:pt>
    <dgm:pt modelId="{CB6B237C-3F4D-4B5C-B7E4-A0A56120797A}">
      <dgm:prSet phldrT="[Текст]"/>
      <dgm:spPr>
        <a:solidFill>
          <a:srgbClr val="FA9F26"/>
        </a:solidFill>
      </dgm:spPr>
      <dgm:t>
        <a:bodyPr/>
        <a:lstStyle/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Дефицит на 01.01.2019 г.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5729C0B-0E92-4E42-AC0B-23B83D9FA53C}" type="parTrans" cxnId="{733B6B17-718B-4AC0-908E-AA89FE408DA0}">
      <dgm:prSet/>
      <dgm:spPr/>
      <dgm:t>
        <a:bodyPr/>
        <a:lstStyle/>
        <a:p>
          <a:endParaRPr lang="ru-RU"/>
        </a:p>
      </dgm:t>
    </dgm:pt>
    <dgm:pt modelId="{6B278059-C68C-4D60-AEA1-8B70E2B706BF}" type="sibTrans" cxnId="{733B6B17-718B-4AC0-908E-AA89FE408DA0}">
      <dgm:prSet/>
      <dgm:spPr/>
      <dgm:t>
        <a:bodyPr/>
        <a:lstStyle/>
        <a:p>
          <a:endParaRPr lang="ru-RU"/>
        </a:p>
      </dgm:t>
    </dgm:pt>
    <dgm:pt modelId="{7E126D9C-87D7-462E-B339-120FDDA70A72}">
      <dgm:prSet phldrT="[Текст]" custT="1"/>
      <dgm:spPr/>
      <dgm:t>
        <a:bodyPr/>
        <a:lstStyle/>
        <a:p>
          <a:r>
            <a:rPr lang="ru-RU" sz="2800" dirty="0" smtClean="0"/>
            <a:t> </a:t>
          </a:r>
        </a:p>
        <a:p>
          <a:r>
            <a:rPr lang="ru-RU" sz="3600" b="1" dirty="0" smtClean="0"/>
            <a:t>10 383,2</a:t>
          </a:r>
          <a:endParaRPr lang="ru-RU" sz="3600" b="1" dirty="0"/>
        </a:p>
      </dgm:t>
    </dgm:pt>
    <dgm:pt modelId="{8941C806-0571-4328-9AEB-6996BEEC4C27}" type="parTrans" cxnId="{942030CF-2995-4320-9FCD-CDFFD56BD69B}">
      <dgm:prSet/>
      <dgm:spPr/>
      <dgm:t>
        <a:bodyPr/>
        <a:lstStyle/>
        <a:p>
          <a:endParaRPr lang="ru-RU"/>
        </a:p>
      </dgm:t>
    </dgm:pt>
    <dgm:pt modelId="{769E8016-0BA0-4314-87D8-61113BC3A9B0}" type="sibTrans" cxnId="{942030CF-2995-4320-9FCD-CDFFD56BD69B}">
      <dgm:prSet/>
      <dgm:spPr/>
      <dgm:t>
        <a:bodyPr/>
        <a:lstStyle/>
        <a:p>
          <a:endParaRPr lang="ru-RU"/>
        </a:p>
      </dgm:t>
    </dgm:pt>
    <dgm:pt modelId="{3F6EBDDC-95F6-43CF-89B4-8E4CEEBB319E}" type="pres">
      <dgm:prSet presAssocID="{1DB9BD4D-F1D6-4973-9D62-EA09DACE375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36A1954-F799-438F-B24D-7F6803A80343}" type="pres">
      <dgm:prSet presAssocID="{9341E60C-6984-406F-A684-D4545ED67EA6}" presName="linNode" presStyleCnt="0"/>
      <dgm:spPr/>
    </dgm:pt>
    <dgm:pt modelId="{C62E77A5-D7E6-411D-BA97-7BDB9B580C0F}" type="pres">
      <dgm:prSet presAssocID="{9341E60C-6984-406F-A684-D4545ED67EA6}" presName="parentShp" presStyleLbl="node1" presStyleIdx="0" presStyleCnt="3" custScaleY="90857" custLinFactNeighborX="-1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FD8BF-CA9A-4F55-A1B1-6099FDA9BCD1}" type="pres">
      <dgm:prSet presAssocID="{9341E60C-6984-406F-A684-D4545ED67EA6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01845-D68F-4578-8620-87099EB7DEC0}" type="pres">
      <dgm:prSet presAssocID="{FEB5CA64-2FAA-4993-BF6C-86E5F09CAAC5}" presName="spacing" presStyleCnt="0"/>
      <dgm:spPr/>
    </dgm:pt>
    <dgm:pt modelId="{C5C16D04-C9BD-424B-8558-8AA98DC51BAB}" type="pres">
      <dgm:prSet presAssocID="{5B1AA364-F02D-4D8E-A6E6-EC61478BF10C}" presName="linNode" presStyleCnt="0"/>
      <dgm:spPr/>
    </dgm:pt>
    <dgm:pt modelId="{85E2B14B-529D-49BD-9D96-9784FB4EFED3}" type="pres">
      <dgm:prSet presAssocID="{5B1AA364-F02D-4D8E-A6E6-EC61478BF10C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E8F4C-0570-4741-AAEC-B67D961E57B0}" type="pres">
      <dgm:prSet presAssocID="{5B1AA364-F02D-4D8E-A6E6-EC61478BF10C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B9B81-A823-486E-823B-05D1D12BD121}" type="pres">
      <dgm:prSet presAssocID="{CA044441-0EB3-48F1-80CD-61CD38BE0B3B}" presName="spacing" presStyleCnt="0"/>
      <dgm:spPr/>
    </dgm:pt>
    <dgm:pt modelId="{3DA1BF69-402B-4E64-B033-D8B28A1B6BD0}" type="pres">
      <dgm:prSet presAssocID="{CB6B237C-3F4D-4B5C-B7E4-A0A56120797A}" presName="linNode" presStyleCnt="0"/>
      <dgm:spPr/>
    </dgm:pt>
    <dgm:pt modelId="{5BBBEA90-2B8E-4D0D-B970-376ED4312728}" type="pres">
      <dgm:prSet presAssocID="{CB6B237C-3F4D-4B5C-B7E4-A0A56120797A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F19D7F-57A7-41A9-B371-F146E694F60C}" type="pres">
      <dgm:prSet presAssocID="{CB6B237C-3F4D-4B5C-B7E4-A0A56120797A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2030CF-2995-4320-9FCD-CDFFD56BD69B}" srcId="{CB6B237C-3F4D-4B5C-B7E4-A0A56120797A}" destId="{7E126D9C-87D7-462E-B339-120FDDA70A72}" srcOrd="0" destOrd="0" parTransId="{8941C806-0571-4328-9AEB-6996BEEC4C27}" sibTransId="{769E8016-0BA0-4314-87D8-61113BC3A9B0}"/>
    <dgm:cxn modelId="{31C791E9-9C49-488C-9114-681F7B8FB979}" srcId="{1DB9BD4D-F1D6-4973-9D62-EA09DACE375F}" destId="{5B1AA364-F02D-4D8E-A6E6-EC61478BF10C}" srcOrd="1" destOrd="0" parTransId="{3B35DE8A-CF5E-4972-9493-D8F0DAAFBC6D}" sibTransId="{CA044441-0EB3-48F1-80CD-61CD38BE0B3B}"/>
    <dgm:cxn modelId="{24FB9396-63A5-4EC7-A412-4F88C0927F10}" srcId="{5B1AA364-F02D-4D8E-A6E6-EC61478BF10C}" destId="{9725BFDF-7241-44E7-BAC6-9CA43D7F98EA}" srcOrd="0" destOrd="0" parTransId="{F0B57A56-31D8-4431-91F3-659C1F8DD952}" sibTransId="{0CC3CC20-9568-415B-BBED-9D8F46A3DA58}"/>
    <dgm:cxn modelId="{050FC887-C8A4-45E0-A21C-3CA4D539FED3}" type="presOf" srcId="{7E126D9C-87D7-462E-B339-120FDDA70A72}" destId="{27F19D7F-57A7-41A9-B371-F146E694F60C}" srcOrd="0" destOrd="0" presId="urn:microsoft.com/office/officeart/2005/8/layout/vList6"/>
    <dgm:cxn modelId="{C5214AE8-646B-4F21-963E-D6532579BDA6}" type="presOf" srcId="{9725BFDF-7241-44E7-BAC6-9CA43D7F98EA}" destId="{BD4E8F4C-0570-4741-AAEC-B67D961E57B0}" srcOrd="0" destOrd="0" presId="urn:microsoft.com/office/officeart/2005/8/layout/vList6"/>
    <dgm:cxn modelId="{1157EC95-C207-4EFC-8601-ED4B5E3A34AA}" type="presOf" srcId="{CB6B237C-3F4D-4B5C-B7E4-A0A56120797A}" destId="{5BBBEA90-2B8E-4D0D-B970-376ED4312728}" srcOrd="0" destOrd="0" presId="urn:microsoft.com/office/officeart/2005/8/layout/vList6"/>
    <dgm:cxn modelId="{2FA4CC68-1658-4D86-974A-C76341F761BD}" type="presOf" srcId="{E04443B9-C955-4370-9E69-F771F7F57ED9}" destId="{48BFD8BF-CA9A-4F55-A1B1-6099FDA9BCD1}" srcOrd="0" destOrd="0" presId="urn:microsoft.com/office/officeart/2005/8/layout/vList6"/>
    <dgm:cxn modelId="{930CA4B9-87FA-44B2-889B-00A84617BFF2}" type="presOf" srcId="{5B1AA364-F02D-4D8E-A6E6-EC61478BF10C}" destId="{85E2B14B-529D-49BD-9D96-9784FB4EFED3}" srcOrd="0" destOrd="0" presId="urn:microsoft.com/office/officeart/2005/8/layout/vList6"/>
    <dgm:cxn modelId="{25539039-7EF6-4672-B24E-45C36C9D9163}" type="presOf" srcId="{1DB9BD4D-F1D6-4973-9D62-EA09DACE375F}" destId="{3F6EBDDC-95F6-43CF-89B4-8E4CEEBB319E}" srcOrd="0" destOrd="0" presId="urn:microsoft.com/office/officeart/2005/8/layout/vList6"/>
    <dgm:cxn modelId="{CA495C18-952E-4792-AC1D-731FEA45B5B1}" srcId="{9341E60C-6984-406F-A684-D4545ED67EA6}" destId="{E04443B9-C955-4370-9E69-F771F7F57ED9}" srcOrd="0" destOrd="0" parTransId="{305BE549-D6D2-4698-9D1A-20B49C7B153E}" sibTransId="{7579AD72-0B9C-4F3B-9445-98F1D9D58B46}"/>
    <dgm:cxn modelId="{733B6B17-718B-4AC0-908E-AA89FE408DA0}" srcId="{1DB9BD4D-F1D6-4973-9D62-EA09DACE375F}" destId="{CB6B237C-3F4D-4B5C-B7E4-A0A56120797A}" srcOrd="2" destOrd="0" parTransId="{05729C0B-0E92-4E42-AC0B-23B83D9FA53C}" sibTransId="{6B278059-C68C-4D60-AEA1-8B70E2B706BF}"/>
    <dgm:cxn modelId="{81E192ED-D0D2-47D2-827F-D0148421B578}" type="presOf" srcId="{9341E60C-6984-406F-A684-D4545ED67EA6}" destId="{C62E77A5-D7E6-411D-BA97-7BDB9B580C0F}" srcOrd="0" destOrd="0" presId="urn:microsoft.com/office/officeart/2005/8/layout/vList6"/>
    <dgm:cxn modelId="{0737055A-910E-427F-9CC3-507092916177}" srcId="{9341E60C-6984-406F-A684-D4545ED67EA6}" destId="{4BBDE8B9-63F6-4847-A4D9-6594D0FF8AAB}" srcOrd="1" destOrd="0" parTransId="{24528548-D397-4441-9EC3-B37527A8BE3A}" sibTransId="{E1613024-3CC6-4B3A-9B79-8B470AECD6BE}"/>
    <dgm:cxn modelId="{33BBA81E-387C-4837-B45B-5850DB8E1296}" srcId="{1DB9BD4D-F1D6-4973-9D62-EA09DACE375F}" destId="{9341E60C-6984-406F-A684-D4545ED67EA6}" srcOrd="0" destOrd="0" parTransId="{2A8E3BDE-08F0-4172-8C8C-F334BDDA728D}" sibTransId="{FEB5CA64-2FAA-4993-BF6C-86E5F09CAAC5}"/>
    <dgm:cxn modelId="{A73C1238-82CB-4D8C-9600-6B972CAF226A}" type="presOf" srcId="{4BBDE8B9-63F6-4847-A4D9-6594D0FF8AAB}" destId="{48BFD8BF-CA9A-4F55-A1B1-6099FDA9BCD1}" srcOrd="0" destOrd="1" presId="urn:microsoft.com/office/officeart/2005/8/layout/vList6"/>
    <dgm:cxn modelId="{A816FE3C-235A-47CA-B0B3-864F42FDC58F}" type="presParOf" srcId="{3F6EBDDC-95F6-43CF-89B4-8E4CEEBB319E}" destId="{B36A1954-F799-438F-B24D-7F6803A80343}" srcOrd="0" destOrd="0" presId="urn:microsoft.com/office/officeart/2005/8/layout/vList6"/>
    <dgm:cxn modelId="{6E6B70FB-3186-49DD-B47A-E3B7AB6ECE13}" type="presParOf" srcId="{B36A1954-F799-438F-B24D-7F6803A80343}" destId="{C62E77A5-D7E6-411D-BA97-7BDB9B580C0F}" srcOrd="0" destOrd="0" presId="urn:microsoft.com/office/officeart/2005/8/layout/vList6"/>
    <dgm:cxn modelId="{082E8BF9-57EA-4969-B977-B952BF6627DB}" type="presParOf" srcId="{B36A1954-F799-438F-B24D-7F6803A80343}" destId="{48BFD8BF-CA9A-4F55-A1B1-6099FDA9BCD1}" srcOrd="1" destOrd="0" presId="urn:microsoft.com/office/officeart/2005/8/layout/vList6"/>
    <dgm:cxn modelId="{823C3C4F-0B74-4581-9A31-3FF9654958A4}" type="presParOf" srcId="{3F6EBDDC-95F6-43CF-89B4-8E4CEEBB319E}" destId="{78D01845-D68F-4578-8620-87099EB7DEC0}" srcOrd="1" destOrd="0" presId="urn:microsoft.com/office/officeart/2005/8/layout/vList6"/>
    <dgm:cxn modelId="{02BF4314-FAB5-40BB-9533-9510AAC20EF1}" type="presParOf" srcId="{3F6EBDDC-95F6-43CF-89B4-8E4CEEBB319E}" destId="{C5C16D04-C9BD-424B-8558-8AA98DC51BAB}" srcOrd="2" destOrd="0" presId="urn:microsoft.com/office/officeart/2005/8/layout/vList6"/>
    <dgm:cxn modelId="{0470E7C9-B522-4708-A8B8-2A8B27371726}" type="presParOf" srcId="{C5C16D04-C9BD-424B-8558-8AA98DC51BAB}" destId="{85E2B14B-529D-49BD-9D96-9784FB4EFED3}" srcOrd="0" destOrd="0" presId="urn:microsoft.com/office/officeart/2005/8/layout/vList6"/>
    <dgm:cxn modelId="{8B4EF6D0-9D79-4A70-B787-89AE6F3766D2}" type="presParOf" srcId="{C5C16D04-C9BD-424B-8558-8AA98DC51BAB}" destId="{BD4E8F4C-0570-4741-AAEC-B67D961E57B0}" srcOrd="1" destOrd="0" presId="urn:microsoft.com/office/officeart/2005/8/layout/vList6"/>
    <dgm:cxn modelId="{3ADBE121-C79F-4802-802D-1FD829DEC8F4}" type="presParOf" srcId="{3F6EBDDC-95F6-43CF-89B4-8E4CEEBB319E}" destId="{579B9B81-A823-486E-823B-05D1D12BD121}" srcOrd="3" destOrd="0" presId="urn:microsoft.com/office/officeart/2005/8/layout/vList6"/>
    <dgm:cxn modelId="{B0121429-8583-412A-8DE4-06783A96A1A2}" type="presParOf" srcId="{3F6EBDDC-95F6-43CF-89B4-8E4CEEBB319E}" destId="{3DA1BF69-402B-4E64-B033-D8B28A1B6BD0}" srcOrd="4" destOrd="0" presId="urn:microsoft.com/office/officeart/2005/8/layout/vList6"/>
    <dgm:cxn modelId="{54E5927B-6ED2-43B5-8B8F-09279BBAB52A}" type="presParOf" srcId="{3DA1BF69-402B-4E64-B033-D8B28A1B6BD0}" destId="{5BBBEA90-2B8E-4D0D-B970-376ED4312728}" srcOrd="0" destOrd="0" presId="urn:microsoft.com/office/officeart/2005/8/layout/vList6"/>
    <dgm:cxn modelId="{371D8E4C-3311-47B9-86CA-C2BAD8DFE6B7}" type="presParOf" srcId="{3DA1BF69-402B-4E64-B033-D8B28A1B6BD0}" destId="{27F19D7F-57A7-41A9-B371-F146E694F60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8A2302-9A3E-4776-9A5E-512959E5455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1D0547E1-33BD-484D-A320-3B84DFCA9AB2}">
      <dgm:prSet phldrT="[Текст]" custT="1"/>
      <dgm:spPr>
        <a:solidFill>
          <a:schemeClr val="accent3">
            <a:lumMod val="75000"/>
          </a:schemeClr>
        </a:solidFill>
        <a:ln>
          <a:solidFill>
            <a:schemeClr val="accent6">
              <a:lumMod val="2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1" dirty="0" smtClean="0">
              <a:solidFill>
                <a:schemeClr val="accent6">
                  <a:lumMod val="25000"/>
                </a:schemeClr>
              </a:solidFill>
            </a:rPr>
            <a:t>Областной бюджет</a:t>
          </a:r>
        </a:p>
        <a:p>
          <a:r>
            <a:rPr lang="en-US" sz="1600" b="1" dirty="0" smtClean="0">
              <a:solidFill>
                <a:schemeClr val="accent6">
                  <a:lumMod val="25000"/>
                </a:schemeClr>
              </a:solidFill>
            </a:rPr>
            <a:t>62 </a:t>
          </a:r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рубля </a:t>
          </a:r>
          <a:endParaRPr lang="ru-RU" sz="1600" b="1" dirty="0">
            <a:solidFill>
              <a:schemeClr val="accent6">
                <a:lumMod val="25000"/>
              </a:schemeClr>
            </a:solidFill>
          </a:endParaRPr>
        </a:p>
      </dgm:t>
    </dgm:pt>
    <dgm:pt modelId="{1491663D-A1C7-4474-9C48-89A716B605A7}" type="parTrans" cxnId="{59ECD4B3-4C1F-4EF6-B01A-2B8FC9AA6F26}">
      <dgm:prSet/>
      <dgm:spPr/>
      <dgm:t>
        <a:bodyPr/>
        <a:lstStyle/>
        <a:p>
          <a:endParaRPr lang="ru-RU"/>
        </a:p>
      </dgm:t>
    </dgm:pt>
    <dgm:pt modelId="{E2E143C8-905A-4FB3-A0C3-6F056577FD9E}" type="sibTrans" cxnId="{59ECD4B3-4C1F-4EF6-B01A-2B8FC9AA6F26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721D01E9-6EDF-4467-97D1-A123CCA56977}">
      <dgm:prSet phldrT="[Текст]" custT="1"/>
      <dgm:spPr>
        <a:solidFill>
          <a:schemeClr val="accent6">
            <a:lumMod val="90000"/>
          </a:schemeClr>
        </a:solidFill>
        <a:ln>
          <a:solidFill>
            <a:schemeClr val="accent6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b="1" dirty="0" smtClean="0">
              <a:solidFill>
                <a:schemeClr val="accent6">
                  <a:lumMod val="10000"/>
                </a:schemeClr>
              </a:solidFill>
            </a:rPr>
            <a:t> </a:t>
          </a:r>
          <a:r>
            <a:rPr lang="ru-RU" sz="1100" b="1" dirty="0" smtClean="0">
              <a:solidFill>
                <a:schemeClr val="accent6">
                  <a:lumMod val="25000"/>
                </a:schemeClr>
              </a:solidFill>
            </a:rPr>
            <a:t>местный бюджет</a:t>
          </a:r>
        </a:p>
        <a:p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15 рублей</a:t>
          </a:r>
          <a:endParaRPr lang="ru-RU" sz="1600" b="1" dirty="0">
            <a:solidFill>
              <a:schemeClr val="accent6">
                <a:lumMod val="25000"/>
              </a:schemeClr>
            </a:solidFill>
          </a:endParaRPr>
        </a:p>
      </dgm:t>
    </dgm:pt>
    <dgm:pt modelId="{CEADB6E6-4481-44DD-8C40-7A76DA5B9747}" type="parTrans" cxnId="{914517F8-4F90-467B-AD0D-A0236F3A2707}">
      <dgm:prSet/>
      <dgm:spPr/>
      <dgm:t>
        <a:bodyPr/>
        <a:lstStyle/>
        <a:p>
          <a:endParaRPr lang="ru-RU"/>
        </a:p>
      </dgm:t>
    </dgm:pt>
    <dgm:pt modelId="{044EB8BC-EE81-4519-A6EC-F681D6EE4E4C}" type="sibTrans" cxnId="{914517F8-4F90-467B-AD0D-A0236F3A2707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9304502-2C3F-4D6A-8C46-2931E0C9A704}">
      <dgm:prSet phldrT="[Текст]"/>
      <dgm:spPr>
        <a:solidFill>
          <a:schemeClr val="accent4">
            <a:lumMod val="75000"/>
          </a:schemeClr>
        </a:solidFill>
        <a:ln>
          <a:solidFill>
            <a:schemeClr val="accent6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accent6">
                  <a:lumMod val="25000"/>
                </a:schemeClr>
              </a:solidFill>
            </a:rPr>
            <a:t>77 рублей</a:t>
          </a:r>
          <a:endParaRPr lang="ru-RU" b="1" dirty="0">
            <a:solidFill>
              <a:schemeClr val="accent6">
                <a:lumMod val="25000"/>
              </a:schemeClr>
            </a:solidFill>
          </a:endParaRPr>
        </a:p>
      </dgm:t>
    </dgm:pt>
    <dgm:pt modelId="{093E53BE-5192-4C0A-923E-96D4B8256A48}" type="parTrans" cxnId="{E712B245-8F6F-4D7C-A34D-C9D1ACD01F49}">
      <dgm:prSet/>
      <dgm:spPr/>
      <dgm:t>
        <a:bodyPr/>
        <a:lstStyle/>
        <a:p>
          <a:endParaRPr lang="ru-RU"/>
        </a:p>
      </dgm:t>
    </dgm:pt>
    <dgm:pt modelId="{AA5C647D-E027-47A2-97C7-8A235AD2FBBB}" type="sibTrans" cxnId="{E712B245-8F6F-4D7C-A34D-C9D1ACD01F49}">
      <dgm:prSet/>
      <dgm:spPr/>
      <dgm:t>
        <a:bodyPr/>
        <a:lstStyle/>
        <a:p>
          <a:endParaRPr lang="ru-RU"/>
        </a:p>
      </dgm:t>
    </dgm:pt>
    <dgm:pt modelId="{A0301953-E3FF-40C9-A83B-34E4F8F736C4}" type="pres">
      <dgm:prSet presAssocID="{218A2302-9A3E-4776-9A5E-512959E54555}" presName="linearFlow" presStyleCnt="0">
        <dgm:presLayoutVars>
          <dgm:dir/>
          <dgm:resizeHandles val="exact"/>
        </dgm:presLayoutVars>
      </dgm:prSet>
      <dgm:spPr/>
    </dgm:pt>
    <dgm:pt modelId="{D078EED4-A74C-481C-BF09-C16612F9F6AF}" type="pres">
      <dgm:prSet presAssocID="{1D0547E1-33BD-484D-A320-3B84DFCA9AB2}" presName="node" presStyleLbl="node1" presStyleIdx="0" presStyleCnt="3" custScaleX="188501" custScaleY="180524" custLinFactNeighborX="25922" custLinFactNeighborY="5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66329-2B8D-4835-8C07-7DA1BE9D74EB}" type="pres">
      <dgm:prSet presAssocID="{E2E143C8-905A-4FB3-A0C3-6F056577FD9E}" presName="spacerL" presStyleCnt="0"/>
      <dgm:spPr/>
    </dgm:pt>
    <dgm:pt modelId="{4808FD08-84CB-4EFB-AE49-916838E8D945}" type="pres">
      <dgm:prSet presAssocID="{E2E143C8-905A-4FB3-A0C3-6F056577FD9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DB25942-1A39-4B70-88BB-69FCA96C204C}" type="pres">
      <dgm:prSet presAssocID="{E2E143C8-905A-4FB3-A0C3-6F056577FD9E}" presName="spacerR" presStyleCnt="0"/>
      <dgm:spPr/>
    </dgm:pt>
    <dgm:pt modelId="{FA271F03-B031-4CAA-9A95-49A06179296A}" type="pres">
      <dgm:prSet presAssocID="{721D01E9-6EDF-4467-97D1-A123CCA56977}" presName="node" presStyleLbl="node1" presStyleIdx="1" presStyleCnt="3" custScaleX="185654" custScaleY="19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44948-7824-41D7-B236-9C24933E47C7}" type="pres">
      <dgm:prSet presAssocID="{044EB8BC-EE81-4519-A6EC-F681D6EE4E4C}" presName="spacerL" presStyleCnt="0"/>
      <dgm:spPr/>
    </dgm:pt>
    <dgm:pt modelId="{8097F6F5-3EFA-4272-8574-76054B97D297}" type="pres">
      <dgm:prSet presAssocID="{044EB8BC-EE81-4519-A6EC-F681D6EE4E4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28D152F-87D3-427B-8B21-A40EA5A9CF33}" type="pres">
      <dgm:prSet presAssocID="{044EB8BC-EE81-4519-A6EC-F681D6EE4E4C}" presName="spacerR" presStyleCnt="0"/>
      <dgm:spPr/>
    </dgm:pt>
    <dgm:pt modelId="{190F60A8-85FE-46C4-8155-014F5E606585}" type="pres">
      <dgm:prSet presAssocID="{A9304502-2C3F-4D6A-8C46-2931E0C9A704}" presName="node" presStyleLbl="node1" presStyleIdx="2" presStyleCnt="3" custScaleX="181022" custScaleY="19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00C0DD-E40A-485D-B702-9636F5D44CA4}" type="presOf" srcId="{721D01E9-6EDF-4467-97D1-A123CCA56977}" destId="{FA271F03-B031-4CAA-9A95-49A06179296A}" srcOrd="0" destOrd="0" presId="urn:microsoft.com/office/officeart/2005/8/layout/equation1"/>
    <dgm:cxn modelId="{914517F8-4F90-467B-AD0D-A0236F3A2707}" srcId="{218A2302-9A3E-4776-9A5E-512959E54555}" destId="{721D01E9-6EDF-4467-97D1-A123CCA56977}" srcOrd="1" destOrd="0" parTransId="{CEADB6E6-4481-44DD-8C40-7A76DA5B9747}" sibTransId="{044EB8BC-EE81-4519-A6EC-F681D6EE4E4C}"/>
    <dgm:cxn modelId="{59ECD4B3-4C1F-4EF6-B01A-2B8FC9AA6F26}" srcId="{218A2302-9A3E-4776-9A5E-512959E54555}" destId="{1D0547E1-33BD-484D-A320-3B84DFCA9AB2}" srcOrd="0" destOrd="0" parTransId="{1491663D-A1C7-4474-9C48-89A716B605A7}" sibTransId="{E2E143C8-905A-4FB3-A0C3-6F056577FD9E}"/>
    <dgm:cxn modelId="{E712B245-8F6F-4D7C-A34D-C9D1ACD01F49}" srcId="{218A2302-9A3E-4776-9A5E-512959E54555}" destId="{A9304502-2C3F-4D6A-8C46-2931E0C9A704}" srcOrd="2" destOrd="0" parTransId="{093E53BE-5192-4C0A-923E-96D4B8256A48}" sibTransId="{AA5C647D-E027-47A2-97C7-8A235AD2FBBB}"/>
    <dgm:cxn modelId="{9D3B3775-2C6F-4BEB-AFC6-5A6E2FF23712}" type="presOf" srcId="{A9304502-2C3F-4D6A-8C46-2931E0C9A704}" destId="{190F60A8-85FE-46C4-8155-014F5E606585}" srcOrd="0" destOrd="0" presId="urn:microsoft.com/office/officeart/2005/8/layout/equation1"/>
    <dgm:cxn modelId="{5A360C7C-13CD-4796-81DA-2F09E6AE15F9}" type="presOf" srcId="{E2E143C8-905A-4FB3-A0C3-6F056577FD9E}" destId="{4808FD08-84CB-4EFB-AE49-916838E8D945}" srcOrd="0" destOrd="0" presId="urn:microsoft.com/office/officeart/2005/8/layout/equation1"/>
    <dgm:cxn modelId="{2FF214F1-B80E-4A7F-A7FC-E5BB5B096624}" type="presOf" srcId="{1D0547E1-33BD-484D-A320-3B84DFCA9AB2}" destId="{D078EED4-A74C-481C-BF09-C16612F9F6AF}" srcOrd="0" destOrd="0" presId="urn:microsoft.com/office/officeart/2005/8/layout/equation1"/>
    <dgm:cxn modelId="{C3454A4F-E25B-4C18-9127-5C980CF5A62B}" type="presOf" srcId="{044EB8BC-EE81-4519-A6EC-F681D6EE4E4C}" destId="{8097F6F5-3EFA-4272-8574-76054B97D297}" srcOrd="0" destOrd="0" presId="urn:microsoft.com/office/officeart/2005/8/layout/equation1"/>
    <dgm:cxn modelId="{C452650F-4935-4020-A302-B69DFC09848A}" type="presOf" srcId="{218A2302-9A3E-4776-9A5E-512959E54555}" destId="{A0301953-E3FF-40C9-A83B-34E4F8F736C4}" srcOrd="0" destOrd="0" presId="urn:microsoft.com/office/officeart/2005/8/layout/equation1"/>
    <dgm:cxn modelId="{DFE12033-F01F-44E0-A4F3-4AE61B679563}" type="presParOf" srcId="{A0301953-E3FF-40C9-A83B-34E4F8F736C4}" destId="{D078EED4-A74C-481C-BF09-C16612F9F6AF}" srcOrd="0" destOrd="0" presId="urn:microsoft.com/office/officeart/2005/8/layout/equation1"/>
    <dgm:cxn modelId="{F7BE309C-DA0C-4619-A7FB-CBD8AA139BBC}" type="presParOf" srcId="{A0301953-E3FF-40C9-A83B-34E4F8F736C4}" destId="{22466329-2B8D-4835-8C07-7DA1BE9D74EB}" srcOrd="1" destOrd="0" presId="urn:microsoft.com/office/officeart/2005/8/layout/equation1"/>
    <dgm:cxn modelId="{C8455BA4-5EB6-463A-A2CD-AE8869FA7E7B}" type="presParOf" srcId="{A0301953-E3FF-40C9-A83B-34E4F8F736C4}" destId="{4808FD08-84CB-4EFB-AE49-916838E8D945}" srcOrd="2" destOrd="0" presId="urn:microsoft.com/office/officeart/2005/8/layout/equation1"/>
    <dgm:cxn modelId="{FE593E8F-CDFF-45BC-8B86-DB073C612FE3}" type="presParOf" srcId="{A0301953-E3FF-40C9-A83B-34E4F8F736C4}" destId="{1DB25942-1A39-4B70-88BB-69FCA96C204C}" srcOrd="3" destOrd="0" presId="urn:microsoft.com/office/officeart/2005/8/layout/equation1"/>
    <dgm:cxn modelId="{03BD961B-BEB8-41D1-9C04-7D12F0DC7DF2}" type="presParOf" srcId="{A0301953-E3FF-40C9-A83B-34E4F8F736C4}" destId="{FA271F03-B031-4CAA-9A95-49A06179296A}" srcOrd="4" destOrd="0" presId="urn:microsoft.com/office/officeart/2005/8/layout/equation1"/>
    <dgm:cxn modelId="{15A08C71-F542-429E-B233-AFAFDCC7E634}" type="presParOf" srcId="{A0301953-E3FF-40C9-A83B-34E4F8F736C4}" destId="{11444948-7824-41D7-B236-9C24933E47C7}" srcOrd="5" destOrd="0" presId="urn:microsoft.com/office/officeart/2005/8/layout/equation1"/>
    <dgm:cxn modelId="{8120744C-E0C4-4545-AF8E-CC7DACFEFFAA}" type="presParOf" srcId="{A0301953-E3FF-40C9-A83B-34E4F8F736C4}" destId="{8097F6F5-3EFA-4272-8574-76054B97D297}" srcOrd="6" destOrd="0" presId="urn:microsoft.com/office/officeart/2005/8/layout/equation1"/>
    <dgm:cxn modelId="{EDA9EC01-E5FD-4301-B1BE-3767583F4375}" type="presParOf" srcId="{A0301953-E3FF-40C9-A83B-34E4F8F736C4}" destId="{628D152F-87D3-427B-8B21-A40EA5A9CF33}" srcOrd="7" destOrd="0" presId="urn:microsoft.com/office/officeart/2005/8/layout/equation1"/>
    <dgm:cxn modelId="{AA64C6FB-D541-4EBF-BF66-771FE5A81F8B}" type="presParOf" srcId="{A0301953-E3FF-40C9-A83B-34E4F8F736C4}" destId="{190F60A8-85FE-46C4-8155-014F5E60658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8A2302-9A3E-4776-9A5E-512959E5455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1D0547E1-33BD-484D-A320-3B84DFCA9AB2}">
      <dgm:prSet phldrT="[Текст]" custT="1"/>
      <dgm:spPr>
        <a:solidFill>
          <a:schemeClr val="accent3">
            <a:lumMod val="75000"/>
          </a:schemeClr>
        </a:solidFill>
        <a:ln>
          <a:solidFill>
            <a:schemeClr val="accent6">
              <a:lumMod val="2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1" dirty="0" smtClean="0">
              <a:solidFill>
                <a:schemeClr val="accent6">
                  <a:lumMod val="25000"/>
                </a:schemeClr>
              </a:solidFill>
            </a:rPr>
            <a:t>Областной бюджет</a:t>
          </a:r>
        </a:p>
        <a:p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7</a:t>
          </a:r>
          <a:r>
            <a:rPr lang="en-US" sz="1600" b="1" dirty="0" smtClean="0">
              <a:solidFill>
                <a:schemeClr val="accent6">
                  <a:lumMod val="25000"/>
                </a:schemeClr>
              </a:solidFill>
            </a:rPr>
            <a:t>2 </a:t>
          </a:r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рубля </a:t>
          </a:r>
          <a:endParaRPr lang="ru-RU" sz="1600" b="1" dirty="0">
            <a:solidFill>
              <a:schemeClr val="accent6">
                <a:lumMod val="25000"/>
              </a:schemeClr>
            </a:solidFill>
          </a:endParaRPr>
        </a:p>
      </dgm:t>
    </dgm:pt>
    <dgm:pt modelId="{1491663D-A1C7-4474-9C48-89A716B605A7}" type="parTrans" cxnId="{59ECD4B3-4C1F-4EF6-B01A-2B8FC9AA6F26}">
      <dgm:prSet/>
      <dgm:spPr/>
      <dgm:t>
        <a:bodyPr/>
        <a:lstStyle/>
        <a:p>
          <a:endParaRPr lang="ru-RU"/>
        </a:p>
      </dgm:t>
    </dgm:pt>
    <dgm:pt modelId="{E2E143C8-905A-4FB3-A0C3-6F056577FD9E}" type="sibTrans" cxnId="{59ECD4B3-4C1F-4EF6-B01A-2B8FC9AA6F26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721D01E9-6EDF-4467-97D1-A123CCA56977}">
      <dgm:prSet phldrT="[Текст]" custT="1"/>
      <dgm:spPr>
        <a:solidFill>
          <a:schemeClr val="accent6">
            <a:lumMod val="90000"/>
          </a:schemeClr>
        </a:solidFill>
        <a:ln>
          <a:solidFill>
            <a:schemeClr val="accent6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b="1" dirty="0" smtClean="0">
              <a:solidFill>
                <a:schemeClr val="accent6">
                  <a:lumMod val="10000"/>
                </a:schemeClr>
              </a:solidFill>
            </a:rPr>
            <a:t> </a:t>
          </a:r>
          <a:r>
            <a:rPr lang="ru-RU" sz="1100" b="1" dirty="0" smtClean="0">
              <a:solidFill>
                <a:schemeClr val="accent6">
                  <a:lumMod val="25000"/>
                </a:schemeClr>
              </a:solidFill>
            </a:rPr>
            <a:t>местный бюджет</a:t>
          </a:r>
        </a:p>
        <a:p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15 рублей</a:t>
          </a:r>
          <a:endParaRPr lang="ru-RU" sz="1600" b="1" dirty="0">
            <a:solidFill>
              <a:schemeClr val="accent6">
                <a:lumMod val="25000"/>
              </a:schemeClr>
            </a:solidFill>
          </a:endParaRPr>
        </a:p>
      </dgm:t>
    </dgm:pt>
    <dgm:pt modelId="{CEADB6E6-4481-44DD-8C40-7A76DA5B9747}" type="parTrans" cxnId="{914517F8-4F90-467B-AD0D-A0236F3A2707}">
      <dgm:prSet/>
      <dgm:spPr/>
      <dgm:t>
        <a:bodyPr/>
        <a:lstStyle/>
        <a:p>
          <a:endParaRPr lang="ru-RU"/>
        </a:p>
      </dgm:t>
    </dgm:pt>
    <dgm:pt modelId="{044EB8BC-EE81-4519-A6EC-F681D6EE4E4C}" type="sibTrans" cxnId="{914517F8-4F90-467B-AD0D-A0236F3A2707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9304502-2C3F-4D6A-8C46-2931E0C9A704}">
      <dgm:prSet phldrT="[Текст]"/>
      <dgm:spPr>
        <a:solidFill>
          <a:schemeClr val="accent4">
            <a:lumMod val="75000"/>
          </a:schemeClr>
        </a:solidFill>
        <a:ln>
          <a:solidFill>
            <a:schemeClr val="accent6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accent6">
                  <a:lumMod val="25000"/>
                </a:schemeClr>
              </a:solidFill>
            </a:rPr>
            <a:t>87 рублей</a:t>
          </a:r>
          <a:endParaRPr lang="ru-RU" b="1" dirty="0">
            <a:solidFill>
              <a:schemeClr val="accent6">
                <a:lumMod val="25000"/>
              </a:schemeClr>
            </a:solidFill>
          </a:endParaRPr>
        </a:p>
      </dgm:t>
    </dgm:pt>
    <dgm:pt modelId="{093E53BE-5192-4C0A-923E-96D4B8256A48}" type="parTrans" cxnId="{E712B245-8F6F-4D7C-A34D-C9D1ACD01F49}">
      <dgm:prSet/>
      <dgm:spPr/>
      <dgm:t>
        <a:bodyPr/>
        <a:lstStyle/>
        <a:p>
          <a:endParaRPr lang="ru-RU"/>
        </a:p>
      </dgm:t>
    </dgm:pt>
    <dgm:pt modelId="{AA5C647D-E027-47A2-97C7-8A235AD2FBBB}" type="sibTrans" cxnId="{E712B245-8F6F-4D7C-A34D-C9D1ACD01F49}">
      <dgm:prSet/>
      <dgm:spPr/>
      <dgm:t>
        <a:bodyPr/>
        <a:lstStyle/>
        <a:p>
          <a:endParaRPr lang="ru-RU"/>
        </a:p>
      </dgm:t>
    </dgm:pt>
    <dgm:pt modelId="{A0301953-E3FF-40C9-A83B-34E4F8F736C4}" type="pres">
      <dgm:prSet presAssocID="{218A2302-9A3E-4776-9A5E-512959E54555}" presName="linearFlow" presStyleCnt="0">
        <dgm:presLayoutVars>
          <dgm:dir/>
          <dgm:resizeHandles val="exact"/>
        </dgm:presLayoutVars>
      </dgm:prSet>
      <dgm:spPr/>
    </dgm:pt>
    <dgm:pt modelId="{D078EED4-A74C-481C-BF09-C16612F9F6AF}" type="pres">
      <dgm:prSet presAssocID="{1D0547E1-33BD-484D-A320-3B84DFCA9AB2}" presName="node" presStyleLbl="node1" presStyleIdx="0" presStyleCnt="3" custScaleX="188501" custScaleY="180524" custLinFactNeighborX="25922" custLinFactNeighborY="5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66329-2B8D-4835-8C07-7DA1BE9D74EB}" type="pres">
      <dgm:prSet presAssocID="{E2E143C8-905A-4FB3-A0C3-6F056577FD9E}" presName="spacerL" presStyleCnt="0"/>
      <dgm:spPr/>
    </dgm:pt>
    <dgm:pt modelId="{4808FD08-84CB-4EFB-AE49-916838E8D945}" type="pres">
      <dgm:prSet presAssocID="{E2E143C8-905A-4FB3-A0C3-6F056577FD9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DB25942-1A39-4B70-88BB-69FCA96C204C}" type="pres">
      <dgm:prSet presAssocID="{E2E143C8-905A-4FB3-A0C3-6F056577FD9E}" presName="spacerR" presStyleCnt="0"/>
      <dgm:spPr/>
    </dgm:pt>
    <dgm:pt modelId="{FA271F03-B031-4CAA-9A95-49A06179296A}" type="pres">
      <dgm:prSet presAssocID="{721D01E9-6EDF-4467-97D1-A123CCA56977}" presName="node" presStyleLbl="node1" presStyleIdx="1" presStyleCnt="3" custScaleX="185654" custScaleY="19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44948-7824-41D7-B236-9C24933E47C7}" type="pres">
      <dgm:prSet presAssocID="{044EB8BC-EE81-4519-A6EC-F681D6EE4E4C}" presName="spacerL" presStyleCnt="0"/>
      <dgm:spPr/>
    </dgm:pt>
    <dgm:pt modelId="{8097F6F5-3EFA-4272-8574-76054B97D297}" type="pres">
      <dgm:prSet presAssocID="{044EB8BC-EE81-4519-A6EC-F681D6EE4E4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28D152F-87D3-427B-8B21-A40EA5A9CF33}" type="pres">
      <dgm:prSet presAssocID="{044EB8BC-EE81-4519-A6EC-F681D6EE4E4C}" presName="spacerR" presStyleCnt="0"/>
      <dgm:spPr/>
    </dgm:pt>
    <dgm:pt modelId="{190F60A8-85FE-46C4-8155-014F5E606585}" type="pres">
      <dgm:prSet presAssocID="{A9304502-2C3F-4D6A-8C46-2931E0C9A704}" presName="node" presStyleLbl="node1" presStyleIdx="2" presStyleCnt="3" custScaleX="181022" custScaleY="19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9C8034-AC0E-4BC8-885E-69797CAF5044}" type="presOf" srcId="{A9304502-2C3F-4D6A-8C46-2931E0C9A704}" destId="{190F60A8-85FE-46C4-8155-014F5E606585}" srcOrd="0" destOrd="0" presId="urn:microsoft.com/office/officeart/2005/8/layout/equation1"/>
    <dgm:cxn modelId="{914517F8-4F90-467B-AD0D-A0236F3A2707}" srcId="{218A2302-9A3E-4776-9A5E-512959E54555}" destId="{721D01E9-6EDF-4467-97D1-A123CCA56977}" srcOrd="1" destOrd="0" parTransId="{CEADB6E6-4481-44DD-8C40-7A76DA5B9747}" sibTransId="{044EB8BC-EE81-4519-A6EC-F681D6EE4E4C}"/>
    <dgm:cxn modelId="{17E63DA4-092A-4FF3-A566-38D93F62917E}" type="presOf" srcId="{1D0547E1-33BD-484D-A320-3B84DFCA9AB2}" destId="{D078EED4-A74C-481C-BF09-C16612F9F6AF}" srcOrd="0" destOrd="0" presId="urn:microsoft.com/office/officeart/2005/8/layout/equation1"/>
    <dgm:cxn modelId="{AB008AD4-7090-4430-BC05-F3C26251D909}" type="presOf" srcId="{E2E143C8-905A-4FB3-A0C3-6F056577FD9E}" destId="{4808FD08-84CB-4EFB-AE49-916838E8D945}" srcOrd="0" destOrd="0" presId="urn:microsoft.com/office/officeart/2005/8/layout/equation1"/>
    <dgm:cxn modelId="{59ECD4B3-4C1F-4EF6-B01A-2B8FC9AA6F26}" srcId="{218A2302-9A3E-4776-9A5E-512959E54555}" destId="{1D0547E1-33BD-484D-A320-3B84DFCA9AB2}" srcOrd="0" destOrd="0" parTransId="{1491663D-A1C7-4474-9C48-89A716B605A7}" sibTransId="{E2E143C8-905A-4FB3-A0C3-6F056577FD9E}"/>
    <dgm:cxn modelId="{1E972C07-BD76-41B6-ACAF-CA09FDA2B31F}" type="presOf" srcId="{721D01E9-6EDF-4467-97D1-A123CCA56977}" destId="{FA271F03-B031-4CAA-9A95-49A06179296A}" srcOrd="0" destOrd="0" presId="urn:microsoft.com/office/officeart/2005/8/layout/equation1"/>
    <dgm:cxn modelId="{E712B245-8F6F-4D7C-A34D-C9D1ACD01F49}" srcId="{218A2302-9A3E-4776-9A5E-512959E54555}" destId="{A9304502-2C3F-4D6A-8C46-2931E0C9A704}" srcOrd="2" destOrd="0" parTransId="{093E53BE-5192-4C0A-923E-96D4B8256A48}" sibTransId="{AA5C647D-E027-47A2-97C7-8A235AD2FBBB}"/>
    <dgm:cxn modelId="{9BCA737F-8AE2-4BD7-8535-639FE2E2E5E8}" type="presOf" srcId="{044EB8BC-EE81-4519-A6EC-F681D6EE4E4C}" destId="{8097F6F5-3EFA-4272-8574-76054B97D297}" srcOrd="0" destOrd="0" presId="urn:microsoft.com/office/officeart/2005/8/layout/equation1"/>
    <dgm:cxn modelId="{347E10D2-E8CB-4E25-9225-850D0BCD185A}" type="presOf" srcId="{218A2302-9A3E-4776-9A5E-512959E54555}" destId="{A0301953-E3FF-40C9-A83B-34E4F8F736C4}" srcOrd="0" destOrd="0" presId="urn:microsoft.com/office/officeart/2005/8/layout/equation1"/>
    <dgm:cxn modelId="{B05A93FB-8157-4DE4-94D2-EB286B40B453}" type="presParOf" srcId="{A0301953-E3FF-40C9-A83B-34E4F8F736C4}" destId="{D078EED4-A74C-481C-BF09-C16612F9F6AF}" srcOrd="0" destOrd="0" presId="urn:microsoft.com/office/officeart/2005/8/layout/equation1"/>
    <dgm:cxn modelId="{476EE447-467A-4714-9595-9EDFCB648ADE}" type="presParOf" srcId="{A0301953-E3FF-40C9-A83B-34E4F8F736C4}" destId="{22466329-2B8D-4835-8C07-7DA1BE9D74EB}" srcOrd="1" destOrd="0" presId="urn:microsoft.com/office/officeart/2005/8/layout/equation1"/>
    <dgm:cxn modelId="{9E853EE1-638B-4416-8B4C-87D286AD278F}" type="presParOf" srcId="{A0301953-E3FF-40C9-A83B-34E4F8F736C4}" destId="{4808FD08-84CB-4EFB-AE49-916838E8D945}" srcOrd="2" destOrd="0" presId="urn:microsoft.com/office/officeart/2005/8/layout/equation1"/>
    <dgm:cxn modelId="{3D0A7062-BC23-4940-8E1E-3CB40FE22188}" type="presParOf" srcId="{A0301953-E3FF-40C9-A83B-34E4F8F736C4}" destId="{1DB25942-1A39-4B70-88BB-69FCA96C204C}" srcOrd="3" destOrd="0" presId="urn:microsoft.com/office/officeart/2005/8/layout/equation1"/>
    <dgm:cxn modelId="{D454101A-AB89-4A10-A5C5-06103F452D0C}" type="presParOf" srcId="{A0301953-E3FF-40C9-A83B-34E4F8F736C4}" destId="{FA271F03-B031-4CAA-9A95-49A06179296A}" srcOrd="4" destOrd="0" presId="urn:microsoft.com/office/officeart/2005/8/layout/equation1"/>
    <dgm:cxn modelId="{311FC109-C735-4281-9250-CC4D1F23D5C2}" type="presParOf" srcId="{A0301953-E3FF-40C9-A83B-34E4F8F736C4}" destId="{11444948-7824-41D7-B236-9C24933E47C7}" srcOrd="5" destOrd="0" presId="urn:microsoft.com/office/officeart/2005/8/layout/equation1"/>
    <dgm:cxn modelId="{64127000-1CC7-4E10-8616-EC8356623702}" type="presParOf" srcId="{A0301953-E3FF-40C9-A83B-34E4F8F736C4}" destId="{8097F6F5-3EFA-4272-8574-76054B97D297}" srcOrd="6" destOrd="0" presId="urn:microsoft.com/office/officeart/2005/8/layout/equation1"/>
    <dgm:cxn modelId="{BAF6EF9F-BAB8-4A35-B57B-D3E8716D35ED}" type="presParOf" srcId="{A0301953-E3FF-40C9-A83B-34E4F8F736C4}" destId="{628D152F-87D3-427B-8B21-A40EA5A9CF33}" srcOrd="7" destOrd="0" presId="urn:microsoft.com/office/officeart/2005/8/layout/equation1"/>
    <dgm:cxn modelId="{465EE45E-D378-4998-A221-0C5DB6C0EFA2}" type="presParOf" srcId="{A0301953-E3FF-40C9-A83B-34E4F8F736C4}" destId="{190F60A8-85FE-46C4-8155-014F5E60658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2417A-6EFD-4F70-80DF-CB5B848E4E3D}">
      <dsp:nvSpPr>
        <dsp:cNvPr id="0" name=""/>
        <dsp:cNvSpPr/>
      </dsp:nvSpPr>
      <dsp:spPr>
        <a:xfrm>
          <a:off x="143996" y="421061"/>
          <a:ext cx="7368611" cy="1243769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7E34F8-5294-4AFA-B4C0-B2D2ED04590F}">
      <dsp:nvSpPr>
        <dsp:cNvPr id="0" name=""/>
        <dsp:cNvSpPr/>
      </dsp:nvSpPr>
      <dsp:spPr>
        <a:xfrm>
          <a:off x="3844563" y="4177725"/>
          <a:ext cx="807816" cy="517002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E955FA-0D53-4018-A7C0-868D1A6B4EDB}">
      <dsp:nvSpPr>
        <dsp:cNvPr id="0" name=""/>
        <dsp:cNvSpPr/>
      </dsp:nvSpPr>
      <dsp:spPr>
        <a:xfrm>
          <a:off x="2325649" y="4661815"/>
          <a:ext cx="3877518" cy="828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986 069,2 тыс. руб.</a:t>
          </a:r>
          <a:endParaRPr lang="ru-RU" sz="3000" kern="1200" dirty="0"/>
        </a:p>
      </dsp:txBody>
      <dsp:txXfrm>
        <a:off x="2325649" y="4661815"/>
        <a:ext cx="3877518" cy="828402"/>
      </dsp:txXfrm>
    </dsp:sp>
    <dsp:sp modelId="{2D325B76-7D4F-44F7-80CF-E7D37CA74504}">
      <dsp:nvSpPr>
        <dsp:cNvPr id="0" name=""/>
        <dsp:cNvSpPr/>
      </dsp:nvSpPr>
      <dsp:spPr>
        <a:xfrm>
          <a:off x="4230317" y="329714"/>
          <a:ext cx="1454069" cy="1454069"/>
        </a:xfrm>
        <a:prstGeom prst="ellipse">
          <a:avLst/>
        </a:prstGeom>
        <a:gradFill rotWithShape="0">
          <a:gsLst>
            <a:gs pos="0">
              <a:srgbClr val="92D050"/>
            </a:gs>
            <a:gs pos="76000">
              <a:schemeClr val="accent5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Налог с применением УСН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36 721,7 (3,7%)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443260" y="542657"/>
        <a:ext cx="1028183" cy="1028183"/>
      </dsp:txXfrm>
    </dsp:sp>
    <dsp:sp modelId="{E635C39F-AE97-4D23-9CC6-6DFFE295521E}">
      <dsp:nvSpPr>
        <dsp:cNvPr id="0" name=""/>
        <dsp:cNvSpPr/>
      </dsp:nvSpPr>
      <dsp:spPr>
        <a:xfrm>
          <a:off x="1512173" y="518144"/>
          <a:ext cx="1454069" cy="1454069"/>
        </a:xfrm>
        <a:prstGeom prst="ellipse">
          <a:avLst/>
        </a:prstGeom>
        <a:gradFill rotWithShape="0">
          <a:gsLst>
            <a:gs pos="0">
              <a:schemeClr val="accent5">
                <a:hueOff val="-1505437"/>
                <a:satOff val="7815"/>
                <a:lumOff val="5686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hueOff val="-1505437"/>
                <a:satOff val="7815"/>
                <a:lumOff val="5686"/>
                <a:alphaOff val="0"/>
                <a:shade val="100000"/>
              </a:schemeClr>
            </a:gs>
            <a:gs pos="100000">
              <a:schemeClr val="accent5">
                <a:hueOff val="-1505437"/>
                <a:satOff val="7815"/>
                <a:lumOff val="5686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НДФЛ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742 385,6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(75,3%) </a:t>
          </a:r>
        </a:p>
      </dsp:txBody>
      <dsp:txXfrm>
        <a:off x="1725116" y="731087"/>
        <a:ext cx="1028183" cy="1028183"/>
      </dsp:txXfrm>
    </dsp:sp>
    <dsp:sp modelId="{B2B50AB3-BF9F-43E4-BFB7-F42EC79BF14E}">
      <dsp:nvSpPr>
        <dsp:cNvPr id="0" name=""/>
        <dsp:cNvSpPr/>
      </dsp:nvSpPr>
      <dsp:spPr>
        <a:xfrm>
          <a:off x="5723648" y="401720"/>
          <a:ext cx="1476273" cy="1441448"/>
        </a:xfrm>
        <a:prstGeom prst="ellipse">
          <a:avLst/>
        </a:prstGeom>
        <a:gradFill rotWithShape="0">
          <a:gsLst>
            <a:gs pos="0">
              <a:schemeClr val="accent5">
                <a:hueOff val="-3010874"/>
                <a:satOff val="15631"/>
                <a:lumOff val="11372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hueOff val="-3010874"/>
                <a:satOff val="15631"/>
                <a:lumOff val="11372"/>
                <a:alphaOff val="0"/>
                <a:shade val="100000"/>
              </a:schemeClr>
            </a:gs>
            <a:gs pos="100000">
              <a:schemeClr val="accent5">
                <a:hueOff val="-3010874"/>
                <a:satOff val="15631"/>
                <a:lumOff val="11372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Доходы от оказания платных услуг</a:t>
          </a:r>
          <a:r>
            <a:rPr lang="ru-RU" sz="1200" b="1" kern="1200" dirty="0" smtClean="0">
              <a:solidFill>
                <a:schemeClr val="tx1"/>
              </a:solidFill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66 337,9 (6,7%)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5939843" y="612815"/>
        <a:ext cx="1043883" cy="1019258"/>
      </dsp:txXfrm>
    </dsp:sp>
    <dsp:sp modelId="{57608C50-45C2-4220-B8E3-CBA875EA9250}">
      <dsp:nvSpPr>
        <dsp:cNvPr id="0" name=""/>
        <dsp:cNvSpPr/>
      </dsp:nvSpPr>
      <dsp:spPr>
        <a:xfrm>
          <a:off x="479740" y="5"/>
          <a:ext cx="7383655" cy="5170019"/>
        </a:xfrm>
        <a:prstGeom prst="funnel">
          <a:avLst/>
        </a:prstGeom>
        <a:solidFill>
          <a:srgbClr val="FFC000">
            <a:alpha val="40000"/>
          </a:srgb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FD8BF-CA9A-4F55-A1B1-6099FDA9BCD1}">
      <dsp:nvSpPr>
        <dsp:cNvPr id="0" name=""/>
        <dsp:cNvSpPr/>
      </dsp:nvSpPr>
      <dsp:spPr>
        <a:xfrm>
          <a:off x="3456384" y="0"/>
          <a:ext cx="5184576" cy="1687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 smtClean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dirty="0" smtClean="0"/>
            <a:t>2 237 993,1</a:t>
          </a:r>
          <a:endParaRPr lang="ru-RU" sz="36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/>
        </a:p>
      </dsp:txBody>
      <dsp:txXfrm>
        <a:off x="3456384" y="210961"/>
        <a:ext cx="4551693" cy="1265765"/>
      </dsp:txXfrm>
    </dsp:sp>
    <dsp:sp modelId="{C62E77A5-D7E6-411D-BA97-7BDB9B580C0F}">
      <dsp:nvSpPr>
        <dsp:cNvPr id="0" name=""/>
        <dsp:cNvSpPr/>
      </dsp:nvSpPr>
      <dsp:spPr>
        <a:xfrm>
          <a:off x="0" y="77152"/>
          <a:ext cx="3456384" cy="1533382"/>
        </a:xfrm>
        <a:prstGeom prst="roundRect">
          <a:avLst/>
        </a:prstGeom>
        <a:solidFill>
          <a:schemeClr val="accent6">
            <a:lumMod val="75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План</a:t>
          </a:r>
          <a:endParaRPr lang="ru-RU" sz="4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74854" y="152006"/>
        <a:ext cx="3306676" cy="1383674"/>
      </dsp:txXfrm>
    </dsp:sp>
    <dsp:sp modelId="{BD4E8F4C-0570-4741-AAEC-B67D961E57B0}">
      <dsp:nvSpPr>
        <dsp:cNvPr id="0" name=""/>
        <dsp:cNvSpPr/>
      </dsp:nvSpPr>
      <dsp:spPr>
        <a:xfrm>
          <a:off x="3456384" y="1856456"/>
          <a:ext cx="5184576" cy="1687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1" kern="1200" dirty="0" smtClean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dirty="0" smtClean="0"/>
            <a:t>2 169 310,1</a:t>
          </a:r>
          <a:endParaRPr lang="ru-RU" sz="3600" b="1" kern="1200" dirty="0"/>
        </a:p>
      </dsp:txBody>
      <dsp:txXfrm>
        <a:off x="3456384" y="2067417"/>
        <a:ext cx="4551693" cy="1265765"/>
      </dsp:txXfrm>
    </dsp:sp>
    <dsp:sp modelId="{85E2B14B-529D-49BD-9D96-9784FB4EFED3}">
      <dsp:nvSpPr>
        <dsp:cNvPr id="0" name=""/>
        <dsp:cNvSpPr/>
      </dsp:nvSpPr>
      <dsp:spPr>
        <a:xfrm>
          <a:off x="0" y="1856456"/>
          <a:ext cx="3456384" cy="1687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Факт</a:t>
          </a:r>
          <a:endParaRPr lang="ru-RU" sz="4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82386" y="1938842"/>
        <a:ext cx="3291612" cy="1522915"/>
      </dsp:txXfrm>
    </dsp:sp>
    <dsp:sp modelId="{27F19D7F-57A7-41A9-B371-F146E694F60C}">
      <dsp:nvSpPr>
        <dsp:cNvPr id="0" name=""/>
        <dsp:cNvSpPr/>
      </dsp:nvSpPr>
      <dsp:spPr>
        <a:xfrm>
          <a:off x="3456384" y="3712912"/>
          <a:ext cx="5184576" cy="1687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dirty="0" smtClean="0"/>
            <a:t>10 383,2</a:t>
          </a:r>
          <a:endParaRPr lang="ru-RU" sz="3600" b="1" kern="1200" dirty="0"/>
        </a:p>
      </dsp:txBody>
      <dsp:txXfrm>
        <a:off x="3456384" y="3923873"/>
        <a:ext cx="4551693" cy="1265765"/>
      </dsp:txXfrm>
    </dsp:sp>
    <dsp:sp modelId="{5BBBEA90-2B8E-4D0D-B970-376ED4312728}">
      <dsp:nvSpPr>
        <dsp:cNvPr id="0" name=""/>
        <dsp:cNvSpPr/>
      </dsp:nvSpPr>
      <dsp:spPr>
        <a:xfrm>
          <a:off x="0" y="3712912"/>
          <a:ext cx="3456384" cy="1687687"/>
        </a:xfrm>
        <a:prstGeom prst="roundRect">
          <a:avLst/>
        </a:prstGeom>
        <a:solidFill>
          <a:srgbClr val="FA9F26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Дефицит на 01.01.2019 г.</a:t>
          </a:r>
          <a:endParaRPr lang="ru-RU" sz="4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82386" y="3795298"/>
        <a:ext cx="3291612" cy="15229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8EED4-A74C-481C-BF09-C16612F9F6AF}">
      <dsp:nvSpPr>
        <dsp:cNvPr id="0" name=""/>
        <dsp:cNvSpPr/>
      </dsp:nvSpPr>
      <dsp:spPr>
        <a:xfrm>
          <a:off x="13741" y="576066"/>
          <a:ext cx="1195638" cy="1145040"/>
        </a:xfrm>
        <a:prstGeom prst="ellipse">
          <a:avLst/>
        </a:prstGeom>
        <a:solidFill>
          <a:schemeClr val="accent3">
            <a:lumMod val="75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6">
                  <a:lumMod val="25000"/>
                </a:schemeClr>
              </a:solidFill>
            </a:rPr>
            <a:t>Областной бюджет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6">
                  <a:lumMod val="25000"/>
                </a:schemeClr>
              </a:solidFill>
            </a:rPr>
            <a:t>62 </a:t>
          </a: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рубля </a:t>
          </a:r>
          <a:endParaRPr lang="ru-RU" sz="16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188838" y="743753"/>
        <a:ext cx="845444" cy="809666"/>
      </dsp:txXfrm>
    </dsp:sp>
    <dsp:sp modelId="{4808FD08-84CB-4EFB-AE49-916838E8D945}">
      <dsp:nvSpPr>
        <dsp:cNvPr id="0" name=""/>
        <dsp:cNvSpPr/>
      </dsp:nvSpPr>
      <dsp:spPr>
        <a:xfrm>
          <a:off x="1247532" y="932180"/>
          <a:ext cx="367886" cy="367886"/>
        </a:xfrm>
        <a:prstGeom prst="mathPlus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296295" y="1072860"/>
        <a:ext cx="270360" cy="86526"/>
      </dsp:txXfrm>
    </dsp:sp>
    <dsp:sp modelId="{FA271F03-B031-4CAA-9A95-49A06179296A}">
      <dsp:nvSpPr>
        <dsp:cNvPr id="0" name=""/>
        <dsp:cNvSpPr/>
      </dsp:nvSpPr>
      <dsp:spPr>
        <a:xfrm>
          <a:off x="1666923" y="485642"/>
          <a:ext cx="1177579" cy="1260963"/>
        </a:xfrm>
        <a:prstGeom prst="ellipse">
          <a:avLst/>
        </a:prstGeom>
        <a:solidFill>
          <a:schemeClr val="accent6">
            <a:lumMod val="90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6">
                  <a:lumMod val="10000"/>
                </a:schemeClr>
              </a:solidFill>
            </a:rPr>
            <a:t> </a:t>
          </a:r>
          <a:r>
            <a:rPr lang="ru-RU" sz="1100" b="1" kern="1200" dirty="0" smtClean="0">
              <a:solidFill>
                <a:schemeClr val="accent6">
                  <a:lumMod val="25000"/>
                </a:schemeClr>
              </a:solidFill>
            </a:rPr>
            <a:t>местный бюджет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15 рублей</a:t>
          </a:r>
          <a:endParaRPr lang="ru-RU" sz="16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1839375" y="670306"/>
        <a:ext cx="832675" cy="891635"/>
      </dsp:txXfrm>
    </dsp:sp>
    <dsp:sp modelId="{8097F6F5-3EFA-4272-8574-76054B97D297}">
      <dsp:nvSpPr>
        <dsp:cNvPr id="0" name=""/>
        <dsp:cNvSpPr/>
      </dsp:nvSpPr>
      <dsp:spPr>
        <a:xfrm>
          <a:off x="2896007" y="932180"/>
          <a:ext cx="367886" cy="367886"/>
        </a:xfrm>
        <a:prstGeom prst="mathEqual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944770" y="1007965"/>
        <a:ext cx="270360" cy="216316"/>
      </dsp:txXfrm>
    </dsp:sp>
    <dsp:sp modelId="{190F60A8-85FE-46C4-8155-014F5E606585}">
      <dsp:nvSpPr>
        <dsp:cNvPr id="0" name=""/>
        <dsp:cNvSpPr/>
      </dsp:nvSpPr>
      <dsp:spPr>
        <a:xfrm>
          <a:off x="3315398" y="485642"/>
          <a:ext cx="1148199" cy="1260963"/>
        </a:xfrm>
        <a:prstGeom prst="ellipse">
          <a:avLst/>
        </a:prstGeom>
        <a:solidFill>
          <a:schemeClr val="accent4">
            <a:lumMod val="75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6">
                  <a:lumMod val="25000"/>
                </a:schemeClr>
              </a:solidFill>
            </a:rPr>
            <a:t>77 рублей</a:t>
          </a:r>
          <a:endParaRPr lang="ru-RU" sz="20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3483548" y="670306"/>
        <a:ext cx="811899" cy="8916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8EED4-A74C-481C-BF09-C16612F9F6AF}">
      <dsp:nvSpPr>
        <dsp:cNvPr id="0" name=""/>
        <dsp:cNvSpPr/>
      </dsp:nvSpPr>
      <dsp:spPr>
        <a:xfrm>
          <a:off x="13741" y="576066"/>
          <a:ext cx="1195638" cy="1145040"/>
        </a:xfrm>
        <a:prstGeom prst="ellipse">
          <a:avLst/>
        </a:prstGeom>
        <a:solidFill>
          <a:schemeClr val="accent3">
            <a:lumMod val="75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6">
                  <a:lumMod val="25000"/>
                </a:schemeClr>
              </a:solidFill>
            </a:rPr>
            <a:t>Областной бюджет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7</a:t>
          </a:r>
          <a:r>
            <a:rPr lang="en-US" sz="1600" b="1" kern="1200" dirty="0" smtClean="0">
              <a:solidFill>
                <a:schemeClr val="accent6">
                  <a:lumMod val="25000"/>
                </a:schemeClr>
              </a:solidFill>
            </a:rPr>
            <a:t>2 </a:t>
          </a: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рубля </a:t>
          </a:r>
          <a:endParaRPr lang="ru-RU" sz="16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188838" y="743753"/>
        <a:ext cx="845444" cy="809666"/>
      </dsp:txXfrm>
    </dsp:sp>
    <dsp:sp modelId="{4808FD08-84CB-4EFB-AE49-916838E8D945}">
      <dsp:nvSpPr>
        <dsp:cNvPr id="0" name=""/>
        <dsp:cNvSpPr/>
      </dsp:nvSpPr>
      <dsp:spPr>
        <a:xfrm>
          <a:off x="1247532" y="932180"/>
          <a:ext cx="367886" cy="367886"/>
        </a:xfrm>
        <a:prstGeom prst="mathPlus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296295" y="1072860"/>
        <a:ext cx="270360" cy="86526"/>
      </dsp:txXfrm>
    </dsp:sp>
    <dsp:sp modelId="{FA271F03-B031-4CAA-9A95-49A06179296A}">
      <dsp:nvSpPr>
        <dsp:cNvPr id="0" name=""/>
        <dsp:cNvSpPr/>
      </dsp:nvSpPr>
      <dsp:spPr>
        <a:xfrm>
          <a:off x="1666923" y="485642"/>
          <a:ext cx="1177579" cy="1260963"/>
        </a:xfrm>
        <a:prstGeom prst="ellipse">
          <a:avLst/>
        </a:prstGeom>
        <a:solidFill>
          <a:schemeClr val="accent6">
            <a:lumMod val="90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6">
                  <a:lumMod val="10000"/>
                </a:schemeClr>
              </a:solidFill>
            </a:rPr>
            <a:t> </a:t>
          </a:r>
          <a:r>
            <a:rPr lang="ru-RU" sz="1100" b="1" kern="1200" dirty="0" smtClean="0">
              <a:solidFill>
                <a:schemeClr val="accent6">
                  <a:lumMod val="25000"/>
                </a:schemeClr>
              </a:solidFill>
            </a:rPr>
            <a:t>местный бюджет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15 рублей</a:t>
          </a:r>
          <a:endParaRPr lang="ru-RU" sz="16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1839375" y="670306"/>
        <a:ext cx="832675" cy="891635"/>
      </dsp:txXfrm>
    </dsp:sp>
    <dsp:sp modelId="{8097F6F5-3EFA-4272-8574-76054B97D297}">
      <dsp:nvSpPr>
        <dsp:cNvPr id="0" name=""/>
        <dsp:cNvSpPr/>
      </dsp:nvSpPr>
      <dsp:spPr>
        <a:xfrm>
          <a:off x="2896007" y="932180"/>
          <a:ext cx="367886" cy="367886"/>
        </a:xfrm>
        <a:prstGeom prst="mathEqual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944770" y="1007965"/>
        <a:ext cx="270360" cy="216316"/>
      </dsp:txXfrm>
    </dsp:sp>
    <dsp:sp modelId="{190F60A8-85FE-46C4-8155-014F5E606585}">
      <dsp:nvSpPr>
        <dsp:cNvPr id="0" name=""/>
        <dsp:cNvSpPr/>
      </dsp:nvSpPr>
      <dsp:spPr>
        <a:xfrm>
          <a:off x="3315398" y="485642"/>
          <a:ext cx="1148199" cy="1260963"/>
        </a:xfrm>
        <a:prstGeom prst="ellipse">
          <a:avLst/>
        </a:prstGeom>
        <a:solidFill>
          <a:schemeClr val="accent4">
            <a:lumMod val="75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6">
                  <a:lumMod val="25000"/>
                </a:schemeClr>
              </a:solidFill>
            </a:rPr>
            <a:t>87 рублей</a:t>
          </a:r>
          <a:endParaRPr lang="ru-RU" sz="20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3483548" y="670306"/>
        <a:ext cx="811899" cy="891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0.11382</cdr:x>
      <cdr:y>0.19512</cdr:y>
    </cdr:from>
    <cdr:to>
      <cdr:x>0.15447</cdr:x>
      <cdr:y>0.31707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1008112" y="1152128"/>
          <a:ext cx="360040" cy="72008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0.07692</cdr:x>
      <cdr:y>0.89929</cdr:y>
    </cdr:from>
    <cdr:to>
      <cdr:x>0.49667</cdr:x>
      <cdr:y>0.98039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16024" y="5285370"/>
          <a:ext cx="1178789" cy="47667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i="1" dirty="0" smtClean="0">
              <a:solidFill>
                <a:schemeClr val="tx1"/>
              </a:solidFill>
            </a:rPr>
            <a:t>План</a:t>
          </a:r>
        </a:p>
        <a:p xmlns:a="http://schemas.openxmlformats.org/drawingml/2006/main">
          <a:pPr algn="ctr"/>
          <a:r>
            <a:rPr lang="ru-RU" b="1" i="1" dirty="0" smtClean="0">
              <a:solidFill>
                <a:schemeClr val="tx1"/>
              </a:solidFill>
            </a:rPr>
            <a:t>67 274,6</a:t>
          </a:r>
          <a:endParaRPr lang="ru-RU" b="1" i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0.51282</cdr:x>
      <cdr:y>0.89439</cdr:y>
    </cdr:from>
    <cdr:to>
      <cdr:x>0.99145</cdr:x>
      <cdr:y>0.98016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440160" y="5256584"/>
          <a:ext cx="1344149" cy="50405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60000"/>
            <a:lumOff val="40000"/>
          </a:schemeClr>
        </a:solidFill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b="1" i="1" dirty="0" smtClean="0">
              <a:solidFill>
                <a:schemeClr val="tx1"/>
              </a:solidFill>
            </a:rPr>
            <a:t>Факт</a:t>
          </a:r>
        </a:p>
        <a:p xmlns:a="http://schemas.openxmlformats.org/drawingml/2006/main">
          <a:pPr algn="ctr"/>
          <a:r>
            <a:rPr lang="ru-RU" sz="1100" b="1" i="1" dirty="0" smtClean="0">
              <a:solidFill>
                <a:schemeClr val="tx1"/>
              </a:solidFill>
            </a:rPr>
            <a:t>59 924,4</a:t>
          </a:r>
          <a:endParaRPr lang="ru-RU" sz="1100" b="1" i="1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0.30429</cdr:x>
      <cdr:y>0.03214</cdr:y>
    </cdr:from>
    <cdr:to>
      <cdr:x>0.63972</cdr:x>
      <cdr:y>0.09643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763688" y="144016"/>
          <a:ext cx="1944216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i="1" dirty="0" smtClean="0">
              <a:solidFill>
                <a:schemeClr val="tx1">
                  <a:lumMod val="95000"/>
                  <a:lumOff val="5000"/>
                </a:schemeClr>
              </a:solidFill>
            </a:rPr>
            <a:t>      </a:t>
          </a:r>
          <a:r>
            <a:rPr lang="ru-RU" b="1" i="1" dirty="0" smtClean="0">
              <a:solidFill>
                <a:schemeClr val="accent3">
                  <a:lumMod val="50000"/>
                </a:schemeClr>
              </a:solidFill>
            </a:rPr>
            <a:t>ОБРАЗОВАНИЕ</a:t>
          </a:r>
          <a:endParaRPr lang="ru-RU" b="1" i="1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0.3169</cdr:x>
      <cdr:y>0</cdr:y>
    </cdr:from>
    <cdr:to>
      <cdr:x>0.76761</cdr:x>
      <cdr:y>0.06579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620180" y="0"/>
          <a:ext cx="2304256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1" i="1" dirty="0" smtClean="0">
              <a:solidFill>
                <a:schemeClr val="tx1">
                  <a:lumMod val="95000"/>
                  <a:lumOff val="5000"/>
                </a:schemeClr>
              </a:solidFill>
            </a:rPr>
            <a:t>СОЦИАЛЬНАЯ ПОЛИТИКА</a:t>
          </a:r>
          <a:endParaRPr lang="ru-RU" sz="1200" b="1" i="1" dirty="0"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0.48086</cdr:x>
      <cdr:y>0.5303</cdr:y>
    </cdr:from>
    <cdr:to>
      <cdr:x>0.67475</cdr:x>
      <cdr:y>0.72271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267744" y="2520280"/>
          <a:ext cx="914400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i="1" dirty="0" smtClean="0">
              <a:solidFill>
                <a:schemeClr val="tx1"/>
              </a:solidFill>
            </a:rPr>
            <a:t>План</a:t>
          </a:r>
          <a:endParaRPr lang="ru-RU" sz="1600" b="1" i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0.45032</cdr:x>
      <cdr:y>0.27273</cdr:y>
    </cdr:from>
    <cdr:to>
      <cdr:x>0.64421</cdr:x>
      <cdr:y>0.46513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23728" y="1296144"/>
          <a:ext cx="914400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i="1" dirty="0" smtClean="0">
              <a:solidFill>
                <a:schemeClr val="tx1"/>
              </a:solidFill>
            </a:rPr>
            <a:t>Факт</a:t>
          </a:r>
          <a:endParaRPr lang="ru-RU" sz="1600" b="1" i="1" dirty="0">
            <a:solidFill>
              <a:schemeClr val="tx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0.5942</cdr:x>
      <cdr:y>0.33803</cdr:y>
    </cdr:from>
    <cdr:to>
      <cdr:x>0.76812</cdr:x>
      <cdr:y>0.43662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952328" y="1728192"/>
          <a:ext cx="864096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i="1" dirty="0" smtClean="0">
              <a:solidFill>
                <a:schemeClr val="tx1">
                  <a:lumMod val="95000"/>
                  <a:lumOff val="5000"/>
                </a:schemeClr>
              </a:solidFill>
            </a:rPr>
            <a:t>План</a:t>
          </a:r>
          <a:endParaRPr lang="ru-RU" sz="1600" b="1" i="1" dirty="0"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0.5942</cdr:x>
      <cdr:y>0.56338</cdr:y>
    </cdr:from>
    <cdr:to>
      <cdr:x>0.76375</cdr:x>
      <cdr:y>0.64789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952328" y="2880320"/>
          <a:ext cx="842392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i="1" dirty="0" smtClean="0">
              <a:solidFill>
                <a:schemeClr val="tx1">
                  <a:lumMod val="95000"/>
                  <a:lumOff val="5000"/>
                </a:schemeClr>
              </a:solidFill>
            </a:rPr>
            <a:t>Факт</a:t>
          </a:r>
          <a:endParaRPr lang="ru-RU" sz="1600" b="1" i="1" dirty="0"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0.15942</cdr:x>
      <cdr:y>0.01408</cdr:y>
    </cdr:from>
    <cdr:to>
      <cdr:x>0.84058</cdr:x>
      <cdr:y>0.19294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92088" y="72008"/>
          <a:ext cx="3384376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i="1" dirty="0" smtClean="0">
              <a:solidFill>
                <a:schemeClr val="tx1">
                  <a:lumMod val="95000"/>
                  <a:lumOff val="5000"/>
                </a:schemeClr>
              </a:solidFill>
            </a:rPr>
            <a:t>Средства массовой информации</a:t>
          </a:r>
          <a:endParaRPr lang="ru-RU" sz="1600" b="1" i="1" dirty="0"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0.44468</cdr:x>
      <cdr:y>0.36</cdr:y>
    </cdr:from>
    <cdr:to>
      <cdr:x>0.62398</cdr:x>
      <cdr:y>0.46667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267744" y="1944216"/>
          <a:ext cx="914400" cy="5760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i="1" dirty="0" smtClean="0">
              <a:solidFill>
                <a:schemeClr val="tx1"/>
              </a:solidFill>
            </a:rPr>
            <a:t>План</a:t>
          </a:r>
          <a:endParaRPr lang="ru-RU" sz="1600" b="1" i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0.68472</cdr:x>
      <cdr:y>0.36</cdr:y>
    </cdr:from>
    <cdr:to>
      <cdr:x>0.86402</cdr:x>
      <cdr:y>0.44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491880" y="1944216"/>
          <a:ext cx="914400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i="1" dirty="0" smtClean="0">
              <a:solidFill>
                <a:schemeClr val="tx1"/>
              </a:solidFill>
            </a:rPr>
            <a:t>Факт</a:t>
          </a:r>
          <a:endParaRPr lang="ru-RU" sz="1600" b="1" i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E81EB-9959-46E2-8F2B-E085A4678A24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3FA46-A686-4FDF-9994-A52659C16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068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FA46-A686-4FDF-9994-A52659C1639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330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FA46-A686-4FDF-9994-A52659C1639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348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FA46-A686-4FDF-9994-A52659C1639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39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856ED0E-B4B0-4A9A-BA12-2046E7C5612E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8.jpeg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dmin-ukmo.ru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373216"/>
            <a:ext cx="843947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По проекту решени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я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думы  Усть-кутского муниципального образования  «отчет об исполнении бюджета усть-кутского муниципального образования за 2018 год»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204864"/>
            <a:ext cx="7200800" cy="1210488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Бюджет для граждан               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12" name="Picture 7" descr="C:\Users\BUDJ3\Desktop\фото Усть-Кута\семья  23 тыс изображений найдено в Яндекс.Картинках_files\i_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38315"/>
            <a:ext cx="2587749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http://www.krestianin.ru/sites/default/files/title_image/2015-04/shutterstock_244975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7277"/>
            <a:ext cx="2807139" cy="185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babyzzz.ru/wp-content/uploads/2016/06/57653951c89e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218"/>
            <a:ext cx="2881474" cy="203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http://www.megastroyka.com.ua/img_post/2016-05-19_Udobnyy-sposob-poiska-klientov-stroitelnymi-kompaniyam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643" y="116632"/>
            <a:ext cx="256540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trmo.ru/media/press_center/news/v100556021_m_2185_ef40e6e5a484979c435a5ce22c5158f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86" y="3470782"/>
            <a:ext cx="2627784" cy="197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rrnews.ru/sites/default/files/styles/body_main_img_720/public/news/12-2013/uchitel_0.jpg?itok=9Px0WDJ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08990"/>
            <a:ext cx="2964153" cy="203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31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19970043"/>
              </p:ext>
            </p:extLst>
          </p:nvPr>
        </p:nvGraphicFramePr>
        <p:xfrm>
          <a:off x="179512" y="1052736"/>
          <a:ext cx="878497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686800" cy="108012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Бюджет усть-кутского муниципального образования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201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8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году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000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686800" cy="9361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Направления расходов бюджета Усть-кутского муниципального образования 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37324480"/>
              </p:ext>
            </p:extLst>
          </p:nvPr>
        </p:nvGraphicFramePr>
        <p:xfrm>
          <a:off x="107504" y="1556792"/>
          <a:ext cx="928903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25040047"/>
              </p:ext>
            </p:extLst>
          </p:nvPr>
        </p:nvGraphicFramePr>
        <p:xfrm>
          <a:off x="301752" y="1124744"/>
          <a:ext cx="859072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6054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37951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Основные причины роста доходов в 2018 году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52024"/>
            <a:ext cx="4484212" cy="25880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76056" y="1152025"/>
            <a:ext cx="3672408" cy="2588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Развитие нефтегазодобывающей отрасли на территории Усть-Кутского муниципального образования</a:t>
            </a:r>
          </a:p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  <a:t>Прирост составил по отношению к 2017 году  111,5 млн. рублей НДФЛ</a:t>
            </a:r>
            <a:endParaRPr lang="ru-RU" sz="2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34" y="4005064"/>
            <a:ext cx="4593717" cy="27047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76056" y="4005064"/>
            <a:ext cx="3672408" cy="266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Работа Координационного совета при Администрации УКМО, в результате которой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экономический эффект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сложился в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36,4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млн. рублей в бюджеты всех уровней, из них 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11,9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млн.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в районный бюджет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737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88639"/>
            <a:ext cx="8686800" cy="792087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Основные характеристики бюджета Усть-Кутского муниципального образования ЗА 2018 ГОД (тыс. руб.)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595382"/>
              </p:ext>
            </p:extLst>
          </p:nvPr>
        </p:nvGraphicFramePr>
        <p:xfrm>
          <a:off x="179512" y="980726"/>
          <a:ext cx="8784976" cy="5688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72609868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595178995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1740968168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3900808372"/>
                    </a:ext>
                  </a:extLst>
                </a:gridCol>
              </a:tblGrid>
              <a:tr h="11169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ПРОЦЕНТ ИСПОЛНЕНИЯ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702716"/>
                  </a:ext>
                </a:extLst>
              </a:tr>
              <a:tr h="1116942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2 182 686,4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2 158 926,9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98,9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936638"/>
                  </a:ext>
                </a:extLst>
              </a:tr>
              <a:tr h="61043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 И НЕНАЛОГОВЫЕ</a:t>
                      </a:r>
                      <a:r>
                        <a:rPr lang="ru-RU" sz="1400" baseline="0" dirty="0" smtClean="0"/>
                        <a:t> 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989 075,7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986 069,2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99,7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546040"/>
                  </a:ext>
                </a:extLst>
              </a:tr>
              <a:tr h="6104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r>
                        <a:rPr lang="ru-RU" sz="1400" dirty="0" smtClean="0"/>
                        <a:t>БЕЗВОЗМЕЗДНЫЕ ПОСТУПЛЕНИЯ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1 193 610,7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1 172 857,7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98,3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44670"/>
                  </a:ext>
                </a:extLst>
              </a:tr>
              <a:tr h="1116942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2 237 993,1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2 169 310,1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96,9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268571"/>
                  </a:ext>
                </a:extLst>
              </a:tr>
              <a:tr h="1116942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55 306,7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10 383,2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18,8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817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179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504" y="-99391"/>
            <a:ext cx="9036496" cy="122413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Исполнение доходной части бюджета усть-кутского муниципального образования в 2017 году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55773821"/>
              </p:ext>
            </p:extLst>
          </p:nvPr>
        </p:nvGraphicFramePr>
        <p:xfrm>
          <a:off x="179512" y="1011055"/>
          <a:ext cx="8496944" cy="51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987824" y="4005064"/>
            <a:ext cx="288032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Налоговые и неналоговые доходы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959134" y="1340768"/>
            <a:ext cx="1440160" cy="142647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ЕДИНЫЙ НАЛОГ НА ВМЕНЕННЫЙ ДОХОД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39 233,9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(4%)</a:t>
            </a:r>
            <a:endParaRPr lang="ru-RU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19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545738"/>
              </p:ext>
            </p:extLst>
          </p:nvPr>
        </p:nvGraphicFramePr>
        <p:xfrm>
          <a:off x="179512" y="908725"/>
          <a:ext cx="8640960" cy="58479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5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5226">
                  <a:extLst>
                    <a:ext uri="{9D8B030D-6E8A-4147-A177-3AD203B41FA5}">
                      <a16:colId xmlns:a16="http://schemas.microsoft.com/office/drawing/2014/main" val="2265698802"/>
                    </a:ext>
                  </a:extLst>
                </a:gridCol>
                <a:gridCol w="2165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5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949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Наименование 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516" marR="7516" marT="751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Плановые значения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Фактические </a:t>
                      </a:r>
                      <a:r>
                        <a:rPr lang="ru-RU" sz="1200" b="1" u="none" strike="noStrike" dirty="0">
                          <a:effectLst/>
                        </a:rPr>
                        <a:t>поступления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516" marR="7516" marT="751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49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</a:rPr>
                        <a:t>НАЛОГОВЫЕ И НЕНАЛОГОВЫЕ ДОХОДЫ</a:t>
                      </a:r>
                      <a:endParaRPr lang="ru-RU" sz="16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516" marR="7516" marT="751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989 075,7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866 950.4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45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Налог на доходы физических лиц</a:t>
                      </a:r>
                      <a:endParaRPr lang="ru-RU" sz="12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516" marR="7516" marT="751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 smtClean="0">
                          <a:effectLst/>
                          <a:latin typeface="+mj-lt"/>
                        </a:rPr>
                        <a:t>746</a:t>
                      </a:r>
                      <a:r>
                        <a:rPr lang="ru-RU" sz="1400" b="1" u="none" strike="noStrike" baseline="0" dirty="0" smtClean="0">
                          <a:effectLst/>
                          <a:latin typeface="+mj-lt"/>
                        </a:rPr>
                        <a:t> 834</a:t>
                      </a:r>
                      <a:r>
                        <a:rPr lang="ru-RU" sz="1400" b="1" u="none" strike="noStrike" dirty="0" smtClean="0">
                          <a:effectLst/>
                          <a:latin typeface="+mj-lt"/>
                        </a:rPr>
                        <a:t>.0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742 385,6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51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12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516" marR="7516" marT="751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12 045,0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12 194,6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35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2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516" marR="7516" marT="751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35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+mj-lt"/>
                        </a:rPr>
                        <a:t> 397,0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36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+mj-lt"/>
                        </a:rPr>
                        <a:t> 721,7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83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Единый налог на вмененный доход для отдельных видов деятельности</a:t>
                      </a:r>
                      <a:endParaRPr lang="ru-RU" sz="12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516" marR="7516" marT="751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39 276,7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39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+mj-lt"/>
                        </a:rPr>
                        <a:t> 234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49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Единый сельскохозяйственный налог</a:t>
                      </a:r>
                      <a:endParaRPr lang="ru-RU" sz="12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516" marR="7516" marT="751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 smtClean="0">
                          <a:effectLst/>
                          <a:latin typeface="+mj-lt"/>
                        </a:rPr>
                        <a:t>7.8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7,8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25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2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516" marR="7516" marT="751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47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+mj-lt"/>
                        </a:rPr>
                        <a:t>,2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50,6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78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Земельный налог</a:t>
                      </a:r>
                      <a:endParaRPr lang="ru-RU" sz="12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516" marR="7516" marT="751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1</a:t>
                      </a:r>
                      <a:r>
                        <a:rPr lang="ru-RU" sz="1400" b="1" u="none" strike="noStrike" dirty="0" smtClean="0">
                          <a:effectLst/>
                          <a:latin typeface="+mj-lt"/>
                        </a:rPr>
                        <a:t>.0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 smtClean="0">
                          <a:effectLst/>
                          <a:latin typeface="+mj-lt"/>
                        </a:rPr>
                        <a:t>1.2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78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Государственная пошлина</a:t>
                      </a:r>
                      <a:endParaRPr lang="ru-RU" sz="12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516" marR="7516" marT="751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9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+mj-lt"/>
                        </a:rPr>
                        <a:t> 199,4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9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+mj-lt"/>
                        </a:rPr>
                        <a:t> 689,6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572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516" marR="7516" marT="7516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 smtClean="0">
                          <a:effectLst/>
                          <a:latin typeface="+mj-lt"/>
                        </a:rPr>
                        <a:t>36</a:t>
                      </a:r>
                      <a:r>
                        <a:rPr lang="ru-RU" sz="1400" b="1" u="none" strike="noStrike" baseline="0" dirty="0" smtClean="0">
                          <a:effectLst/>
                          <a:latin typeface="+mj-lt"/>
                        </a:rPr>
                        <a:t> 386,9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37 665,3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5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effectLst/>
                          <a:latin typeface="Arial Narrow"/>
                        </a:rPr>
                        <a:t>Дивиденды по акциям</a:t>
                      </a:r>
                      <a:endParaRPr lang="ru-RU" sz="12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+mj-lt"/>
                        </a:rPr>
                        <a:t>6 380,1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+mj-lt"/>
                        </a:rPr>
                        <a:t>6 380,1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7516" marR="7516" marT="7516" marB="0" anchor="ctr"/>
                </a:tc>
                <a:extLst>
                  <a:ext uri="{0D108BD9-81ED-4DB2-BD59-A6C34878D82A}">
                    <a16:rowId xmlns:a16="http://schemas.microsoft.com/office/drawing/2014/main" val="3085296251"/>
                  </a:ext>
                </a:extLst>
              </a:tr>
              <a:tr h="38783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Плата за негативное воздействие на окружающую среду</a:t>
                      </a:r>
                      <a:endParaRPr lang="ru-RU" sz="12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516" marR="7516" marT="751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19 780,0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19 780,1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549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Доходы от оказания платных услуг (работ)</a:t>
                      </a:r>
                      <a:endParaRPr lang="ru-RU" sz="12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516" marR="7516" marT="751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67 090,3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66 338,0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549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Доходы от компенсации затрат государства</a:t>
                      </a:r>
                      <a:endParaRPr lang="ru-RU" sz="12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516" marR="7516" marT="751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4 325,0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4 181,6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783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Доходы от продажи материальных и нематериальных активов</a:t>
                      </a:r>
                      <a:endParaRPr lang="ru-RU" sz="12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516" marR="7516" marT="751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6 025,3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5341,0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549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Штрафы, санкции, возмещение ущерба</a:t>
                      </a:r>
                      <a:endParaRPr lang="ru-RU" sz="12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516" marR="7516" marT="751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6 121,7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5 977,6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578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Прочие неналоговые доходы</a:t>
                      </a:r>
                      <a:endParaRPr lang="ru-RU" sz="12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516" marR="7516" marT="751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0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7,2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516" marR="7516" marT="7516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116632"/>
            <a:ext cx="86868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Поступление налоговых и неналоговых доходов в бюджет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Усть-кутского муниципального образования в 2018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году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51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110980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Безвозмездные поступления в бюджет Усть-кутского муниципального образования в 2018 году (тыс. руб.)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154272"/>
              </p:ext>
            </p:extLst>
          </p:nvPr>
        </p:nvGraphicFramePr>
        <p:xfrm>
          <a:off x="131569" y="1124744"/>
          <a:ext cx="8856983" cy="54726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8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9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9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0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Наименование </a:t>
                      </a:r>
                      <a:endParaRPr lang="ru-RU" sz="14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Плановые назначения </a:t>
                      </a:r>
                      <a:endParaRPr lang="ru-RU" sz="14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Фактические поступление</a:t>
                      </a:r>
                      <a:endParaRPr lang="ru-RU" sz="14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0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</a:rPr>
                        <a:t>БЕЗВОЗМЕЗДНЫЕ ПОСТУПЛЕНИЯ</a:t>
                      </a:r>
                      <a:endParaRPr lang="ru-RU" sz="1600" b="1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effectLst/>
                          <a:latin typeface="+mj-lt"/>
                        </a:rPr>
                        <a:t>1 193 610,7</a:t>
                      </a:r>
                      <a:endParaRPr lang="ru-RU" sz="16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effectLst/>
                          <a:latin typeface="+mj-lt"/>
                        </a:rPr>
                        <a:t>1 172 857,7</a:t>
                      </a:r>
                      <a:endParaRPr lang="ru-RU" sz="16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1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1400" b="1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88 151,1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68 336,5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1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Субвенции бюджетам бюджетной системы Российской Федерации</a:t>
                      </a:r>
                      <a:endParaRPr lang="ru-RU" sz="1400" b="1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1 098 604,1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1 098 395,9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0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</a:rPr>
                        <a:t>Иные межбюджетные трансферты</a:t>
                      </a:r>
                      <a:endParaRPr lang="ru-RU" sz="1400" b="1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5 533,6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5 303,4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81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</a:rPr>
                        <a:t>Безвозмездные поступления от негосударственных организаций в бюджеты муниципальных районов</a:t>
                      </a:r>
                      <a:endParaRPr lang="ru-RU" sz="1400" b="1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1 213,7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713,7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0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effectLst/>
                          <a:latin typeface="Arial Narrow"/>
                        </a:rPr>
                        <a:t>Доходы бюджетов муниципальных районов от возврата бюджетами бюджетной системы РФ остатков субсидий, субвенций и иных МБТ, имеющих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Arial Narrow"/>
                        </a:rPr>
                        <a:t> целевое назначение, прошлых лет</a:t>
                      </a:r>
                      <a:endParaRPr lang="ru-RU" sz="1400" b="1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-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+mj-lt"/>
                        </a:rPr>
                        <a:t> 2 927,8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+mj-lt"/>
                        </a:rPr>
                        <a:t>-2 927,8</a:t>
                      </a:r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2050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400" b="1" i="0" u="none" strike="noStrike" dirty="0" smtClean="0">
                        <a:effectLst/>
                        <a:latin typeface="Arial Narrow"/>
                      </a:endParaRPr>
                    </a:p>
                    <a:p>
                      <a:pPr algn="l" fontAlgn="ctr"/>
                      <a:endParaRPr lang="ru-RU" sz="1400" b="1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3 036,0</a:t>
                      </a:r>
                    </a:p>
                    <a:p>
                      <a:pPr algn="r" fontAlgn="ctr"/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3 036,0</a:t>
                      </a:r>
                    </a:p>
                    <a:p>
                      <a:pPr algn="r" fontAlgn="ctr"/>
                      <a:endParaRPr lang="ru-RU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1129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0142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81458122"/>
              </p:ext>
            </p:extLst>
          </p:nvPr>
        </p:nvGraphicFramePr>
        <p:xfrm>
          <a:off x="323528" y="1196752"/>
          <a:ext cx="864096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72008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Исполнение расходной части бюджета Усть-кутского муниципального образования за 201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8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год (тыс. руб.)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390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-171400"/>
            <a:ext cx="8686800" cy="122413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Исполнение расходов бюджета Усть-Кутского муниципального образования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а 2018 год по разделам (тыс. руб.)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181522"/>
              </p:ext>
            </p:extLst>
          </p:nvPr>
        </p:nvGraphicFramePr>
        <p:xfrm>
          <a:off x="179512" y="764704"/>
          <a:ext cx="8784976" cy="6040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7574">
                  <a:extLst>
                    <a:ext uri="{9D8B030D-6E8A-4147-A177-3AD203B41FA5}">
                      <a16:colId xmlns:a16="http://schemas.microsoft.com/office/drawing/2014/main" val="722602229"/>
                    </a:ext>
                  </a:extLst>
                </a:gridCol>
                <a:gridCol w="2123036">
                  <a:extLst>
                    <a:ext uri="{9D8B030D-6E8A-4147-A177-3AD203B41FA5}">
                      <a16:colId xmlns:a16="http://schemas.microsoft.com/office/drawing/2014/main" val="2875477011"/>
                    </a:ext>
                  </a:extLst>
                </a:gridCol>
                <a:gridCol w="1610579">
                  <a:extLst>
                    <a:ext uri="{9D8B030D-6E8A-4147-A177-3AD203B41FA5}">
                      <a16:colId xmlns:a16="http://schemas.microsoft.com/office/drawing/2014/main" val="3852279429"/>
                    </a:ext>
                  </a:extLst>
                </a:gridCol>
                <a:gridCol w="1683787">
                  <a:extLst>
                    <a:ext uri="{9D8B030D-6E8A-4147-A177-3AD203B41FA5}">
                      <a16:colId xmlns:a16="http://schemas.microsoft.com/office/drawing/2014/main" val="114479719"/>
                    </a:ext>
                  </a:extLst>
                </a:gridCol>
              </a:tblGrid>
              <a:tr h="576689"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/>
                        <a:t>Наименование  раздела</a:t>
                      </a:r>
                      <a:endParaRPr lang="ru-R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dirty="0" smtClean="0"/>
                        <a:t>План на</a:t>
                      </a:r>
                      <a:r>
                        <a:rPr lang="ru-RU" sz="1700" b="1" baseline="0" dirty="0" smtClean="0"/>
                        <a:t> 2018 год</a:t>
                      </a:r>
                      <a:endParaRPr lang="ru-R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/>
                        <a:t>Исполнение</a:t>
                      </a:r>
                      <a:endParaRPr lang="ru-R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/>
                        <a:t>Процент исполнения</a:t>
                      </a:r>
                      <a:endParaRPr lang="ru-RU" sz="17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31670"/>
                  </a:ext>
                </a:extLst>
              </a:tr>
              <a:tr h="345019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Общегосударственные вопросы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152 512,0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145 615,0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95,5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218753"/>
                  </a:ext>
                </a:extLst>
              </a:tr>
              <a:tr h="345019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Национальная оборона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37,1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37,1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100,0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610169"/>
                  </a:ext>
                </a:extLst>
              </a:tr>
              <a:tr h="547854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Национальная безопасность</a:t>
                      </a:r>
                      <a:r>
                        <a:rPr lang="ru-RU" sz="1600" b="1" baseline="0" dirty="0" smtClean="0"/>
                        <a:t> и правоохранительная деятельность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6 765,8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6720,3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99,3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210820"/>
                  </a:ext>
                </a:extLst>
              </a:tr>
              <a:tr h="345019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Национальная экономика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67 274,6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59 924,4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89,1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470169"/>
                  </a:ext>
                </a:extLst>
              </a:tr>
              <a:tr h="345019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Жилищно-коммунальное хозяйство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46 136,1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46 136,1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100,0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99500"/>
                  </a:ext>
                </a:extLst>
              </a:tr>
              <a:tr h="345019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Образование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1 592 239,8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1 569 701,8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98,6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807927"/>
                  </a:ext>
                </a:extLst>
              </a:tr>
              <a:tr h="345019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Культура, кинематография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120 166,2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119 416,0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99,4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601295"/>
                  </a:ext>
                </a:extLst>
              </a:tr>
              <a:tr h="345019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Социальная политика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54 260,4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50 675,7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93,4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389620"/>
                  </a:ext>
                </a:extLst>
              </a:tr>
              <a:tr h="4331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Физическая культура и 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123 000,9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95</a:t>
                      </a:r>
                      <a:r>
                        <a:rPr lang="ru-RU" sz="1600" b="1" baseline="0" dirty="0" smtClean="0"/>
                        <a:t> 483,6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77,6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6077"/>
                  </a:ext>
                </a:extLst>
              </a:tr>
              <a:tr h="430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Средства массовой информации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2 892,2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2</a:t>
                      </a:r>
                      <a:r>
                        <a:rPr lang="ru-RU" sz="1600" b="1" baseline="0" dirty="0" smtClean="0"/>
                        <a:t> 892,2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100,0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639875"/>
                  </a:ext>
                </a:extLst>
              </a:tr>
              <a:tr h="12284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Межбюджетные трансферты общего характера</a:t>
                      </a:r>
                      <a:r>
                        <a:rPr lang="ru-RU" sz="1600" b="1" baseline="0" dirty="0" smtClean="0"/>
                        <a:t> бюджетам бюджетной системы Российской Федерации</a:t>
                      </a:r>
                      <a:endParaRPr lang="ru-RU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72 708,0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72 708,0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100,0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16617"/>
                  </a:ext>
                </a:extLst>
              </a:tr>
              <a:tr h="34501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Итого: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2 237 993,1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2 169 310,2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96,9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42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6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853938861"/>
              </p:ext>
            </p:extLst>
          </p:nvPr>
        </p:nvGraphicFramePr>
        <p:xfrm>
          <a:off x="107504" y="836712"/>
          <a:ext cx="8856984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536" y="4462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Исполнение расходов бюджета Усть-Кутского муниципального образования за 2018 год по разделам (тыс. руб.)</a:t>
            </a:r>
            <a:endParaRPr lang="ru-RU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8646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251520" y="3356992"/>
            <a:ext cx="8784976" cy="33843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Уважаемые жители Усть-Кутского района!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Предлагаем вашему вниманию проект, который называется: «Бюджет для граждан». Он призван максимально приблизить бюджетные вопросы к интересам населения района. Бюджет, который будет понятен всем. 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Современные требования законодательства направлены на 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открытость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 доступность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деятельности органов власти, а следовательно и на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прозрачность бюджетных расходов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Совместное обсуждение проекта «Бюджет для граждан» позволит определить приоритеты бюджетной политики, примерные объемы средств, которые будут направлены в ту или иную отрасль. Для привлечения большого количества жителей Усть-Кутского района к участию в обсуждении вопросов формирования районного бюджета и его исполнения Дума Усть-Кутского муниципального образования совместно с Администрацией  Усть-Кутского муниципального образования  ежегодно проводит публичные слушания «О бюджете района на очередной финансовый год и плановый период», «Об исполнении бюджета за очередной финансовый год».</a:t>
            </a:r>
          </a:p>
          <a:p>
            <a:pPr marL="0" indent="0" algn="just">
              <a:buNone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Уважаемые жители нашего района! Вы получаете реальную возможность участия в бюджетном процессе, ведь чем больше людей будут вовлечены в процесс обсуждения плана развития района, тем выше будет результат. </a:t>
            </a:r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BUDJ3\Desktop\фото Усть-Кута\IMG_5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8784976" cy="325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44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493336068"/>
              </p:ext>
            </p:extLst>
          </p:nvPr>
        </p:nvGraphicFramePr>
        <p:xfrm>
          <a:off x="179512" y="1052736"/>
          <a:ext cx="878497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27584" y="0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+mj-lt"/>
              </a:rPr>
              <a:t>Динамика предоставления межбюджетных трансфертов поселениям Усть-Кутского муниципального образования</a:t>
            </a:r>
            <a:r>
              <a:rPr lang="en-US" b="1" dirty="0">
                <a:latin typeface="+mj-lt"/>
              </a:rPr>
              <a:t> </a:t>
            </a:r>
            <a:endParaRPr lang="ru-RU" b="1" dirty="0" smtClean="0">
              <a:latin typeface="+mj-lt"/>
            </a:endParaRPr>
          </a:p>
          <a:p>
            <a:pPr algn="ctr"/>
            <a:r>
              <a:rPr lang="en-US" b="1" dirty="0" smtClean="0">
                <a:latin typeface="+mj-lt"/>
              </a:rPr>
              <a:t>(</a:t>
            </a:r>
            <a:r>
              <a:rPr lang="ru-RU" b="1" dirty="0">
                <a:latin typeface="+mj-lt"/>
              </a:rPr>
              <a:t>тыс. руб.)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6993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649287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 </a:t>
            </a:r>
            <a:b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на 2018 год по функциональной структуре (тыс. руб.)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327785436"/>
              </p:ext>
            </p:extLst>
          </p:nvPr>
        </p:nvGraphicFramePr>
        <p:xfrm>
          <a:off x="133646" y="952583"/>
          <a:ext cx="468052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7033" y="6093296"/>
            <a:ext cx="1872208" cy="6173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План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152 512,0</a:t>
            </a:r>
            <a:endParaRPr lang="ru-RU" b="1" i="1" dirty="0">
              <a:solidFill>
                <a:schemeClr val="tx1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856492445"/>
              </p:ext>
            </p:extLst>
          </p:nvPr>
        </p:nvGraphicFramePr>
        <p:xfrm>
          <a:off x="4572000" y="908720"/>
          <a:ext cx="446449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699792" y="6093296"/>
            <a:ext cx="1728192" cy="6173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Факт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145 615,0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04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4624"/>
            <a:ext cx="86868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Межбюджетные трансферты на выплату заработной платы с начислениями на неё работникам органов местного самоуправления поселений (тыс. руб.)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03568430"/>
              </p:ext>
            </p:extLst>
          </p:nvPr>
        </p:nvGraphicFramePr>
        <p:xfrm>
          <a:off x="301752" y="1124744"/>
          <a:ext cx="84467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3318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79216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образования</a:t>
            </a:r>
            <a:b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на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2018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структуре 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85507665"/>
              </p:ext>
            </p:extLst>
          </p:nvPr>
        </p:nvGraphicFramePr>
        <p:xfrm>
          <a:off x="107504" y="980728"/>
          <a:ext cx="2808312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72718612"/>
              </p:ext>
            </p:extLst>
          </p:nvPr>
        </p:nvGraphicFramePr>
        <p:xfrm>
          <a:off x="5868144" y="937506"/>
          <a:ext cx="309634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796780338"/>
              </p:ext>
            </p:extLst>
          </p:nvPr>
        </p:nvGraphicFramePr>
        <p:xfrm>
          <a:off x="3023828" y="980728"/>
          <a:ext cx="349238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707904" y="6237311"/>
            <a:ext cx="1296144" cy="504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План</a:t>
            </a:r>
          </a:p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6 765,8</a:t>
            </a:r>
            <a:endParaRPr lang="ru-RU" sz="1200" b="1" i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33086" y="6226465"/>
            <a:ext cx="1152128" cy="475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chemeClr val="tx1"/>
                </a:solidFill>
              </a:rPr>
              <a:t>План</a:t>
            </a:r>
          </a:p>
          <a:p>
            <a:pPr algn="ctr"/>
            <a:r>
              <a:rPr lang="ru-RU" sz="1100" b="1" i="1" dirty="0" smtClean="0">
                <a:solidFill>
                  <a:schemeClr val="tx1"/>
                </a:solidFill>
              </a:rPr>
              <a:t>46 136,1</a:t>
            </a:r>
            <a:endParaRPr lang="ru-RU" sz="1100" b="1" i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56534" y="6237312"/>
            <a:ext cx="1344149" cy="5040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i="1" dirty="0" smtClean="0">
                <a:solidFill>
                  <a:schemeClr val="tx1"/>
                </a:solidFill>
              </a:rPr>
              <a:t>Факт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6 720,4</a:t>
            </a:r>
            <a:endParaRPr lang="ru-RU" sz="1100" b="1" i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84368" y="6212071"/>
            <a:ext cx="1224136" cy="5040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i="1" dirty="0" smtClean="0">
                <a:solidFill>
                  <a:schemeClr val="tx1"/>
                </a:solidFill>
              </a:rPr>
              <a:t>Факт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46 136,1</a:t>
            </a:r>
            <a:endParaRPr lang="ru-RU" sz="1100" b="1" i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010015"/>
            <a:ext cx="1584175" cy="319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НАЦИОНАЛЬНАЯ ЭКОНОМИКА</a:t>
            </a:r>
            <a:endParaRPr lang="ru-RU" sz="1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1010015"/>
            <a:ext cx="2448272" cy="4027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НАЦИОНАЛЬНАЯ БЕЗОПАСНОСТЬ И ПРАВООХРАНИТЕЛЬНАЯ ДЕЯТЕЛЬНОСТЬ</a:t>
            </a:r>
            <a:endParaRPr lang="ru-RU" sz="1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00683" y="972222"/>
            <a:ext cx="1843725" cy="336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ЖИЛИЩНО-КОММУНАЛЬНОЕ ХОЗЯЙСТВО</a:t>
            </a:r>
            <a:endParaRPr lang="ru-RU" sz="1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1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4624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Межбюджетные трансферты на приобретение снегоуборочной техники(тыс. руб.)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4895559" cy="36202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75" y="1124744"/>
            <a:ext cx="3995945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664" y="3811195"/>
            <a:ext cx="4002022" cy="30015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4725144"/>
            <a:ext cx="4248472" cy="2088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err="1" smtClean="0">
                <a:solidFill>
                  <a:schemeClr val="tx1"/>
                </a:solidFill>
              </a:rPr>
              <a:t>Усть-Кутское</a:t>
            </a:r>
            <a:r>
              <a:rPr lang="ru-RU" sz="2000" b="1" dirty="0" smtClean="0">
                <a:solidFill>
                  <a:schemeClr val="tx1"/>
                </a:solidFill>
              </a:rPr>
              <a:t> МО – 7 785,4</a:t>
            </a:r>
          </a:p>
          <a:p>
            <a:pPr algn="just"/>
            <a:r>
              <a:rPr lang="ru-RU" sz="2000" b="1" dirty="0" err="1" smtClean="0">
                <a:solidFill>
                  <a:schemeClr val="tx1"/>
                </a:solidFill>
              </a:rPr>
              <a:t>Янтальское</a:t>
            </a:r>
            <a:r>
              <a:rPr lang="ru-RU" sz="2000" b="1" dirty="0" smtClean="0">
                <a:solidFill>
                  <a:schemeClr val="tx1"/>
                </a:solidFill>
              </a:rPr>
              <a:t> МО – 2 985,0</a:t>
            </a:r>
          </a:p>
          <a:p>
            <a:pPr algn="just"/>
            <a:r>
              <a:rPr lang="ru-RU" sz="2000" b="1" dirty="0" err="1" smtClean="0">
                <a:solidFill>
                  <a:schemeClr val="tx1"/>
                </a:solidFill>
              </a:rPr>
              <a:t>Звезднинское</a:t>
            </a:r>
            <a:r>
              <a:rPr lang="ru-RU" sz="2000" b="1" dirty="0" smtClean="0">
                <a:solidFill>
                  <a:schemeClr val="tx1"/>
                </a:solidFill>
              </a:rPr>
              <a:t> МО – 2 460,0</a:t>
            </a:r>
          </a:p>
          <a:p>
            <a:pPr algn="just"/>
            <a:r>
              <a:rPr lang="ru-RU" sz="2000" b="1" dirty="0" err="1" smtClean="0">
                <a:solidFill>
                  <a:schemeClr val="tx1"/>
                </a:solidFill>
              </a:rPr>
              <a:t>Верхнемарковское</a:t>
            </a:r>
            <a:r>
              <a:rPr lang="ru-RU" sz="2000" b="1" dirty="0" smtClean="0">
                <a:solidFill>
                  <a:schemeClr val="tx1"/>
                </a:solidFill>
              </a:rPr>
              <a:t> МО – 2 475,3</a:t>
            </a:r>
          </a:p>
          <a:p>
            <a:pPr algn="just"/>
            <a:r>
              <a:rPr lang="ru-RU" sz="2000" b="1" dirty="0" err="1" smtClean="0">
                <a:solidFill>
                  <a:schemeClr val="tx1"/>
                </a:solidFill>
              </a:rPr>
              <a:t>Подымахинское</a:t>
            </a:r>
            <a:r>
              <a:rPr lang="ru-RU" sz="2000" b="1" dirty="0" smtClean="0">
                <a:solidFill>
                  <a:schemeClr val="tx1"/>
                </a:solidFill>
              </a:rPr>
              <a:t> МО – 2 865,0</a:t>
            </a:r>
          </a:p>
          <a:p>
            <a:pPr algn="just"/>
            <a:r>
              <a:rPr lang="ru-RU" sz="2000" b="1" dirty="0" err="1" smtClean="0">
                <a:solidFill>
                  <a:schemeClr val="tx1"/>
                </a:solidFill>
              </a:rPr>
              <a:t>Ручейское</a:t>
            </a:r>
            <a:r>
              <a:rPr lang="ru-RU" sz="2000" b="1" dirty="0" smtClean="0">
                <a:solidFill>
                  <a:schemeClr val="tx1"/>
                </a:solidFill>
              </a:rPr>
              <a:t> МО – 2 700,0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309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Межбюджетные трансферты поселениям на модернизацию объектов коммунальной инфраструктуры в 201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8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году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( тыс. руб.)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614882250"/>
              </p:ext>
            </p:extLst>
          </p:nvPr>
        </p:nvGraphicFramePr>
        <p:xfrm>
          <a:off x="251520" y="1397000"/>
          <a:ext cx="8640960" cy="527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1491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116633"/>
            <a:ext cx="8686800" cy="720079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201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8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(тыс. руб.)</a:t>
            </a:r>
            <a:endParaRPr lang="ru-RU" sz="1600" b="1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35121305"/>
              </p:ext>
            </p:extLst>
          </p:nvPr>
        </p:nvGraphicFramePr>
        <p:xfrm>
          <a:off x="0" y="764704"/>
          <a:ext cx="5796136" cy="4480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17134850"/>
              </p:ext>
            </p:extLst>
          </p:nvPr>
        </p:nvGraphicFramePr>
        <p:xfrm>
          <a:off x="4860032" y="908720"/>
          <a:ext cx="489654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27584" y="5627502"/>
            <a:ext cx="1584176" cy="5288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План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1 592 239.8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5627502"/>
            <a:ext cx="1584176" cy="5288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i="1" dirty="0" smtClean="0">
                <a:solidFill>
                  <a:schemeClr val="tx1"/>
                </a:solidFill>
              </a:rPr>
              <a:t>Факт</a:t>
            </a:r>
          </a:p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1 </a:t>
            </a:r>
            <a:r>
              <a:rPr lang="en-US" sz="1200" b="1" i="1" dirty="0" smtClean="0">
                <a:solidFill>
                  <a:schemeClr val="tx1"/>
                </a:solidFill>
              </a:rPr>
              <a:t>569 701.8</a:t>
            </a:r>
            <a:endParaRPr lang="ru-RU" sz="12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87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8651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201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8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(тыс. руб.)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85784838"/>
              </p:ext>
            </p:extLst>
          </p:nvPr>
        </p:nvGraphicFramePr>
        <p:xfrm>
          <a:off x="336700" y="1160748"/>
          <a:ext cx="4860032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5517542"/>
              </p:ext>
            </p:extLst>
          </p:nvPr>
        </p:nvGraphicFramePr>
        <p:xfrm>
          <a:off x="4414812" y="1196752"/>
          <a:ext cx="489654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26838" y="5805264"/>
            <a:ext cx="1728192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План</a:t>
            </a:r>
          </a:p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120 166.2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93071" y="5805264"/>
            <a:ext cx="1728192" cy="576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Факт</a:t>
            </a:r>
          </a:p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119 416.0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980728"/>
            <a:ext cx="23762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КУЛЬТУРА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9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4624"/>
            <a:ext cx="86868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Межбюджетные трансферты на выплату заработной платы с начислениями на неё работникам учреждений культуры и на оплату коммунальных услуг (тыс. руб.)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711658152"/>
              </p:ext>
            </p:extLst>
          </p:nvPr>
        </p:nvGraphicFramePr>
        <p:xfrm>
          <a:off x="301752" y="1124744"/>
          <a:ext cx="84467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524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4450"/>
            <a:ext cx="8686800" cy="86360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2018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(тыс. руб.)</a:t>
            </a:r>
            <a:endParaRPr lang="ru-RU" sz="1600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02811441"/>
              </p:ext>
            </p:extLst>
          </p:nvPr>
        </p:nvGraphicFramePr>
        <p:xfrm>
          <a:off x="71500" y="908720"/>
          <a:ext cx="511256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51548744"/>
              </p:ext>
            </p:extLst>
          </p:nvPr>
        </p:nvGraphicFramePr>
        <p:xfrm>
          <a:off x="5220072" y="980728"/>
          <a:ext cx="381642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6237312"/>
            <a:ext cx="1656184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</a:rPr>
              <a:t>План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</a:rPr>
              <a:t>54 260,4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6237312"/>
            <a:ext cx="1656184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</a:rPr>
              <a:t>Факт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</a:rPr>
              <a:t>50 675,6</a:t>
            </a:r>
            <a:endParaRPr lang="ru-RU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8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1520" y="116632"/>
            <a:ext cx="8683044" cy="43204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Краткая географическая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 социально-демографическая справка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Усть-Кутского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МО по состоянию на 01.01.2019 г.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Z:\ИСХОДЯЩАЯ_2016\БЮДЖЕТНЫЙ ОТДЕЛ\Промыслова О.В\Бюджет для гшраждан\Карта района\125-2010-СТП-ОМ2_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84924"/>
            <a:ext cx="6372200" cy="617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56176" y="764704"/>
            <a:ext cx="2987824" cy="5976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Территория - 34 598 км²</a:t>
            </a:r>
          </a:p>
          <a:p>
            <a:pPr marL="0" indent="0" algn="ctr">
              <a:buNone/>
            </a:pPr>
            <a:endParaRPr lang="ru-RU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Население -  48 348 человек</a:t>
            </a:r>
          </a:p>
          <a:p>
            <a:pPr marL="0" indent="0" algn="ctr">
              <a:buNone/>
            </a:pPr>
            <a:r>
              <a:rPr lang="ru-RU" sz="1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Городское население – 43 421 человек</a:t>
            </a:r>
          </a:p>
          <a:p>
            <a:pPr marL="0" indent="0" algn="ctr">
              <a:buNone/>
            </a:pPr>
            <a:r>
              <a:rPr lang="ru-RU" sz="1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Сельское население – 4 927 человек</a:t>
            </a:r>
            <a:endParaRPr lang="ru-RU" sz="12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3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состав муниципального образования входят:</a:t>
            </a:r>
          </a:p>
          <a:p>
            <a:pPr algn="ctr">
              <a:buFontTx/>
              <a:buChar char="-"/>
            </a:pPr>
            <a:r>
              <a:rPr lang="ru-RU" sz="1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городских поселения:</a:t>
            </a:r>
          </a:p>
          <a:p>
            <a:pPr algn="ctr">
              <a:buFontTx/>
              <a:buChar char="-"/>
            </a:pPr>
            <a:r>
              <a:rPr lang="ru-RU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Усть-Кутское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Tx/>
              <a:buChar char="-"/>
            </a:pPr>
            <a:r>
              <a:rPr lang="ru-RU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Янтальское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Tx/>
              <a:buChar char="-"/>
            </a:pPr>
            <a:r>
              <a:rPr lang="ru-RU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Звезднинское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Tx/>
              <a:buChar char="-"/>
            </a:pP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сельских поселений:</a:t>
            </a:r>
          </a:p>
          <a:p>
            <a:pPr algn="ctr">
              <a:buFontTx/>
              <a:buChar char="-"/>
            </a:pPr>
            <a:r>
              <a:rPr lang="ru-RU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Нийское</a:t>
            </a:r>
            <a:endParaRPr lang="ru-RU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Верхнемарковское</a:t>
            </a:r>
            <a:endParaRPr lang="ru-RU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Подымахинское</a:t>
            </a:r>
            <a:endParaRPr lang="ru-RU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Ручейско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82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4624"/>
            <a:ext cx="8686800" cy="864096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Динамика произведенных расходов в рамках реализации подпрограммы «Привлечение врачебных кадров в медицинские организации, расположенные на территории Усть-Кутского муниципального образования» 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в 2010-2018 годах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69537177"/>
              </p:ext>
            </p:extLst>
          </p:nvPr>
        </p:nvGraphicFramePr>
        <p:xfrm>
          <a:off x="107504" y="980728"/>
          <a:ext cx="892899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62695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Расходы районного бюджета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201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8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году  на обеспечение бесплатного питания учащихся из многодетных и малоимущих семей, посещающих общеобразовательные организации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77837" y="4581128"/>
          <a:ext cx="446398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://www.kp.kz/web/source/16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39962"/>
            <a:ext cx="5931320" cy="3613332"/>
          </a:xfrm>
          <a:prstGeom prst="rect">
            <a:avLst/>
          </a:prstGeom>
          <a:noFill/>
          <a:ln>
            <a:solidFill>
              <a:schemeClr val="accent6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4293096"/>
            <a:ext cx="2808312" cy="57606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25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</a:rPr>
              <a:t>Возрастная группа 7-10 лет</a:t>
            </a:r>
            <a:endParaRPr lang="ru-RU" sz="16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42748" y="4293096"/>
            <a:ext cx="2861700" cy="57606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</a:rPr>
              <a:t>Возрастная группа 11-18 лет</a:t>
            </a:r>
            <a:endParaRPr lang="ru-RU" sz="16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/>
          </p:nvPr>
        </p:nvGraphicFramePr>
        <p:xfrm>
          <a:off x="4698908" y="4528649"/>
          <a:ext cx="446398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Овал 3"/>
          <p:cNvSpPr/>
          <p:nvPr/>
        </p:nvSpPr>
        <p:spPr>
          <a:xfrm>
            <a:off x="201842" y="1772816"/>
            <a:ext cx="1273814" cy="115212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25000"/>
                  </a:schemeClr>
                </a:solidFill>
              </a:rPr>
              <a:t>5 641,1</a:t>
            </a:r>
            <a:r>
              <a:rPr lang="en-US" sz="1400" b="1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тыс. рублей</a:t>
            </a:r>
            <a:endParaRPr lang="ru-RU" sz="14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739912" y="1760328"/>
            <a:ext cx="1224576" cy="1164616"/>
          </a:xfrm>
          <a:prstGeom prst="ellipse">
            <a:avLst/>
          </a:prstGeom>
          <a:solidFill>
            <a:schemeClr val="accent6">
              <a:lumMod val="90000"/>
            </a:schemeClr>
          </a:solidFill>
          <a:ln>
            <a:solidFill>
              <a:schemeClr val="accent6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25000"/>
                  </a:schemeClr>
                </a:solidFill>
              </a:rPr>
              <a:t>1 560,5 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тыс. рублей</a:t>
            </a:r>
            <a:endParaRPr lang="ru-RU" sz="14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980728"/>
            <a:ext cx="1296144" cy="51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10000"/>
                  </a:schemeClr>
                </a:solidFill>
              </a:rPr>
              <a:t>Областной бюджет</a:t>
            </a:r>
            <a:endParaRPr lang="ru-RU" sz="14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17456" y="1039962"/>
            <a:ext cx="106948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10000"/>
                  </a:schemeClr>
                </a:solidFill>
              </a:rPr>
              <a:t>Местный бюджет</a:t>
            </a:r>
            <a:endParaRPr lang="ru-RU" sz="1400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535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686800" cy="980728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2018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917288331"/>
              </p:ext>
            </p:extLst>
          </p:nvPr>
        </p:nvGraphicFramePr>
        <p:xfrm>
          <a:off x="0" y="1196752"/>
          <a:ext cx="471601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00046597"/>
              </p:ext>
            </p:extLst>
          </p:nvPr>
        </p:nvGraphicFramePr>
        <p:xfrm>
          <a:off x="4788024" y="1196752"/>
          <a:ext cx="460851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918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865187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2018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(тыс. руб.)</a:t>
            </a:r>
            <a:endParaRPr lang="ru-RU" sz="1600" b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93895130"/>
              </p:ext>
            </p:extLst>
          </p:nvPr>
        </p:nvGraphicFramePr>
        <p:xfrm>
          <a:off x="2339752" y="1196752"/>
          <a:ext cx="496855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068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61969884"/>
              </p:ext>
            </p:extLst>
          </p:nvPr>
        </p:nvGraphicFramePr>
        <p:xfrm>
          <a:off x="0" y="1052736"/>
          <a:ext cx="509972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100965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2018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(тыс. руб.)</a:t>
            </a:r>
            <a:endParaRPr lang="ru-RU" sz="1600" b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2741101"/>
              </p:ext>
            </p:extLst>
          </p:nvPr>
        </p:nvGraphicFramePr>
        <p:xfrm>
          <a:off x="4315222" y="1196752"/>
          <a:ext cx="482877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042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Контактная информация и обратная связь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8712968" cy="5544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Бюджет для граждан подготовлен Финансовым управлением Администрации Усть-Кутского муниципального образования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Иркутская область, г. Усть-Кут, улица Халтурина д. 52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Тел. (839565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ru-RU" dirty="0" smtClean="0">
                <a:solidFill>
                  <a:schemeClr val="tx1"/>
                </a:solidFill>
              </a:rPr>
              <a:t> 5-70-65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E-mail: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fin11@gfu.ru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Интернет –сайт: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www.admin-ukmo.ru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Режим работы: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Понедельник -  пятница с 9 до 17 часов,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Перерыв на обед с 13 до 14 часов,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Суббота-воскресенье выходной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58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Объект 27"/>
          <p:cNvSpPr>
            <a:spLocks noGrp="1"/>
          </p:cNvSpPr>
          <p:nvPr>
            <p:ph sz="half" idx="4294967295"/>
          </p:nvPr>
        </p:nvSpPr>
        <p:spPr>
          <a:xfrm>
            <a:off x="6600825" y="620713"/>
            <a:ext cx="2543175" cy="60834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 </a:t>
            </a:r>
            <a:r>
              <a:rPr lang="ru-RU" sz="1600" b="1" dirty="0" smtClean="0">
                <a:solidFill>
                  <a:srgbClr val="A02085"/>
                </a:solidFill>
              </a:rPr>
              <a:t>РАСХОДЫ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Это выплачиваемые из бюджета денежные средства (социальные выплаты населению, содержание муниципальных учреждений и т. д. )</a:t>
            </a:r>
          </a:p>
          <a:p>
            <a:pPr marL="0" indent="0" algn="ctr">
              <a:buNone/>
            </a:pP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Если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расходная часть бюджета превышает доходную, то бюджет формируется с </a:t>
            </a:r>
            <a:r>
              <a:rPr lang="ru-RU" sz="1800" b="1" dirty="0">
                <a:solidFill>
                  <a:srgbClr val="A02085"/>
                </a:solidFill>
              </a:rPr>
              <a:t>ДЕФИЦИТОМ</a:t>
            </a:r>
          </a:p>
          <a:p>
            <a:pPr marL="0" indent="0" algn="ctr">
              <a:buNone/>
            </a:pPr>
            <a:endParaRPr lang="ru-RU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" name="Объект 26"/>
          <p:cNvSpPr>
            <a:spLocks noGrp="1"/>
          </p:cNvSpPr>
          <p:nvPr>
            <p:ph sz="half" idx="4294967295"/>
          </p:nvPr>
        </p:nvSpPr>
        <p:spPr>
          <a:xfrm>
            <a:off x="0" y="765174"/>
            <a:ext cx="2395538" cy="38159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rgbClr val="A02085"/>
                </a:solidFill>
              </a:rPr>
              <a:t>ДОХОДЫ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Это поступающие в бюджет денежные средства (налоги, административные платежи и сборы, безвозмездные поступления)</a:t>
            </a:r>
          </a:p>
          <a:p>
            <a:pPr marL="0" indent="0" algn="ctr">
              <a:buNone/>
            </a:pP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16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457200" y="188913"/>
            <a:ext cx="8686800" cy="503237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ЧТО ТАКОЕ БЮДЖЕТ?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Бюджет – это план доходов и расходов на определенный период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08720"/>
            <a:ext cx="3676502" cy="244827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1029" name="Прямоугольник 1028"/>
          <p:cNvSpPr/>
          <p:nvPr/>
        </p:nvSpPr>
        <p:spPr>
          <a:xfrm>
            <a:off x="323528" y="3470660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Сбалансированность бюджета по доходам и расходам – основополагающее требование, предъявляемое к органам,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составляющим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и утверждающим бюджет</a:t>
            </a:r>
          </a:p>
        </p:txBody>
      </p:sp>
      <p:pic>
        <p:nvPicPr>
          <p:cNvPr id="1030" name="Picture 5" descr="http://budget.permkrai.ru/img/about_budg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653136"/>
            <a:ext cx="3960440" cy="205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Прямоугольник 1030"/>
          <p:cNvSpPr/>
          <p:nvPr/>
        </p:nvSpPr>
        <p:spPr>
          <a:xfrm>
            <a:off x="0" y="4797152"/>
            <a:ext cx="3203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Превышение доходов над расходами образует положительный остаток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бюджета</a:t>
            </a:r>
          </a:p>
          <a:p>
            <a:pPr algn="ctr"/>
            <a:r>
              <a:rPr lang="ru-RU" dirty="0" smtClean="0"/>
              <a:t> </a:t>
            </a:r>
            <a:r>
              <a:rPr lang="ru-RU" b="1" dirty="0">
                <a:solidFill>
                  <a:srgbClr val="A02085"/>
                </a:solidFill>
              </a:rPr>
              <a:t>ПРОФИЦИТ</a:t>
            </a:r>
          </a:p>
        </p:txBody>
      </p:sp>
    </p:spTree>
    <p:extLst>
      <p:ext uri="{BB962C8B-B14F-4D97-AF65-F5344CB8AC3E}">
        <p14:creationId xmlns:p14="http://schemas.microsoft.com/office/powerpoint/2010/main" val="159454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8686800" cy="72008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На чем основывается составление проекта районного бюджета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99583" y="3046846"/>
            <a:ext cx="2448272" cy="16561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A02085"/>
                </a:solidFill>
              </a:rPr>
              <a:t>ПРОЕКТ БЮДЖЕТА НА 2017 год и на плановый период 2018 и 2019 годов</a:t>
            </a:r>
            <a:endParaRPr lang="ru-RU" b="1" dirty="0">
              <a:solidFill>
                <a:srgbClr val="A02085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96036" y="1161874"/>
            <a:ext cx="3528392" cy="151216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Прогноз социально-экономического развития Усть-Кутского муниципального образования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31540" y="1161874"/>
            <a:ext cx="3240360" cy="151216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Бюджетное послание Президента РФ Федеральному Собранию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940152" y="5013176"/>
            <a:ext cx="2952328" cy="172819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Расходные обязательства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Усть-Кутского муниципального образования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07504" y="4941168"/>
            <a:ext cx="3348372" cy="1800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Основные направления бюджетной и налоговой политики Усть-Кутского муниципального образования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1691680" y="2708920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5652120" y="2708920"/>
            <a:ext cx="1512168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1403648" y="4005064"/>
            <a:ext cx="1512168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 flipV="1">
            <a:off x="5724128" y="4077072"/>
            <a:ext cx="180020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54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16832" y="179025"/>
            <a:ext cx="6048672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A02085"/>
                </a:solidFill>
              </a:rPr>
              <a:t>Бюджетная система Российской Федерации</a:t>
            </a:r>
            <a:endParaRPr lang="ru-RU" b="1" dirty="0">
              <a:solidFill>
                <a:srgbClr val="A02085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2060848"/>
            <a:ext cx="1512168" cy="15121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Федеральный</a:t>
            </a:r>
            <a:r>
              <a:rPr lang="ru-RU" sz="1600" dirty="0" smtClean="0">
                <a:solidFill>
                  <a:schemeClr val="tx1"/>
                </a:solidFill>
              </a:rPr>
              <a:t> бюджет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55109" y="2016126"/>
            <a:ext cx="2037928" cy="15121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Бюджеты государственных внебюджетных фондов РФ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23928" y="2060848"/>
            <a:ext cx="1634480" cy="14314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Бюджеты субъектов РФ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52120" y="2060848"/>
            <a:ext cx="1800200" cy="144016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Бюджеты территориальных государственных внебюджетных фондов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600702" y="2276416"/>
            <a:ext cx="1440160" cy="108103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Местные бюджеты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6649" y="4391236"/>
            <a:ext cx="1562472" cy="14904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Бюджеты городских округов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55776" y="4293096"/>
            <a:ext cx="3240360" cy="22322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Бюджеты муниципальных районов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dirty="0" smtClean="0">
                <a:solidFill>
                  <a:srgbClr val="A02085"/>
                </a:solidFill>
              </a:rPr>
              <a:t>Бюджет Усть-Кутского муниципального образования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12160" y="4883870"/>
            <a:ext cx="2736304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Бюджеты городских и сельских поселений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926364" y="1152030"/>
            <a:ext cx="1126976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699792" y="1196752"/>
            <a:ext cx="0" cy="7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764679" y="1196752"/>
            <a:ext cx="0" cy="7986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531768" y="1196752"/>
            <a:ext cx="41430" cy="7986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7356884" y="1196752"/>
            <a:ext cx="743508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11" idx="2"/>
          </p:cNvCxnSpPr>
          <p:nvPr/>
        </p:nvCxnSpPr>
        <p:spPr>
          <a:xfrm flipH="1">
            <a:off x="1716832" y="3357447"/>
            <a:ext cx="6603950" cy="1007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5508104" y="3357447"/>
            <a:ext cx="3159405" cy="8636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>
            <a:off x="7600702" y="3357447"/>
            <a:ext cx="1152128" cy="14397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65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9552" y="260648"/>
            <a:ext cx="7776864" cy="643458"/>
          </a:xfrm>
          <a:prstGeom prst="roundRect">
            <a:avLst/>
          </a:prstGeom>
          <a:solidFill>
            <a:srgbClr val="37CBE9">
              <a:alpha val="74902"/>
            </a:srgbClr>
          </a:solidFill>
          <a:ln>
            <a:solidFill>
              <a:schemeClr val="accent4"/>
            </a:solidFill>
          </a:ln>
          <a:effectLst/>
          <a:scene3d>
            <a:camera prst="orthographicFront"/>
            <a:lightRig rig="threePt" dir="t"/>
          </a:scene3d>
          <a:sp3d contourW="12700" prstMaterial="flat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A02085"/>
                </a:solidFill>
              </a:rPr>
              <a:t>Структура консолидированного бюджета Усть-Кутского муниципального образования</a:t>
            </a:r>
            <a:endParaRPr lang="ru-RU" b="1" dirty="0">
              <a:solidFill>
                <a:srgbClr val="A02085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83768" y="1124744"/>
            <a:ext cx="3960440" cy="936104"/>
          </a:xfrm>
          <a:prstGeom prst="roundRect">
            <a:avLst/>
          </a:prstGeom>
          <a:gradFill>
            <a:gsLst>
              <a:gs pos="0">
                <a:schemeClr val="accent5">
                  <a:tint val="83000"/>
                  <a:shade val="100000"/>
                  <a:alpha val="100000"/>
                  <a:hueMod val="100000"/>
                  <a:satMod val="220000"/>
                  <a:lumMod val="90000"/>
                </a:schemeClr>
              </a:gs>
              <a:gs pos="83000">
                <a:schemeClr val="accent5">
                  <a:shade val="100000"/>
                </a:schemeClr>
              </a:gs>
              <a:gs pos="100000">
                <a:schemeClr val="accent5">
                  <a:shade val="93000"/>
                  <a:alpha val="100000"/>
                  <a:satMod val="100000"/>
                  <a:lumMod val="93000"/>
                </a:schemeClr>
              </a:gs>
            </a:gsLst>
            <a:path path="circle">
              <a:fillToRect l="15000" t="15000" r="100000" b="100000"/>
            </a:path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Консолидированный бюджет 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Усть-Кутского муниципального образования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2564904"/>
            <a:ext cx="3240360" cy="1152128"/>
          </a:xfrm>
          <a:prstGeom prst="roundRect">
            <a:avLst/>
          </a:prstGeom>
          <a:gradFill>
            <a:gsLst>
              <a:gs pos="0">
                <a:schemeClr val="bg2"/>
              </a:gs>
              <a:gs pos="0">
                <a:schemeClr val="accent5">
                  <a:tint val="83000"/>
                  <a:shade val="100000"/>
                  <a:alpha val="100000"/>
                  <a:hueMod val="100000"/>
                  <a:satMod val="220000"/>
                  <a:lumMod val="90000"/>
                </a:schemeClr>
              </a:gs>
              <a:gs pos="83000">
                <a:schemeClr val="accent5">
                  <a:shade val="100000"/>
                </a:schemeClr>
              </a:gs>
              <a:gs pos="100000">
                <a:schemeClr val="accent5">
                  <a:shade val="93000"/>
                  <a:alpha val="100000"/>
                  <a:satMod val="100000"/>
                  <a:lumMod val="93000"/>
                </a:schemeClr>
              </a:gs>
            </a:gsLst>
            <a:path path="circle">
              <a:fillToRect l="15000" t="15000" r="100000" b="100000"/>
            </a:path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Бюджет Усть-Кутского муниципального образования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89748" y="2564904"/>
            <a:ext cx="3600400" cy="1152128"/>
          </a:xfrm>
          <a:prstGeom prst="roundRect">
            <a:avLst/>
          </a:prstGeom>
          <a:gradFill>
            <a:gsLst>
              <a:gs pos="15438">
                <a:srgbClr val="E6D37B"/>
              </a:gs>
              <a:gs pos="0">
                <a:schemeClr val="accent5">
                  <a:tint val="83000"/>
                  <a:shade val="100000"/>
                  <a:alpha val="100000"/>
                  <a:hueMod val="100000"/>
                  <a:satMod val="220000"/>
                  <a:lumMod val="90000"/>
                </a:schemeClr>
              </a:gs>
              <a:gs pos="83000">
                <a:schemeClr val="accent5">
                  <a:shade val="100000"/>
                </a:schemeClr>
              </a:gs>
              <a:gs pos="100000">
                <a:schemeClr val="accent5">
                  <a:shade val="93000"/>
                  <a:alpha val="100000"/>
                  <a:satMod val="100000"/>
                  <a:lumMod val="93000"/>
                </a:schemeClr>
              </a:gs>
            </a:gsLst>
            <a:path path="circle">
              <a:fillToRect l="15000" t="15000" r="100000" b="100000"/>
            </a:path>
          </a:gradFill>
          <a:ln>
            <a:gradFill>
              <a:gsLst>
                <a:gs pos="0">
                  <a:srgbClr val="FFCB25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Бюджеты городских (3) и сельских поселений (</a:t>
            </a:r>
            <a:r>
              <a:rPr lang="en-US" dirty="0" smtClean="0">
                <a:solidFill>
                  <a:schemeClr val="tx1"/>
                </a:solidFill>
              </a:rPr>
              <a:t>4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475656" y="2060848"/>
            <a:ext cx="165618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940152" y="2060848"/>
            <a:ext cx="127444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539552" y="4560937"/>
            <a:ext cx="3456384" cy="1493516"/>
          </a:xfrm>
          <a:prstGeom prst="roundRect">
            <a:avLst/>
          </a:prstGeom>
          <a:gradFill>
            <a:gsLst>
              <a:gs pos="0">
                <a:srgbClr val="FFCB25"/>
              </a:gs>
              <a:gs pos="0">
                <a:schemeClr val="accent5">
                  <a:tint val="83000"/>
                  <a:shade val="100000"/>
                  <a:alpha val="100000"/>
                  <a:hueMod val="100000"/>
                  <a:satMod val="220000"/>
                  <a:lumMod val="90000"/>
                </a:schemeClr>
              </a:gs>
              <a:gs pos="64000">
                <a:schemeClr val="accent5">
                  <a:shade val="100000"/>
                </a:schemeClr>
              </a:gs>
              <a:gs pos="100000">
                <a:schemeClr val="accent5">
                  <a:shade val="93000"/>
                  <a:alpha val="100000"/>
                  <a:satMod val="100000"/>
                  <a:lumMod val="93000"/>
                </a:schemeClr>
              </a:gs>
            </a:gsLst>
            <a:path path="circle">
              <a:fillToRect l="15000" t="15000" r="100000" b="100000"/>
            </a:path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Бюджеты городских поселений (далее ГП):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r>
              <a:rPr lang="ru-RU" dirty="0" err="1" smtClean="0">
                <a:solidFill>
                  <a:schemeClr val="tx1"/>
                </a:solidFill>
              </a:rPr>
              <a:t>Усть-Кутское</a:t>
            </a:r>
            <a:r>
              <a:rPr lang="ru-RU" dirty="0" smtClean="0">
                <a:solidFill>
                  <a:schemeClr val="tx1"/>
                </a:solidFill>
              </a:rPr>
              <a:t> ГП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Янтальское</a:t>
            </a:r>
            <a:r>
              <a:rPr lang="ru-RU" dirty="0" smtClean="0">
                <a:solidFill>
                  <a:schemeClr val="tx1"/>
                </a:solidFill>
              </a:rPr>
              <a:t> ГП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Звезднинское</a:t>
            </a:r>
            <a:r>
              <a:rPr lang="ru-RU" dirty="0" smtClean="0">
                <a:solidFill>
                  <a:schemeClr val="tx1"/>
                </a:solidFill>
              </a:rPr>
              <a:t> ГП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04656" y="4403948"/>
            <a:ext cx="3611252" cy="1800200"/>
          </a:xfrm>
          <a:prstGeom prst="roundRect">
            <a:avLst/>
          </a:prstGeom>
          <a:gradFill>
            <a:gsLst>
              <a:gs pos="74152">
                <a:srgbClr val="CAC091"/>
              </a:gs>
              <a:gs pos="0">
                <a:schemeClr val="bg2"/>
              </a:gs>
              <a:gs pos="0">
                <a:schemeClr val="accent5">
                  <a:tint val="83000"/>
                  <a:shade val="100000"/>
                  <a:alpha val="100000"/>
                  <a:hueMod val="100000"/>
                  <a:satMod val="220000"/>
                  <a:lumMod val="90000"/>
                </a:schemeClr>
              </a:gs>
              <a:gs pos="64000">
                <a:schemeClr val="accent5">
                  <a:shade val="100000"/>
                </a:schemeClr>
              </a:gs>
              <a:gs pos="100000">
                <a:schemeClr val="accent5">
                  <a:shade val="93000"/>
                  <a:alpha val="100000"/>
                  <a:satMod val="100000"/>
                  <a:lumMod val="93000"/>
                </a:schemeClr>
              </a:gs>
            </a:gsLst>
            <a:path path="circle">
              <a:fillToRect l="15000" t="15000" r="100000" b="100000"/>
            </a:path>
          </a:gradFill>
          <a:ln>
            <a:gradFill>
              <a:gsLst>
                <a:gs pos="0">
                  <a:srgbClr val="FFCB25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Бюджеты сельских поселений (далее СП):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Franklin Gothic Book (Основной текст)"/>
                <a:cs typeface="Times New Roman" pitchFamily="18" charset="0"/>
              </a:rPr>
              <a:t>- </a:t>
            </a:r>
            <a:r>
              <a:rPr lang="ru-RU" dirty="0" err="1" smtClean="0">
                <a:solidFill>
                  <a:schemeClr val="tx1"/>
                </a:solidFill>
                <a:latin typeface="Franklin Gothic Book (Основной текст)"/>
                <a:cs typeface="Times New Roman" pitchFamily="18" charset="0"/>
              </a:rPr>
              <a:t>Верхнемарковское</a:t>
            </a:r>
            <a:r>
              <a:rPr lang="ru-RU" dirty="0" smtClean="0">
                <a:solidFill>
                  <a:schemeClr val="tx1"/>
                </a:solidFill>
                <a:latin typeface="Franklin Gothic Book (Основной текст)"/>
                <a:cs typeface="Times New Roman" pitchFamily="18" charset="0"/>
              </a:rPr>
              <a:t> СП</a:t>
            </a:r>
            <a:endParaRPr lang="ru-RU" dirty="0">
              <a:solidFill>
                <a:schemeClr val="tx1"/>
              </a:solidFill>
              <a:latin typeface="Franklin Gothic Book (Основной текст)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Franklin Gothic Book (Основной текст)"/>
                <a:cs typeface="Times New Roman" pitchFamily="18" charset="0"/>
              </a:rPr>
              <a:t>- </a:t>
            </a:r>
            <a:r>
              <a:rPr lang="ru-RU" dirty="0" err="1" smtClean="0">
                <a:solidFill>
                  <a:schemeClr val="tx1"/>
                </a:solidFill>
                <a:latin typeface="Franklin Gothic Book (Основной текст)"/>
                <a:cs typeface="Times New Roman" pitchFamily="18" charset="0"/>
              </a:rPr>
              <a:t>Подымахинское</a:t>
            </a:r>
            <a:r>
              <a:rPr lang="ru-RU" dirty="0" smtClean="0">
                <a:solidFill>
                  <a:schemeClr val="tx1"/>
                </a:solidFill>
                <a:latin typeface="Franklin Gothic Book (Основной текст)"/>
                <a:cs typeface="Times New Roman" pitchFamily="18" charset="0"/>
              </a:rPr>
              <a:t> СП</a:t>
            </a:r>
            <a:endParaRPr lang="ru-RU" dirty="0">
              <a:solidFill>
                <a:schemeClr val="tx1"/>
              </a:solidFill>
              <a:latin typeface="Franklin Gothic Book (Основной текст)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Franklin Gothic Book (Основной текст)"/>
                <a:cs typeface="Times New Roman" pitchFamily="18" charset="0"/>
              </a:rPr>
              <a:t>- </a:t>
            </a:r>
            <a:r>
              <a:rPr lang="ru-RU" dirty="0" err="1" smtClean="0">
                <a:solidFill>
                  <a:schemeClr val="tx1"/>
                </a:solidFill>
                <a:latin typeface="Franklin Gothic Book (Основной текст)"/>
                <a:cs typeface="Times New Roman" pitchFamily="18" charset="0"/>
              </a:rPr>
              <a:t>Нийское</a:t>
            </a:r>
            <a:r>
              <a:rPr lang="ru-RU" dirty="0" smtClean="0">
                <a:solidFill>
                  <a:schemeClr val="tx1"/>
                </a:solidFill>
                <a:latin typeface="Franklin Gothic Book (Основной текст)"/>
                <a:cs typeface="Times New Roman" pitchFamily="18" charset="0"/>
              </a:rPr>
              <a:t> СП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Franklin Gothic Book (Основной текст)"/>
                <a:cs typeface="Times New Roman" pitchFamily="18" charset="0"/>
              </a:rPr>
              <a:t>- </a:t>
            </a:r>
            <a:r>
              <a:rPr lang="ru-RU" dirty="0" err="1" smtClean="0">
                <a:solidFill>
                  <a:schemeClr val="tx1"/>
                </a:solidFill>
                <a:latin typeface="Franklin Gothic Book (Основной текст)"/>
                <a:cs typeface="Times New Roman" pitchFamily="18" charset="0"/>
              </a:rPr>
              <a:t>Ручейское</a:t>
            </a:r>
            <a:r>
              <a:rPr lang="ru-RU" dirty="0" smtClean="0">
                <a:solidFill>
                  <a:schemeClr val="tx1"/>
                </a:solidFill>
                <a:latin typeface="Franklin Gothic Book (Основной текст)"/>
                <a:cs typeface="Times New Roman" pitchFamily="18" charset="0"/>
              </a:rPr>
              <a:t> СП</a:t>
            </a:r>
            <a:endParaRPr lang="ru-RU" dirty="0">
              <a:solidFill>
                <a:schemeClr val="tx1"/>
              </a:solidFill>
              <a:latin typeface="Franklin Gothic Book (Основной текст)"/>
              <a:cs typeface="Times New Roman" pitchFamily="18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2974082" y="3717032"/>
            <a:ext cx="3254102" cy="820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6" idx="2"/>
          </p:cNvCxnSpPr>
          <p:nvPr/>
        </p:nvCxnSpPr>
        <p:spPr>
          <a:xfrm>
            <a:off x="6889948" y="3717032"/>
            <a:ext cx="1520180" cy="6772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74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50405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Бюджетный процесс Усть-кутского муниципального образования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626327"/>
              </p:ext>
            </p:extLst>
          </p:nvPr>
        </p:nvGraphicFramePr>
        <p:xfrm>
          <a:off x="107504" y="1052736"/>
          <a:ext cx="8928992" cy="561662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32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Этапы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Период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Краткая характеристика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63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1. Составление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проекта бюджета на очередной финансовый год и плановый период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сентября -  25 ноября</a:t>
                      </a:r>
                    </a:p>
                    <a:p>
                      <a:pPr algn="ctr"/>
                      <a:r>
                        <a:rPr lang="ru-RU" sz="1400" dirty="0" smtClean="0"/>
                        <a:t>201</a:t>
                      </a:r>
                      <a:r>
                        <a:rPr lang="en-US" sz="1400" dirty="0" smtClean="0"/>
                        <a:t>7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прогноз социально-экономического развития района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200" b="1" dirty="0" smtClean="0">
                          <a:latin typeface="Times New Roman"/>
                          <a:cs typeface="Times New Roman"/>
                        </a:rPr>
                        <a:t>→</a:t>
                      </a:r>
                      <a:r>
                        <a:rPr lang="en-US" sz="1200" b="1" dirty="0" smtClean="0"/>
                        <a:t> 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ru-RU" sz="1400" dirty="0" smtClean="0"/>
                        <a:t>определяются основные характеристики бюджета</a:t>
                      </a:r>
                      <a:r>
                        <a:rPr lang="en-US" sz="1400" dirty="0" smtClean="0"/>
                        <a:t>       </a:t>
                      </a:r>
                      <a:r>
                        <a:rPr lang="en-US" sz="1200" b="1" dirty="0" smtClean="0">
                          <a:latin typeface="Times New Roman"/>
                          <a:cs typeface="Times New Roman"/>
                        </a:rPr>
                        <a:t>→</a:t>
                      </a:r>
                      <a:r>
                        <a:rPr lang="en-US" sz="1200" dirty="0" smtClean="0"/>
                        <a:t>  </a:t>
                      </a:r>
                      <a:r>
                        <a:rPr lang="en-US" sz="1400" dirty="0" smtClean="0"/>
                        <a:t> </a:t>
                      </a:r>
                      <a:r>
                        <a:rPr lang="ru-RU" sz="1400" dirty="0" smtClean="0"/>
                        <a:t>основные</a:t>
                      </a:r>
                      <a:r>
                        <a:rPr lang="ru-RU" sz="1400" baseline="0" dirty="0" smtClean="0"/>
                        <a:t> направления налоговой и бюджетной политики </a:t>
                      </a:r>
                      <a:r>
                        <a:rPr lang="ru-RU" sz="1400" b="1" baseline="0" dirty="0" smtClean="0">
                          <a:latin typeface="Times New Roman"/>
                          <a:cs typeface="Times New Roman"/>
                        </a:rPr>
                        <a:t>→</a:t>
                      </a:r>
                      <a:endParaRPr lang="ru-RU" sz="1400" b="1" baseline="0" dirty="0" smtClean="0"/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принятие расходных обязательств  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→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sz="1400" baseline="0" dirty="0" smtClean="0"/>
                        <a:t>распределение бюджетных ассигнований   </a:t>
                      </a:r>
                      <a:r>
                        <a:rPr lang="ru-RU" sz="1400" b="1" baseline="0" dirty="0" smtClean="0">
                          <a:latin typeface="Times New Roman"/>
                          <a:cs typeface="Times New Roman"/>
                        </a:rPr>
                        <a:t>→</a:t>
                      </a:r>
                      <a:r>
                        <a:rPr lang="ru-RU" sz="1400" baseline="0" dirty="0" smtClean="0"/>
                        <a:t>  составление проекта решения о бюджете   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254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2. Рассмотрение и утверждени</a:t>
                      </a:r>
                      <a:r>
                        <a:rPr lang="ru-RU" sz="1400" dirty="0" smtClean="0"/>
                        <a:t>е бюджета на очередной финансовый год и плановый период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 ноября</a:t>
                      </a:r>
                      <a:r>
                        <a:rPr lang="ru-RU" sz="1400" baseline="0" dirty="0" smtClean="0"/>
                        <a:t> - </a:t>
                      </a:r>
                      <a:r>
                        <a:rPr lang="ru-RU" sz="1400" dirty="0" smtClean="0"/>
                        <a:t> 20 декабря</a:t>
                      </a:r>
                    </a:p>
                    <a:p>
                      <a:pPr algn="ctr"/>
                      <a:r>
                        <a:rPr lang="ru-RU" sz="1400" dirty="0" smtClean="0"/>
                        <a:t>201</a:t>
                      </a:r>
                      <a:r>
                        <a:rPr lang="en-US" sz="1400" dirty="0" smtClean="0"/>
                        <a:t>7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внешняя проверка Контрольно-счетной комиссией района  </a:t>
                      </a: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→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/>
                        <a:t>публичные слушания проекта бюджета     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→</a:t>
                      </a:r>
                      <a:r>
                        <a:rPr lang="ru-RU" sz="1400" b="1" dirty="0" smtClean="0"/>
                        <a:t>     </a:t>
                      </a:r>
                      <a:r>
                        <a:rPr lang="ru-RU" sz="1400" dirty="0" smtClean="0"/>
                        <a:t>рассмотрение и утверждение решения о бюджете Думой УКМО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403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3. Исполнение бюджета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r>
                        <a:rPr lang="ru-RU" sz="1400" baseline="0" dirty="0" smtClean="0"/>
                        <a:t> января-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31декабря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201</a:t>
                      </a:r>
                      <a:r>
                        <a:rPr lang="en-US" sz="1400" baseline="0" dirty="0" smtClean="0"/>
                        <a:t>8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исполнение по доходам, расходам и источникам финансирования дефицита бюджета на основе принципов единства кассы и подведомственности расходов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042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4. Годовая отчетность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r>
                        <a:rPr lang="ru-RU" sz="1400" baseline="0" dirty="0" smtClean="0"/>
                        <a:t> февраля-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30 мая 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201</a:t>
                      </a:r>
                      <a:r>
                        <a:rPr lang="en-US" sz="1400" baseline="0" dirty="0" smtClean="0"/>
                        <a:t>8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составление отчетности</a:t>
                      </a:r>
                      <a:r>
                        <a:rPr lang="ru-RU" sz="1400" baseline="0" dirty="0" smtClean="0"/>
                        <a:t> об исполнении бюджета  </a:t>
                      </a:r>
                      <a:r>
                        <a:rPr lang="en-US" sz="1400" baseline="0" dirty="0" smtClean="0"/>
                        <a:t>     </a:t>
                      </a:r>
                      <a:r>
                        <a:rPr lang="en-US" sz="1400" b="1" baseline="0" dirty="0" smtClean="0">
                          <a:latin typeface="Times New Roman"/>
                          <a:cs typeface="Times New Roman"/>
                        </a:rPr>
                        <a:t>→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ru-RU" sz="1400" baseline="0" dirty="0" smtClean="0"/>
                        <a:t>внешняя проверка Контрольно- счетной комиссией  </a:t>
                      </a:r>
                      <a:r>
                        <a:rPr lang="ru-RU" sz="1400" b="1" baseline="0" dirty="0" smtClean="0">
                          <a:latin typeface="Times New Roman"/>
                          <a:cs typeface="Times New Roman"/>
                        </a:rPr>
                        <a:t>→ </a:t>
                      </a:r>
                      <a:r>
                        <a:rPr lang="ru-RU" sz="1400" baseline="0" dirty="0" smtClean="0"/>
                        <a:t>рассмотрение и утверждение Думой УКМО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71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7700" y="188640"/>
            <a:ext cx="8686800" cy="64807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Основные показатели социально-экономического развития района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5255292"/>
              </p:ext>
            </p:extLst>
          </p:nvPr>
        </p:nvGraphicFramePr>
        <p:xfrm>
          <a:off x="0" y="1196752"/>
          <a:ext cx="3419872" cy="194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48724000"/>
              </p:ext>
            </p:extLst>
          </p:nvPr>
        </p:nvGraphicFramePr>
        <p:xfrm>
          <a:off x="5796136" y="1016732"/>
          <a:ext cx="3347864" cy="219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41207400"/>
              </p:ext>
            </p:extLst>
          </p:nvPr>
        </p:nvGraphicFramePr>
        <p:xfrm>
          <a:off x="-508" y="3933056"/>
          <a:ext cx="3226060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14206578"/>
              </p:ext>
            </p:extLst>
          </p:nvPr>
        </p:nvGraphicFramePr>
        <p:xfrm>
          <a:off x="5796136" y="3933056"/>
          <a:ext cx="3528392" cy="278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917122400"/>
              </p:ext>
            </p:extLst>
          </p:nvPr>
        </p:nvGraphicFramePr>
        <p:xfrm>
          <a:off x="3059832" y="1340768"/>
          <a:ext cx="288032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95536" y="1052736"/>
            <a:ext cx="237626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Выручка от реализации продукции, работ и услуг</a:t>
            </a:r>
          </a:p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(млрд. руб.)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836712"/>
            <a:ext cx="23762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Индекс промышленного производства, %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25552" y="1052736"/>
            <a:ext cx="228255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Численность населения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 (тыс. человек)</a:t>
            </a:r>
            <a:endParaRPr lang="ru-RU" sz="1100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184600"/>
              </p:ext>
            </p:extLst>
          </p:nvPr>
        </p:nvGraphicFramePr>
        <p:xfrm>
          <a:off x="2915816" y="3933056"/>
          <a:ext cx="338437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95536" y="3645024"/>
            <a:ext cx="259228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Фонд заработной платы, сложившейся по району с учетом всех отраслей экономики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(млрд. руб.)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72200" y="3789040"/>
            <a:ext cx="26642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Среднемесячная заработная плата, сложившаяся по району с учетом всех отраслей экономики  (тыс. руб.)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8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9157</TotalTime>
  <Words>1809</Words>
  <Application>Microsoft Office PowerPoint</Application>
  <PresentationFormat>Экран (4:3)</PresentationFormat>
  <Paragraphs>415</Paragraphs>
  <Slides>35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4" baseType="lpstr">
      <vt:lpstr>Arial Narrow</vt:lpstr>
      <vt:lpstr>Calibri</vt:lpstr>
      <vt:lpstr>Franklin Gothic Book</vt:lpstr>
      <vt:lpstr>Franklin Gothic Book (Основной текст)</vt:lpstr>
      <vt:lpstr>Franklin Gothic Medium</vt:lpstr>
      <vt:lpstr>MS Sans Serif</vt:lpstr>
      <vt:lpstr>Times New Roman</vt:lpstr>
      <vt:lpstr>Wingdings 2</vt:lpstr>
      <vt:lpstr>Трек</vt:lpstr>
      <vt:lpstr>По проекту решения думы  Усть-кутского муниципального образования  «отчет об исполнении бюджета усть-кутского муниципального образования за 2018 год» </vt:lpstr>
      <vt:lpstr>Презентация PowerPoint</vt:lpstr>
      <vt:lpstr>Презентация PowerPoint</vt:lpstr>
      <vt:lpstr>ЧТО ТАКОЕ БЮДЖЕТ? Бюджет – это план доходов и расходов на определенный период</vt:lpstr>
      <vt:lpstr>На чем основывается составление проекта районного бюджета </vt:lpstr>
      <vt:lpstr>Презентация PowerPoint</vt:lpstr>
      <vt:lpstr>Презентация PowerPoint</vt:lpstr>
      <vt:lpstr>Бюджетный процесс Усть-кутского муниципального образования</vt:lpstr>
      <vt:lpstr>Основные показатели социально-экономического развития района</vt:lpstr>
      <vt:lpstr>Бюджет усть-кутского муниципального образования  в 2018 году (тыс. руб.)</vt:lpstr>
      <vt:lpstr>Направления расходов бюджета Усть-кутского муниципального образования </vt:lpstr>
      <vt:lpstr>Основные причины роста доходов в 2018 году</vt:lpstr>
      <vt:lpstr>Основные характеристики бюджета Усть-Кутского муниципального образования ЗА 2018 ГОД (тыс. руб.)</vt:lpstr>
      <vt:lpstr>Исполнение доходной части бюджета усть-кутского муниципального образования в 2017 году (тыс. руб.)</vt:lpstr>
      <vt:lpstr>Поступление налоговых и неналоговых доходов в бюджет  Усть-кутского муниципального образования в 2018  году (тыс. руб.)</vt:lpstr>
      <vt:lpstr>Безвозмездные поступления в бюджет Усть-кутского муниципального образования в 2018 году (тыс. руб.)</vt:lpstr>
      <vt:lpstr>Исполнение расходной части бюджета Усть-кутского муниципального образования за 2018 год (тыс. руб.)</vt:lpstr>
      <vt:lpstr>Исполнение расходов бюджета Усть-Кутского муниципального образования за 2018 год по разделам (тыс. руб.)</vt:lpstr>
      <vt:lpstr>Презентация PowerPoint</vt:lpstr>
      <vt:lpstr>Презентация PowerPoint</vt:lpstr>
      <vt:lpstr>Распределение расходов бюджета усть-кутского муниципального образования  на 2018 год по функциональной структуре (тыс. руб.)</vt:lpstr>
      <vt:lpstr>Межбюджетные трансферты на выплату заработной платы с начислениями на неё работникам органов местного самоуправления поселений (тыс. руб.)</vt:lpstr>
      <vt:lpstr>Распределение расходов бюджета усть-кутского муниципального образования  на 2018 год по функциональной структуре  (тыс. руб.)</vt:lpstr>
      <vt:lpstr>Межбюджетные трансферты на приобретение снегоуборочной техники(тыс. руб.)</vt:lpstr>
      <vt:lpstr>Межбюджетные трансферты поселениям на модернизацию объектов коммунальной инфраструктуры в 2018 году ( тыс. руб.)</vt:lpstr>
      <vt:lpstr>Распределение расходов бюджета усть-кутского муниципального образования  на 2018 год по функциональной структуре  (тыс. руб.)</vt:lpstr>
      <vt:lpstr>Распределение расходов бюджета усть-кутского муниципального образования  на 2018 год по функциональной структуре  (тыс. руб.)</vt:lpstr>
      <vt:lpstr>Межбюджетные трансферты на выплату заработной платы с начислениями на неё работникам учреждений культуры и на оплату коммунальных услуг (тыс. руб.)</vt:lpstr>
      <vt:lpstr>Распределение расходов бюджета усть-кутского муниципального образования  на 2018 год по функциональной структуре  (тыс. руб.)</vt:lpstr>
      <vt:lpstr>Динамика произведенных расходов в рамках реализации подпрограммы «Привлечение врачебных кадров в медицинские организации, расположенные на территории Усть-Кутского муниципального образования»  в 2010-2018 годах</vt:lpstr>
      <vt:lpstr>Презентация PowerPoint</vt:lpstr>
      <vt:lpstr>Распределение расходов бюджета усть-кутского муниципального образования  на 2018 год по функциональной структуре  (тыс. руб.)</vt:lpstr>
      <vt:lpstr>Распределение расходов бюджета усть-кутского муниципального образования  на 2018 год по функциональной структуре  (тыс. руб.)</vt:lpstr>
      <vt:lpstr>Распределение расходов бюджета усть-кутского муниципального образования  на 2018 год по функциональной структуре  (тыс. руб.)</vt:lpstr>
      <vt:lpstr>Контактная информация и обратная связь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проекту бюджета</dc:title>
  <dc:creator>BUDJ3</dc:creator>
  <cp:lastModifiedBy>BUDJ3</cp:lastModifiedBy>
  <cp:revision>1002</cp:revision>
  <cp:lastPrinted>2017-03-31T08:29:03Z</cp:lastPrinted>
  <dcterms:created xsi:type="dcterms:W3CDTF">2016-09-27T03:14:33Z</dcterms:created>
  <dcterms:modified xsi:type="dcterms:W3CDTF">2019-05-21T03:32:04Z</dcterms:modified>
  <cp:contentStatus/>
</cp:coreProperties>
</file>